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drawing3.xml" ContentType="application/vnd.ms-office.drawingml.diagramDrawing+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92" r:id="rId2"/>
    <p:sldMasterId id="2147483696" r:id="rId3"/>
    <p:sldMasterId id="2147483701" r:id="rId4"/>
    <p:sldMasterId id="2147483713" r:id="rId5"/>
    <p:sldMasterId id="2147483724" r:id="rId6"/>
    <p:sldMasterId id="2147483759" r:id="rId7"/>
    <p:sldMasterId id="2147483771" r:id="rId8"/>
    <p:sldMasterId id="2147483780" r:id="rId9"/>
    <p:sldMasterId id="2147483789" r:id="rId10"/>
    <p:sldMasterId id="2147483804" r:id="rId11"/>
    <p:sldMasterId id="2147483815" r:id="rId12"/>
    <p:sldMasterId id="2147483832" r:id="rId13"/>
    <p:sldMasterId id="2147484054" r:id="rId14"/>
    <p:sldMasterId id="2147484163" r:id="rId15"/>
    <p:sldMasterId id="2147484175" r:id="rId16"/>
  </p:sldMasterIdLst>
  <p:notesMasterIdLst>
    <p:notesMasterId r:id="rId67"/>
  </p:notesMasterIdLst>
  <p:handoutMasterIdLst>
    <p:handoutMasterId r:id="rId68"/>
  </p:handoutMasterIdLst>
  <p:sldIdLst>
    <p:sldId id="632" r:id="rId17"/>
    <p:sldId id="634" r:id="rId18"/>
    <p:sldId id="633" r:id="rId19"/>
    <p:sldId id="635" r:id="rId20"/>
    <p:sldId id="636" r:id="rId21"/>
    <p:sldId id="527" r:id="rId22"/>
    <p:sldId id="626" r:id="rId23"/>
    <p:sldId id="627" r:id="rId24"/>
    <p:sldId id="628" r:id="rId25"/>
    <p:sldId id="629" r:id="rId26"/>
    <p:sldId id="630" r:id="rId27"/>
    <p:sldId id="631" r:id="rId28"/>
    <p:sldId id="528" r:id="rId29"/>
    <p:sldId id="532" r:id="rId30"/>
    <p:sldId id="612" r:id="rId31"/>
    <p:sldId id="536" r:id="rId32"/>
    <p:sldId id="537" r:id="rId33"/>
    <p:sldId id="538" r:id="rId34"/>
    <p:sldId id="548" r:id="rId35"/>
    <p:sldId id="551" r:id="rId36"/>
    <p:sldId id="620" r:id="rId37"/>
    <p:sldId id="621" r:id="rId38"/>
    <p:sldId id="559" r:id="rId39"/>
    <p:sldId id="562" r:id="rId40"/>
    <p:sldId id="566" r:id="rId41"/>
    <p:sldId id="615" r:id="rId42"/>
    <p:sldId id="569" r:id="rId43"/>
    <p:sldId id="573" r:id="rId44"/>
    <p:sldId id="576" r:id="rId45"/>
    <p:sldId id="577" r:id="rId46"/>
    <p:sldId id="578" r:id="rId47"/>
    <p:sldId id="579" r:id="rId48"/>
    <p:sldId id="581" r:id="rId49"/>
    <p:sldId id="582" r:id="rId50"/>
    <p:sldId id="624" r:id="rId51"/>
    <p:sldId id="625" r:id="rId52"/>
    <p:sldId id="587" r:id="rId53"/>
    <p:sldId id="619" r:id="rId54"/>
    <p:sldId id="593" r:id="rId55"/>
    <p:sldId id="595" r:id="rId56"/>
    <p:sldId id="596" r:id="rId57"/>
    <p:sldId id="597" r:id="rId58"/>
    <p:sldId id="598" r:id="rId59"/>
    <p:sldId id="602" r:id="rId60"/>
    <p:sldId id="603" r:id="rId61"/>
    <p:sldId id="604" r:id="rId62"/>
    <p:sldId id="606" r:id="rId63"/>
    <p:sldId id="607" r:id="rId64"/>
    <p:sldId id="637" r:id="rId65"/>
    <p:sldId id="638" r:id="rId66"/>
  </p:sldIdLst>
  <p:sldSz cx="9144000" cy="5143500" type="screen16x9"/>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RIG (Henrik Rindel Gudbergsen)" initials="" lastIdx="4" clrIdx="0"/>
  <p:cmAuthor id="1" name="Elizabeth Treacy" initials="" lastIdx="15" clrIdx="1"/>
  <p:cmAuthor id="2" name="Nick Watson" initials="" lastIdx="24" clrIdx="2"/>
  <p:cmAuthor id="3" name="Sandy Agnew" initials="" lastIdx="8" clrIdx="3"/>
  <p:cmAuthor id="4" name="Lorraine Law" initials="" lastIdx="56" clrIdx="4"/>
  <p:cmAuthor id="5" name="Saima Khan" initials="" lastIdx="1" clrIdx="5"/>
  <p:cmAuthor id="6" name="Sarah Tubby" initials="" lastIdx="9" clrIdx="6"/>
  <p:cmAuthor id="7" name="Signe Diness Vindeløv" initials="" lastIdx="209" clrIdx="7"/>
  <p:cmAuthor id="8" name="Tom Measey" initials="" lastIdx="9" clrIdx="8"/>
  <p:cmAuthor id="9" name="SCA (Salvatore Calanna)" initials="" lastIdx="54" clrIdx="10"/>
  <p:cmAuthor id="10" name="Andy Palmer" initials="" lastIdx="3" clrIdx="11"/>
  <p:cmAuthor id="11" name="Steve Melvin" initials="" lastIdx="6" clrIdx="12"/>
  <p:cmAuthor id="12" name="Sarah Etheridge" initials="" lastIdx="17" clrIdx="13"/>
  <p:cmAuthor id="13" name="Anthony Zucker" initials="" lastIdx="3"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B7D70"/>
    <a:srgbClr val="001965"/>
    <a:srgbClr val="7A0000"/>
    <a:srgbClr val="880038"/>
    <a:srgbClr val="F15A22"/>
    <a:srgbClr val="F084FF"/>
    <a:srgbClr val="000000"/>
    <a:srgbClr val="00AA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4834" autoAdjust="0"/>
    <p:restoredTop sz="99537" autoAdjust="0"/>
  </p:normalViewPr>
  <p:slideViewPr>
    <p:cSldViewPr snapToGrid="0">
      <p:cViewPr varScale="1">
        <p:scale>
          <a:sx n="97" d="100"/>
          <a:sy n="97" d="100"/>
        </p:scale>
        <p:origin x="-114" y="-900"/>
      </p:cViewPr>
      <p:guideLst>
        <p:guide orient="horz" pos="3037"/>
        <p:guide pos="259"/>
        <p:guide pos="5503"/>
      </p:guideLst>
    </p:cSldViewPr>
  </p:slideViewPr>
  <p:notesTextViewPr>
    <p:cViewPr>
      <p:scale>
        <a:sx n="1" d="1"/>
        <a:sy n="1" d="1"/>
      </p:scale>
      <p:origin x="0" y="0"/>
    </p:cViewPr>
  </p:notesTextViewPr>
  <p:sorterViewPr>
    <p:cViewPr>
      <p:scale>
        <a:sx n="86" d="100"/>
        <a:sy n="86" d="100"/>
      </p:scale>
      <p:origin x="0" y="0"/>
    </p:cViewPr>
  </p:sorterViewPr>
  <p:notesViewPr>
    <p:cSldViewPr snapToGrid="0">
      <p:cViewPr>
        <p:scale>
          <a:sx n="150" d="100"/>
          <a:sy n="150" d="100"/>
        </p:scale>
        <p:origin x="-1458" y="4254"/>
      </p:cViewPr>
      <p:guideLst>
        <p:guide orient="horz" pos="3108"/>
        <p:guide pos="212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1AFB9-A0C2-439E-B04A-6BBE0A4DD2E7}" type="doc">
      <dgm:prSet loTypeId="urn:microsoft.com/office/officeart/2005/8/layout/hierarchy1" loCatId="hierarchy" qsTypeId="urn:microsoft.com/office/officeart/2005/8/quickstyle/3d4" qsCatId="3D" csTypeId="urn:microsoft.com/office/officeart/2005/8/colors/accent2_5" csCatId="accent2" phldr="1"/>
      <dgm:spPr/>
      <dgm:t>
        <a:bodyPr/>
        <a:lstStyle/>
        <a:p>
          <a:endParaRPr lang="en-GB"/>
        </a:p>
      </dgm:t>
    </dgm:pt>
    <dgm:pt modelId="{0C776A40-392F-48DA-AD42-73C9FA02C6E1}">
      <dgm:prSet phldrT="[Text]" custT="1"/>
      <dgm:spPr/>
      <dgm:t>
        <a:bodyPr/>
        <a:lstStyle/>
        <a:p>
          <a:r>
            <a:rPr lang="sr-Latn-CS" sz="1200" b="1" dirty="0" err="1" smtClean="0">
              <a:solidFill>
                <a:schemeClr val="accent1">
                  <a:lumMod val="75000"/>
                </a:schemeClr>
              </a:solidFill>
            </a:rPr>
            <a:t>Postprandijalna</a:t>
          </a:r>
          <a:r>
            <a:rPr lang="sr-Latn-CS" sz="1200" b="1" dirty="0" smtClean="0">
              <a:solidFill>
                <a:schemeClr val="accent1">
                  <a:lumMod val="75000"/>
                </a:schemeClr>
              </a:solidFill>
            </a:rPr>
            <a:t> </a:t>
          </a:r>
          <a:r>
            <a:rPr lang="sr-Latn-CS" sz="1200" b="1" dirty="0" err="1" smtClean="0">
              <a:solidFill>
                <a:schemeClr val="accent1">
                  <a:lumMod val="75000"/>
                </a:schemeClr>
              </a:solidFill>
            </a:rPr>
            <a:t>hiperglikemija</a:t>
          </a:r>
          <a:endParaRPr lang="en-GB" sz="1200" b="1" dirty="0">
            <a:solidFill>
              <a:schemeClr val="accent1">
                <a:lumMod val="75000"/>
              </a:schemeClr>
            </a:solidFill>
          </a:endParaRPr>
        </a:p>
      </dgm:t>
    </dgm:pt>
    <dgm:pt modelId="{F7BAF2A4-D070-4F6E-AFAB-F842B02861AE}" type="parTrans" cxnId="{8168C244-C3B3-48B4-8E5E-118630540D1C}">
      <dgm:prSet/>
      <dgm:spPr/>
      <dgm:t>
        <a:bodyPr/>
        <a:lstStyle/>
        <a:p>
          <a:endParaRPr lang="en-GB" sz="1200" b="1"/>
        </a:p>
      </dgm:t>
    </dgm:pt>
    <dgm:pt modelId="{993009AF-F5BE-4531-95BA-53BBB39E6DCF}" type="sibTrans" cxnId="{8168C244-C3B3-48B4-8E5E-118630540D1C}">
      <dgm:prSet/>
      <dgm:spPr/>
      <dgm:t>
        <a:bodyPr/>
        <a:lstStyle/>
        <a:p>
          <a:endParaRPr lang="en-GB" sz="1200" b="1"/>
        </a:p>
      </dgm:t>
    </dgm:pt>
    <dgm:pt modelId="{29BB788B-5222-4A56-A26F-41BDC8476DE9}">
      <dgm:prSet phldrT="[Text]" custT="1"/>
      <dgm:spPr/>
      <dgm:t>
        <a:bodyPr/>
        <a:lstStyle/>
        <a:p>
          <a:r>
            <a:rPr lang="sr-Latn-CS" sz="1200" b="1" dirty="0" err="1" smtClean="0">
              <a:solidFill>
                <a:schemeClr val="accent1">
                  <a:lumMod val="75000"/>
                </a:schemeClr>
              </a:solidFill>
            </a:rPr>
            <a:t>Oksidativni</a:t>
          </a:r>
          <a:r>
            <a:rPr lang="sr-Latn-CS" sz="1200" b="1" dirty="0" smtClean="0">
              <a:solidFill>
                <a:schemeClr val="accent1">
                  <a:lumMod val="75000"/>
                </a:schemeClr>
              </a:solidFill>
            </a:rPr>
            <a:t> stres</a:t>
          </a:r>
          <a:endParaRPr lang="en-GB" sz="1200" b="1" dirty="0">
            <a:solidFill>
              <a:schemeClr val="accent1">
                <a:lumMod val="75000"/>
              </a:schemeClr>
            </a:solidFill>
          </a:endParaRPr>
        </a:p>
      </dgm:t>
    </dgm:pt>
    <dgm:pt modelId="{AEA6109B-C429-48C5-940C-6B59643468DA}" type="parTrans" cxnId="{6A28C650-D6ED-4F98-92A8-7521DF1FF3AA}">
      <dgm:prSet/>
      <dgm:spPr/>
      <dgm:t>
        <a:bodyPr/>
        <a:lstStyle/>
        <a:p>
          <a:endParaRPr lang="en-GB" sz="1200" b="1"/>
        </a:p>
      </dgm:t>
    </dgm:pt>
    <dgm:pt modelId="{3DE7EAF5-29CE-41FB-8731-530872817EED}" type="sibTrans" cxnId="{6A28C650-D6ED-4F98-92A8-7521DF1FF3AA}">
      <dgm:prSet/>
      <dgm:spPr/>
      <dgm:t>
        <a:bodyPr/>
        <a:lstStyle/>
        <a:p>
          <a:endParaRPr lang="en-GB" sz="1200" b="1"/>
        </a:p>
      </dgm:t>
    </dgm:pt>
    <dgm:pt modelId="{C6FEDEAC-1253-4664-B276-10452CE854F7}">
      <dgm:prSet phldrT="[Text]" custT="1"/>
      <dgm:spPr/>
      <dgm:t>
        <a:bodyPr/>
        <a:lstStyle/>
        <a:p>
          <a:r>
            <a:rPr lang="sr-Latn-CS" sz="1200" b="1" dirty="0" err="1" smtClean="0">
              <a:solidFill>
                <a:schemeClr val="accent1">
                  <a:lumMod val="75000"/>
                </a:schemeClr>
              </a:solidFill>
            </a:rPr>
            <a:t>Trombogeneza</a:t>
          </a:r>
          <a:endParaRPr lang="sr-Latn-CS" sz="1200" b="1" dirty="0" smtClean="0">
            <a:solidFill>
              <a:schemeClr val="accent1">
                <a:lumMod val="75000"/>
              </a:schemeClr>
            </a:solidFill>
          </a:endParaRPr>
        </a:p>
      </dgm:t>
    </dgm:pt>
    <dgm:pt modelId="{FA96AECE-5B1F-4DA5-98D2-F08B18645232}" type="parTrans" cxnId="{811F28B0-4ACB-4C23-93A9-518253FFD3E8}">
      <dgm:prSet/>
      <dgm:spPr/>
      <dgm:t>
        <a:bodyPr/>
        <a:lstStyle/>
        <a:p>
          <a:endParaRPr lang="en-GB" sz="1200" b="1"/>
        </a:p>
      </dgm:t>
    </dgm:pt>
    <dgm:pt modelId="{B4363F47-FFDB-4E3F-B6CB-59FACADB3876}" type="sibTrans" cxnId="{811F28B0-4ACB-4C23-93A9-518253FFD3E8}">
      <dgm:prSet/>
      <dgm:spPr/>
      <dgm:t>
        <a:bodyPr/>
        <a:lstStyle/>
        <a:p>
          <a:endParaRPr lang="en-GB" sz="1200" b="1"/>
        </a:p>
      </dgm:t>
    </dgm:pt>
    <dgm:pt modelId="{C2DC7193-98AB-4FE8-8116-B3DE9DC5CA4A}">
      <dgm:prSet phldrT="[Text]" custT="1"/>
      <dgm:spPr/>
      <dgm:t>
        <a:bodyPr/>
        <a:lstStyle/>
        <a:p>
          <a:r>
            <a:rPr lang="sr-Latn-CS" sz="1200" b="1" dirty="0" err="1" smtClean="0">
              <a:solidFill>
                <a:schemeClr val="accent1">
                  <a:lumMod val="75000"/>
                </a:schemeClr>
              </a:solidFill>
            </a:rPr>
            <a:t>Endotelna</a:t>
          </a:r>
          <a:r>
            <a:rPr lang="sr-Latn-CS" sz="1200" b="1" dirty="0" smtClean="0">
              <a:solidFill>
                <a:schemeClr val="accent1">
                  <a:lumMod val="75000"/>
                </a:schemeClr>
              </a:solidFill>
            </a:rPr>
            <a:t> </a:t>
          </a:r>
          <a:r>
            <a:rPr lang="sr-Latn-CS" sz="1200" b="1" dirty="0" err="1" smtClean="0">
              <a:solidFill>
                <a:schemeClr val="accent1">
                  <a:lumMod val="75000"/>
                </a:schemeClr>
              </a:solidFill>
            </a:rPr>
            <a:t>disfunkcija</a:t>
          </a:r>
          <a:endParaRPr lang="sr-Latn-CS" sz="1200" b="1" dirty="0" smtClean="0">
            <a:solidFill>
              <a:schemeClr val="accent1">
                <a:lumMod val="75000"/>
              </a:schemeClr>
            </a:solidFill>
          </a:endParaRPr>
        </a:p>
      </dgm:t>
    </dgm:pt>
    <dgm:pt modelId="{F94E0428-304E-4F50-8071-4E090815E126}" type="parTrans" cxnId="{734AB5BE-E2BB-4944-9BF3-5F2BA9EF8EFE}">
      <dgm:prSet/>
      <dgm:spPr/>
      <dgm:t>
        <a:bodyPr/>
        <a:lstStyle/>
        <a:p>
          <a:endParaRPr lang="en-GB" sz="1200" b="1"/>
        </a:p>
      </dgm:t>
    </dgm:pt>
    <dgm:pt modelId="{06ECA191-07AB-477D-946B-AD26CF5936CB}" type="sibTrans" cxnId="{734AB5BE-E2BB-4944-9BF3-5F2BA9EF8EFE}">
      <dgm:prSet/>
      <dgm:spPr/>
      <dgm:t>
        <a:bodyPr/>
        <a:lstStyle/>
        <a:p>
          <a:endParaRPr lang="en-GB" sz="1200" b="1"/>
        </a:p>
      </dgm:t>
    </dgm:pt>
    <dgm:pt modelId="{BE3CD598-F603-465E-B892-3D7C4DF10BBD}">
      <dgm:prSet phldrT="[Text]" custT="1"/>
      <dgm:spPr/>
      <dgm:t>
        <a:bodyPr/>
        <a:lstStyle/>
        <a:p>
          <a:r>
            <a:rPr lang="sr-Latn-CS" sz="1200" b="1" dirty="0" err="1" smtClean="0">
              <a:solidFill>
                <a:schemeClr val="accent1">
                  <a:lumMod val="75000"/>
                </a:schemeClr>
              </a:solidFill>
            </a:rPr>
            <a:t>Inflamacija</a:t>
          </a:r>
          <a:r>
            <a:rPr lang="sr-Latn-CS" sz="1200" b="1" dirty="0" smtClean="0">
              <a:solidFill>
                <a:schemeClr val="accent1">
                  <a:lumMod val="75000"/>
                </a:schemeClr>
              </a:solidFill>
            </a:rPr>
            <a:t> </a:t>
          </a:r>
        </a:p>
      </dgm:t>
    </dgm:pt>
    <dgm:pt modelId="{7185BD23-047D-48F4-B2F4-E3CAE6986252}" type="parTrans" cxnId="{5160E56E-4788-4DF0-A454-17C15C4903B1}">
      <dgm:prSet/>
      <dgm:spPr/>
      <dgm:t>
        <a:bodyPr/>
        <a:lstStyle/>
        <a:p>
          <a:endParaRPr lang="en-GB" sz="1200" b="1"/>
        </a:p>
      </dgm:t>
    </dgm:pt>
    <dgm:pt modelId="{7BD4C8A7-0C4B-4A70-AEA8-C46120A22689}" type="sibTrans" cxnId="{5160E56E-4788-4DF0-A454-17C15C4903B1}">
      <dgm:prSet/>
      <dgm:spPr/>
      <dgm:t>
        <a:bodyPr/>
        <a:lstStyle/>
        <a:p>
          <a:endParaRPr lang="en-GB" sz="1200" b="1"/>
        </a:p>
      </dgm:t>
    </dgm:pt>
    <dgm:pt modelId="{A5F85EF9-6DE8-48BE-A1E2-6BA7665EF85F}" type="pres">
      <dgm:prSet presAssocID="{F4C1AFB9-A0C2-439E-B04A-6BBE0A4DD2E7}" presName="hierChild1" presStyleCnt="0">
        <dgm:presLayoutVars>
          <dgm:chPref val="1"/>
          <dgm:dir/>
          <dgm:animOne val="branch"/>
          <dgm:animLvl val="lvl"/>
          <dgm:resizeHandles/>
        </dgm:presLayoutVars>
      </dgm:prSet>
      <dgm:spPr/>
      <dgm:t>
        <a:bodyPr/>
        <a:lstStyle/>
        <a:p>
          <a:endParaRPr lang="en-GB"/>
        </a:p>
      </dgm:t>
    </dgm:pt>
    <dgm:pt modelId="{612285EE-C447-4DE0-8CFE-20338B8E624A}" type="pres">
      <dgm:prSet presAssocID="{0C776A40-392F-48DA-AD42-73C9FA02C6E1}" presName="hierRoot1" presStyleCnt="0"/>
      <dgm:spPr/>
    </dgm:pt>
    <dgm:pt modelId="{11CA33B5-6939-4E8C-8FE0-1BA18340401F}" type="pres">
      <dgm:prSet presAssocID="{0C776A40-392F-48DA-AD42-73C9FA02C6E1}" presName="composite" presStyleCnt="0"/>
      <dgm:spPr/>
    </dgm:pt>
    <dgm:pt modelId="{7B27DA14-4A22-450A-8525-B00469BFA304}" type="pres">
      <dgm:prSet presAssocID="{0C776A40-392F-48DA-AD42-73C9FA02C6E1}" presName="background" presStyleLbl="node0" presStyleIdx="0" presStyleCnt="1"/>
      <dgm:spPr/>
    </dgm:pt>
    <dgm:pt modelId="{12241CAA-631F-4626-B77C-24DBF6AEE81E}" type="pres">
      <dgm:prSet presAssocID="{0C776A40-392F-48DA-AD42-73C9FA02C6E1}" presName="text" presStyleLbl="fgAcc0" presStyleIdx="0" presStyleCnt="1" custScaleX="173447">
        <dgm:presLayoutVars>
          <dgm:chPref val="3"/>
        </dgm:presLayoutVars>
      </dgm:prSet>
      <dgm:spPr/>
      <dgm:t>
        <a:bodyPr/>
        <a:lstStyle/>
        <a:p>
          <a:endParaRPr lang="en-GB"/>
        </a:p>
      </dgm:t>
    </dgm:pt>
    <dgm:pt modelId="{85B372B0-5155-457B-81F2-47A5ACDE5A3B}" type="pres">
      <dgm:prSet presAssocID="{0C776A40-392F-48DA-AD42-73C9FA02C6E1}" presName="hierChild2" presStyleCnt="0"/>
      <dgm:spPr/>
    </dgm:pt>
    <dgm:pt modelId="{0B60FCAC-4F3B-474C-8F5F-793E0200200F}" type="pres">
      <dgm:prSet presAssocID="{AEA6109B-C429-48C5-940C-6B59643468DA}" presName="Name10" presStyleLbl="parChTrans1D2" presStyleIdx="0" presStyleCnt="1"/>
      <dgm:spPr/>
      <dgm:t>
        <a:bodyPr/>
        <a:lstStyle/>
        <a:p>
          <a:endParaRPr lang="en-GB"/>
        </a:p>
      </dgm:t>
    </dgm:pt>
    <dgm:pt modelId="{99643798-413A-46AF-B40F-6AADDFCBF155}" type="pres">
      <dgm:prSet presAssocID="{29BB788B-5222-4A56-A26F-41BDC8476DE9}" presName="hierRoot2" presStyleCnt="0"/>
      <dgm:spPr/>
    </dgm:pt>
    <dgm:pt modelId="{4184A310-472F-43B9-9701-6F4740BA35ED}" type="pres">
      <dgm:prSet presAssocID="{29BB788B-5222-4A56-A26F-41BDC8476DE9}" presName="composite2" presStyleCnt="0"/>
      <dgm:spPr/>
    </dgm:pt>
    <dgm:pt modelId="{609E334E-BCD3-4CAC-B65B-5702B3F9410B}" type="pres">
      <dgm:prSet presAssocID="{29BB788B-5222-4A56-A26F-41BDC8476DE9}" presName="background2" presStyleLbl="node2" presStyleIdx="0" presStyleCnt="1"/>
      <dgm:spPr/>
    </dgm:pt>
    <dgm:pt modelId="{647B103F-558C-4E69-9993-7235BDC33E97}" type="pres">
      <dgm:prSet presAssocID="{29BB788B-5222-4A56-A26F-41BDC8476DE9}" presName="text2" presStyleLbl="fgAcc2" presStyleIdx="0" presStyleCnt="1" custScaleX="159405">
        <dgm:presLayoutVars>
          <dgm:chPref val="3"/>
        </dgm:presLayoutVars>
      </dgm:prSet>
      <dgm:spPr/>
      <dgm:t>
        <a:bodyPr/>
        <a:lstStyle/>
        <a:p>
          <a:endParaRPr lang="en-GB"/>
        </a:p>
      </dgm:t>
    </dgm:pt>
    <dgm:pt modelId="{89F5DDE3-6F2E-44A1-8378-38225AE0AC1E}" type="pres">
      <dgm:prSet presAssocID="{29BB788B-5222-4A56-A26F-41BDC8476DE9}" presName="hierChild3" presStyleCnt="0"/>
      <dgm:spPr/>
    </dgm:pt>
    <dgm:pt modelId="{AB3ACE97-01B1-48AF-A9C7-6AF315EE52B8}" type="pres">
      <dgm:prSet presAssocID="{FA96AECE-5B1F-4DA5-98D2-F08B18645232}" presName="Name17" presStyleLbl="parChTrans1D3" presStyleIdx="0" presStyleCnt="3"/>
      <dgm:spPr/>
      <dgm:t>
        <a:bodyPr/>
        <a:lstStyle/>
        <a:p>
          <a:endParaRPr lang="en-GB"/>
        </a:p>
      </dgm:t>
    </dgm:pt>
    <dgm:pt modelId="{27CAE490-D795-413F-9E5A-7F1C46BAD3E1}" type="pres">
      <dgm:prSet presAssocID="{C6FEDEAC-1253-4664-B276-10452CE854F7}" presName="hierRoot3" presStyleCnt="0"/>
      <dgm:spPr/>
    </dgm:pt>
    <dgm:pt modelId="{BB9726A9-E72C-46E6-8B06-1A7155577241}" type="pres">
      <dgm:prSet presAssocID="{C6FEDEAC-1253-4664-B276-10452CE854F7}" presName="composite3" presStyleCnt="0"/>
      <dgm:spPr/>
    </dgm:pt>
    <dgm:pt modelId="{FEFDD038-2B62-476A-AE86-71D466D10883}" type="pres">
      <dgm:prSet presAssocID="{C6FEDEAC-1253-4664-B276-10452CE854F7}" presName="background3" presStyleLbl="node3" presStyleIdx="0" presStyleCnt="3"/>
      <dgm:spPr/>
      <dgm:t>
        <a:bodyPr/>
        <a:lstStyle/>
        <a:p>
          <a:endParaRPr lang="en-GB"/>
        </a:p>
      </dgm:t>
    </dgm:pt>
    <dgm:pt modelId="{96C32576-2B89-4B56-817E-036A91151CF0}" type="pres">
      <dgm:prSet presAssocID="{C6FEDEAC-1253-4664-B276-10452CE854F7}" presName="text3" presStyleLbl="fgAcc3" presStyleIdx="0" presStyleCnt="3" custScaleX="163495">
        <dgm:presLayoutVars>
          <dgm:chPref val="3"/>
        </dgm:presLayoutVars>
      </dgm:prSet>
      <dgm:spPr/>
      <dgm:t>
        <a:bodyPr/>
        <a:lstStyle/>
        <a:p>
          <a:endParaRPr lang="en-GB"/>
        </a:p>
      </dgm:t>
    </dgm:pt>
    <dgm:pt modelId="{85F3FFBB-D206-4887-B731-70511ABFE231}" type="pres">
      <dgm:prSet presAssocID="{C6FEDEAC-1253-4664-B276-10452CE854F7}" presName="hierChild4" presStyleCnt="0"/>
      <dgm:spPr/>
    </dgm:pt>
    <dgm:pt modelId="{69FF2BEB-FF9A-4AB9-8F8D-0D00AA6479E4}" type="pres">
      <dgm:prSet presAssocID="{F94E0428-304E-4F50-8071-4E090815E126}" presName="Name17" presStyleLbl="parChTrans1D3" presStyleIdx="1" presStyleCnt="3"/>
      <dgm:spPr/>
      <dgm:t>
        <a:bodyPr/>
        <a:lstStyle/>
        <a:p>
          <a:endParaRPr lang="en-GB"/>
        </a:p>
      </dgm:t>
    </dgm:pt>
    <dgm:pt modelId="{A69BE0B5-204C-401F-8137-91A93B055446}" type="pres">
      <dgm:prSet presAssocID="{C2DC7193-98AB-4FE8-8116-B3DE9DC5CA4A}" presName="hierRoot3" presStyleCnt="0"/>
      <dgm:spPr/>
    </dgm:pt>
    <dgm:pt modelId="{6F499919-C8C3-4189-BE4B-551E94D200D2}" type="pres">
      <dgm:prSet presAssocID="{C2DC7193-98AB-4FE8-8116-B3DE9DC5CA4A}" presName="composite3" presStyleCnt="0"/>
      <dgm:spPr/>
    </dgm:pt>
    <dgm:pt modelId="{587DE56B-834A-4929-9B66-EC09F52BD7E6}" type="pres">
      <dgm:prSet presAssocID="{C2DC7193-98AB-4FE8-8116-B3DE9DC5CA4A}" presName="background3" presStyleLbl="node3" presStyleIdx="1" presStyleCnt="3"/>
      <dgm:spPr/>
    </dgm:pt>
    <dgm:pt modelId="{D75140DF-7C60-4DEE-AE1A-E784B879C8EE}" type="pres">
      <dgm:prSet presAssocID="{C2DC7193-98AB-4FE8-8116-B3DE9DC5CA4A}" presName="text3" presStyleLbl="fgAcc3" presStyleIdx="1" presStyleCnt="3" custScaleX="121363">
        <dgm:presLayoutVars>
          <dgm:chPref val="3"/>
        </dgm:presLayoutVars>
      </dgm:prSet>
      <dgm:spPr/>
      <dgm:t>
        <a:bodyPr/>
        <a:lstStyle/>
        <a:p>
          <a:endParaRPr lang="en-GB"/>
        </a:p>
      </dgm:t>
    </dgm:pt>
    <dgm:pt modelId="{0A6C532C-DB3C-4118-98EE-20782813C7CB}" type="pres">
      <dgm:prSet presAssocID="{C2DC7193-98AB-4FE8-8116-B3DE9DC5CA4A}" presName="hierChild4" presStyleCnt="0"/>
      <dgm:spPr/>
    </dgm:pt>
    <dgm:pt modelId="{67583250-5E2B-467E-A54D-8A20F89B6093}" type="pres">
      <dgm:prSet presAssocID="{7185BD23-047D-48F4-B2F4-E3CAE6986252}" presName="Name17" presStyleLbl="parChTrans1D3" presStyleIdx="2" presStyleCnt="3"/>
      <dgm:spPr/>
      <dgm:t>
        <a:bodyPr/>
        <a:lstStyle/>
        <a:p>
          <a:endParaRPr lang="en-GB"/>
        </a:p>
      </dgm:t>
    </dgm:pt>
    <dgm:pt modelId="{A5B8F79B-09A8-4D8B-A57E-BC1DC384E0D8}" type="pres">
      <dgm:prSet presAssocID="{BE3CD598-F603-465E-B892-3D7C4DF10BBD}" presName="hierRoot3" presStyleCnt="0"/>
      <dgm:spPr/>
    </dgm:pt>
    <dgm:pt modelId="{5BCFC5BA-FA58-4A76-A4A1-CFE453626292}" type="pres">
      <dgm:prSet presAssocID="{BE3CD598-F603-465E-B892-3D7C4DF10BBD}" presName="composite3" presStyleCnt="0"/>
      <dgm:spPr/>
    </dgm:pt>
    <dgm:pt modelId="{FD060049-99D5-4F66-A9A0-6FA01A9D9623}" type="pres">
      <dgm:prSet presAssocID="{BE3CD598-F603-465E-B892-3D7C4DF10BBD}" presName="background3" presStyleLbl="node3" presStyleIdx="2" presStyleCnt="3"/>
      <dgm:spPr/>
    </dgm:pt>
    <dgm:pt modelId="{33B18777-6D15-461E-A09F-17D8FD2E75F3}" type="pres">
      <dgm:prSet presAssocID="{BE3CD598-F603-465E-B892-3D7C4DF10BBD}" presName="text3" presStyleLbl="fgAcc3" presStyleIdx="2" presStyleCnt="3" custScaleX="192546">
        <dgm:presLayoutVars>
          <dgm:chPref val="3"/>
        </dgm:presLayoutVars>
      </dgm:prSet>
      <dgm:spPr/>
      <dgm:t>
        <a:bodyPr/>
        <a:lstStyle/>
        <a:p>
          <a:endParaRPr lang="en-GB"/>
        </a:p>
      </dgm:t>
    </dgm:pt>
    <dgm:pt modelId="{D90FB0EE-88EB-4223-8D52-C02CDD7C78A0}" type="pres">
      <dgm:prSet presAssocID="{BE3CD598-F603-465E-B892-3D7C4DF10BBD}" presName="hierChild4" presStyleCnt="0"/>
      <dgm:spPr/>
    </dgm:pt>
  </dgm:ptLst>
  <dgm:cxnLst>
    <dgm:cxn modelId="{811F28B0-4ACB-4C23-93A9-518253FFD3E8}" srcId="{29BB788B-5222-4A56-A26F-41BDC8476DE9}" destId="{C6FEDEAC-1253-4664-B276-10452CE854F7}" srcOrd="0" destOrd="0" parTransId="{FA96AECE-5B1F-4DA5-98D2-F08B18645232}" sibTransId="{B4363F47-FFDB-4E3F-B6CB-59FACADB3876}"/>
    <dgm:cxn modelId="{5D1DD3BF-2174-42EA-850E-946E1853219A}" type="presOf" srcId="{F94E0428-304E-4F50-8071-4E090815E126}" destId="{69FF2BEB-FF9A-4AB9-8F8D-0D00AA6479E4}" srcOrd="0" destOrd="0" presId="urn:microsoft.com/office/officeart/2005/8/layout/hierarchy1"/>
    <dgm:cxn modelId="{734AB5BE-E2BB-4944-9BF3-5F2BA9EF8EFE}" srcId="{29BB788B-5222-4A56-A26F-41BDC8476DE9}" destId="{C2DC7193-98AB-4FE8-8116-B3DE9DC5CA4A}" srcOrd="1" destOrd="0" parTransId="{F94E0428-304E-4F50-8071-4E090815E126}" sibTransId="{06ECA191-07AB-477D-946B-AD26CF5936CB}"/>
    <dgm:cxn modelId="{6A28C650-D6ED-4F98-92A8-7521DF1FF3AA}" srcId="{0C776A40-392F-48DA-AD42-73C9FA02C6E1}" destId="{29BB788B-5222-4A56-A26F-41BDC8476DE9}" srcOrd="0" destOrd="0" parTransId="{AEA6109B-C429-48C5-940C-6B59643468DA}" sibTransId="{3DE7EAF5-29CE-41FB-8731-530872817EED}"/>
    <dgm:cxn modelId="{5160E56E-4788-4DF0-A454-17C15C4903B1}" srcId="{29BB788B-5222-4A56-A26F-41BDC8476DE9}" destId="{BE3CD598-F603-465E-B892-3D7C4DF10BBD}" srcOrd="2" destOrd="0" parTransId="{7185BD23-047D-48F4-B2F4-E3CAE6986252}" sibTransId="{7BD4C8A7-0C4B-4A70-AEA8-C46120A22689}"/>
    <dgm:cxn modelId="{3DBFF858-77DE-40C5-A9D0-FC8536E87C61}" type="presOf" srcId="{F4C1AFB9-A0C2-439E-B04A-6BBE0A4DD2E7}" destId="{A5F85EF9-6DE8-48BE-A1E2-6BA7665EF85F}" srcOrd="0" destOrd="0" presId="urn:microsoft.com/office/officeart/2005/8/layout/hierarchy1"/>
    <dgm:cxn modelId="{22905624-1502-4E67-9B01-78F3CE9C4AF7}" type="presOf" srcId="{AEA6109B-C429-48C5-940C-6B59643468DA}" destId="{0B60FCAC-4F3B-474C-8F5F-793E0200200F}" srcOrd="0" destOrd="0" presId="urn:microsoft.com/office/officeart/2005/8/layout/hierarchy1"/>
    <dgm:cxn modelId="{6E93A3A9-C533-4B83-B021-2E5D5F31E8EF}" type="presOf" srcId="{0C776A40-392F-48DA-AD42-73C9FA02C6E1}" destId="{12241CAA-631F-4626-B77C-24DBF6AEE81E}" srcOrd="0" destOrd="0" presId="urn:microsoft.com/office/officeart/2005/8/layout/hierarchy1"/>
    <dgm:cxn modelId="{047005B6-A1D4-42F3-82AB-12590D03E387}" type="presOf" srcId="{29BB788B-5222-4A56-A26F-41BDC8476DE9}" destId="{647B103F-558C-4E69-9993-7235BDC33E97}" srcOrd="0" destOrd="0" presId="urn:microsoft.com/office/officeart/2005/8/layout/hierarchy1"/>
    <dgm:cxn modelId="{FAB252C0-8B58-48ED-86AE-84ED2944ED8A}" type="presOf" srcId="{FA96AECE-5B1F-4DA5-98D2-F08B18645232}" destId="{AB3ACE97-01B1-48AF-A9C7-6AF315EE52B8}" srcOrd="0" destOrd="0" presId="urn:microsoft.com/office/officeart/2005/8/layout/hierarchy1"/>
    <dgm:cxn modelId="{784D9CEC-B4B2-494D-AB2F-78A3E98E7465}" type="presOf" srcId="{C2DC7193-98AB-4FE8-8116-B3DE9DC5CA4A}" destId="{D75140DF-7C60-4DEE-AE1A-E784B879C8EE}" srcOrd="0" destOrd="0" presId="urn:microsoft.com/office/officeart/2005/8/layout/hierarchy1"/>
    <dgm:cxn modelId="{BB246A22-A883-4D10-B1A1-DCF4F96E909D}" type="presOf" srcId="{BE3CD598-F603-465E-B892-3D7C4DF10BBD}" destId="{33B18777-6D15-461E-A09F-17D8FD2E75F3}" srcOrd="0" destOrd="0" presId="urn:microsoft.com/office/officeart/2005/8/layout/hierarchy1"/>
    <dgm:cxn modelId="{54E96556-9E0C-400B-B3B3-BBED95221942}" type="presOf" srcId="{C6FEDEAC-1253-4664-B276-10452CE854F7}" destId="{96C32576-2B89-4B56-817E-036A91151CF0}" srcOrd="0" destOrd="0" presId="urn:microsoft.com/office/officeart/2005/8/layout/hierarchy1"/>
    <dgm:cxn modelId="{8168C244-C3B3-48B4-8E5E-118630540D1C}" srcId="{F4C1AFB9-A0C2-439E-B04A-6BBE0A4DD2E7}" destId="{0C776A40-392F-48DA-AD42-73C9FA02C6E1}" srcOrd="0" destOrd="0" parTransId="{F7BAF2A4-D070-4F6E-AFAB-F842B02861AE}" sibTransId="{993009AF-F5BE-4531-95BA-53BBB39E6DCF}"/>
    <dgm:cxn modelId="{B8A4152B-9449-405F-ADF7-30541F195151}" type="presOf" srcId="{7185BD23-047D-48F4-B2F4-E3CAE6986252}" destId="{67583250-5E2B-467E-A54D-8A20F89B6093}" srcOrd="0" destOrd="0" presId="urn:microsoft.com/office/officeart/2005/8/layout/hierarchy1"/>
    <dgm:cxn modelId="{469D5E15-0A67-47DA-A71A-CEF08B73A9FF}" type="presParOf" srcId="{A5F85EF9-6DE8-48BE-A1E2-6BA7665EF85F}" destId="{612285EE-C447-4DE0-8CFE-20338B8E624A}" srcOrd="0" destOrd="0" presId="urn:microsoft.com/office/officeart/2005/8/layout/hierarchy1"/>
    <dgm:cxn modelId="{CDEA6F5E-9459-4BC7-A8BF-9EFE1A825D41}" type="presParOf" srcId="{612285EE-C447-4DE0-8CFE-20338B8E624A}" destId="{11CA33B5-6939-4E8C-8FE0-1BA18340401F}" srcOrd="0" destOrd="0" presId="urn:microsoft.com/office/officeart/2005/8/layout/hierarchy1"/>
    <dgm:cxn modelId="{10FFD886-5E09-4E9E-BA72-19BF55768CAA}" type="presParOf" srcId="{11CA33B5-6939-4E8C-8FE0-1BA18340401F}" destId="{7B27DA14-4A22-450A-8525-B00469BFA304}" srcOrd="0" destOrd="0" presId="urn:microsoft.com/office/officeart/2005/8/layout/hierarchy1"/>
    <dgm:cxn modelId="{86EFBAB0-E98B-41EB-835C-987585D660F6}" type="presParOf" srcId="{11CA33B5-6939-4E8C-8FE0-1BA18340401F}" destId="{12241CAA-631F-4626-B77C-24DBF6AEE81E}" srcOrd="1" destOrd="0" presId="urn:microsoft.com/office/officeart/2005/8/layout/hierarchy1"/>
    <dgm:cxn modelId="{35165F40-C9C9-48BD-9AAE-F063B623FB6E}" type="presParOf" srcId="{612285EE-C447-4DE0-8CFE-20338B8E624A}" destId="{85B372B0-5155-457B-81F2-47A5ACDE5A3B}" srcOrd="1" destOrd="0" presId="urn:microsoft.com/office/officeart/2005/8/layout/hierarchy1"/>
    <dgm:cxn modelId="{69A60913-59B2-4F2F-87AA-6E2B8DF8C8B9}" type="presParOf" srcId="{85B372B0-5155-457B-81F2-47A5ACDE5A3B}" destId="{0B60FCAC-4F3B-474C-8F5F-793E0200200F}" srcOrd="0" destOrd="0" presId="urn:microsoft.com/office/officeart/2005/8/layout/hierarchy1"/>
    <dgm:cxn modelId="{55BEF267-5BE5-482C-BB2E-A1F523788F06}" type="presParOf" srcId="{85B372B0-5155-457B-81F2-47A5ACDE5A3B}" destId="{99643798-413A-46AF-B40F-6AADDFCBF155}" srcOrd="1" destOrd="0" presId="urn:microsoft.com/office/officeart/2005/8/layout/hierarchy1"/>
    <dgm:cxn modelId="{F35C9B25-9323-4FD2-BF0A-3266D3A356B9}" type="presParOf" srcId="{99643798-413A-46AF-B40F-6AADDFCBF155}" destId="{4184A310-472F-43B9-9701-6F4740BA35ED}" srcOrd="0" destOrd="0" presId="urn:microsoft.com/office/officeart/2005/8/layout/hierarchy1"/>
    <dgm:cxn modelId="{80C17DC5-BFBE-4B4B-84BC-F7377764FE1A}" type="presParOf" srcId="{4184A310-472F-43B9-9701-6F4740BA35ED}" destId="{609E334E-BCD3-4CAC-B65B-5702B3F9410B}" srcOrd="0" destOrd="0" presId="urn:microsoft.com/office/officeart/2005/8/layout/hierarchy1"/>
    <dgm:cxn modelId="{979632F8-9B0E-4A7E-B9CF-804C280EE4FF}" type="presParOf" srcId="{4184A310-472F-43B9-9701-6F4740BA35ED}" destId="{647B103F-558C-4E69-9993-7235BDC33E97}" srcOrd="1" destOrd="0" presId="urn:microsoft.com/office/officeart/2005/8/layout/hierarchy1"/>
    <dgm:cxn modelId="{7C10D357-F46C-4B18-A6C1-BD6F3DBA6E0A}" type="presParOf" srcId="{99643798-413A-46AF-B40F-6AADDFCBF155}" destId="{89F5DDE3-6F2E-44A1-8378-38225AE0AC1E}" srcOrd="1" destOrd="0" presId="urn:microsoft.com/office/officeart/2005/8/layout/hierarchy1"/>
    <dgm:cxn modelId="{FFBF7223-058B-4BD2-90C5-D53ABE3D5FE5}" type="presParOf" srcId="{89F5DDE3-6F2E-44A1-8378-38225AE0AC1E}" destId="{AB3ACE97-01B1-48AF-A9C7-6AF315EE52B8}" srcOrd="0" destOrd="0" presId="urn:microsoft.com/office/officeart/2005/8/layout/hierarchy1"/>
    <dgm:cxn modelId="{C865962F-FBE3-45BC-A681-9D3C5A10D293}" type="presParOf" srcId="{89F5DDE3-6F2E-44A1-8378-38225AE0AC1E}" destId="{27CAE490-D795-413F-9E5A-7F1C46BAD3E1}" srcOrd="1" destOrd="0" presId="urn:microsoft.com/office/officeart/2005/8/layout/hierarchy1"/>
    <dgm:cxn modelId="{3929905A-0B2C-46F6-AD72-80756B35F298}" type="presParOf" srcId="{27CAE490-D795-413F-9E5A-7F1C46BAD3E1}" destId="{BB9726A9-E72C-46E6-8B06-1A7155577241}" srcOrd="0" destOrd="0" presId="urn:microsoft.com/office/officeart/2005/8/layout/hierarchy1"/>
    <dgm:cxn modelId="{A7018A0F-794E-4638-8D7B-F3DE674D412E}" type="presParOf" srcId="{BB9726A9-E72C-46E6-8B06-1A7155577241}" destId="{FEFDD038-2B62-476A-AE86-71D466D10883}" srcOrd="0" destOrd="0" presId="urn:microsoft.com/office/officeart/2005/8/layout/hierarchy1"/>
    <dgm:cxn modelId="{6FE74C86-8987-4E91-B3AD-EA8713CA30DD}" type="presParOf" srcId="{BB9726A9-E72C-46E6-8B06-1A7155577241}" destId="{96C32576-2B89-4B56-817E-036A91151CF0}" srcOrd="1" destOrd="0" presId="urn:microsoft.com/office/officeart/2005/8/layout/hierarchy1"/>
    <dgm:cxn modelId="{25915E09-C7B1-4F66-B2D0-37D861B8BAB5}" type="presParOf" srcId="{27CAE490-D795-413F-9E5A-7F1C46BAD3E1}" destId="{85F3FFBB-D206-4887-B731-70511ABFE231}" srcOrd="1" destOrd="0" presId="urn:microsoft.com/office/officeart/2005/8/layout/hierarchy1"/>
    <dgm:cxn modelId="{A9797CCE-98AD-48A1-8922-A084628A046A}" type="presParOf" srcId="{89F5DDE3-6F2E-44A1-8378-38225AE0AC1E}" destId="{69FF2BEB-FF9A-4AB9-8F8D-0D00AA6479E4}" srcOrd="2" destOrd="0" presId="urn:microsoft.com/office/officeart/2005/8/layout/hierarchy1"/>
    <dgm:cxn modelId="{80735DC1-DA99-41E3-843C-02023181B01E}" type="presParOf" srcId="{89F5DDE3-6F2E-44A1-8378-38225AE0AC1E}" destId="{A69BE0B5-204C-401F-8137-91A93B055446}" srcOrd="3" destOrd="0" presId="urn:microsoft.com/office/officeart/2005/8/layout/hierarchy1"/>
    <dgm:cxn modelId="{71EAB853-22DA-49CB-893F-8E49565A675F}" type="presParOf" srcId="{A69BE0B5-204C-401F-8137-91A93B055446}" destId="{6F499919-C8C3-4189-BE4B-551E94D200D2}" srcOrd="0" destOrd="0" presId="urn:microsoft.com/office/officeart/2005/8/layout/hierarchy1"/>
    <dgm:cxn modelId="{3DCC7187-78D3-45F8-9321-1867957016B4}" type="presParOf" srcId="{6F499919-C8C3-4189-BE4B-551E94D200D2}" destId="{587DE56B-834A-4929-9B66-EC09F52BD7E6}" srcOrd="0" destOrd="0" presId="urn:microsoft.com/office/officeart/2005/8/layout/hierarchy1"/>
    <dgm:cxn modelId="{D16A11C6-8978-4EFA-92E7-0660E15BC8A6}" type="presParOf" srcId="{6F499919-C8C3-4189-BE4B-551E94D200D2}" destId="{D75140DF-7C60-4DEE-AE1A-E784B879C8EE}" srcOrd="1" destOrd="0" presId="urn:microsoft.com/office/officeart/2005/8/layout/hierarchy1"/>
    <dgm:cxn modelId="{7A9B7C63-A502-45A5-B6AA-C109C9DD710E}" type="presParOf" srcId="{A69BE0B5-204C-401F-8137-91A93B055446}" destId="{0A6C532C-DB3C-4118-98EE-20782813C7CB}" srcOrd="1" destOrd="0" presId="urn:microsoft.com/office/officeart/2005/8/layout/hierarchy1"/>
    <dgm:cxn modelId="{6111F8C5-EBE7-407E-8F8E-B1368AF5D10B}" type="presParOf" srcId="{89F5DDE3-6F2E-44A1-8378-38225AE0AC1E}" destId="{67583250-5E2B-467E-A54D-8A20F89B6093}" srcOrd="4" destOrd="0" presId="urn:microsoft.com/office/officeart/2005/8/layout/hierarchy1"/>
    <dgm:cxn modelId="{644BBD5F-858B-4E11-986B-6568770834CE}" type="presParOf" srcId="{89F5DDE3-6F2E-44A1-8378-38225AE0AC1E}" destId="{A5B8F79B-09A8-4D8B-A57E-BC1DC384E0D8}" srcOrd="5" destOrd="0" presId="urn:microsoft.com/office/officeart/2005/8/layout/hierarchy1"/>
    <dgm:cxn modelId="{DCC48625-20BA-4902-89FD-EE9EF9CD72DC}" type="presParOf" srcId="{A5B8F79B-09A8-4D8B-A57E-BC1DC384E0D8}" destId="{5BCFC5BA-FA58-4A76-A4A1-CFE453626292}" srcOrd="0" destOrd="0" presId="urn:microsoft.com/office/officeart/2005/8/layout/hierarchy1"/>
    <dgm:cxn modelId="{2E506260-636E-4F08-9604-A514CE939242}" type="presParOf" srcId="{5BCFC5BA-FA58-4A76-A4A1-CFE453626292}" destId="{FD060049-99D5-4F66-A9A0-6FA01A9D9623}" srcOrd="0" destOrd="0" presId="urn:microsoft.com/office/officeart/2005/8/layout/hierarchy1"/>
    <dgm:cxn modelId="{24CA6A61-96D4-485D-B200-E15616B45C93}" type="presParOf" srcId="{5BCFC5BA-FA58-4A76-A4A1-CFE453626292}" destId="{33B18777-6D15-461E-A09F-17D8FD2E75F3}" srcOrd="1" destOrd="0" presId="urn:microsoft.com/office/officeart/2005/8/layout/hierarchy1"/>
    <dgm:cxn modelId="{8303B0FE-CAA5-49A0-A757-F80D7D18B01B}" type="presParOf" srcId="{A5B8F79B-09A8-4D8B-A57E-BC1DC384E0D8}" destId="{D90FB0EE-88EB-4223-8D52-C02CDD7C78A0}"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98B2D-E475-468D-AF53-BD46268261E9}" type="doc">
      <dgm:prSet loTypeId="urn:microsoft.com/office/officeart/2005/8/layout/vList3#1" loCatId="list" qsTypeId="urn:microsoft.com/office/officeart/2005/8/quickstyle/simple1#6" qsCatId="simple" csTypeId="urn:microsoft.com/office/officeart/2005/8/colors/accent0_2" csCatId="mainScheme" phldr="1"/>
      <dgm:spPr/>
    </dgm:pt>
    <dgm:pt modelId="{5EC662CA-FD3B-4E29-8028-6B654132D3FA}">
      <dgm:prSet phldrT="[Text]"/>
      <dgm:spPr>
        <a:solidFill>
          <a:schemeClr val="accent2">
            <a:lumMod val="10000"/>
            <a:lumOff val="90000"/>
          </a:schemeClr>
        </a:solidFill>
      </dgm:spPr>
      <dgm:t>
        <a:bodyPr/>
        <a:lstStyle/>
        <a:p>
          <a:r>
            <a:rPr lang="sr-Latn-CS" dirty="0" smtClean="0">
              <a:solidFill>
                <a:schemeClr val="accent1">
                  <a:lumMod val="75000"/>
                </a:schemeClr>
              </a:solidFill>
            </a:rPr>
            <a:t>dnevni profil </a:t>
          </a:r>
          <a:r>
            <a:rPr lang="sr-Latn-CS" b="1" dirty="0" smtClean="0">
              <a:solidFill>
                <a:schemeClr val="accent1">
                  <a:lumMod val="75000"/>
                </a:schemeClr>
              </a:solidFill>
            </a:rPr>
            <a:t>1x mesečno</a:t>
          </a:r>
        </a:p>
        <a:p>
          <a:r>
            <a:rPr lang="sr-Latn-CS" dirty="0" smtClean="0">
              <a:solidFill>
                <a:schemeClr val="accent1">
                  <a:lumMod val="75000"/>
                </a:schemeClr>
              </a:solidFill>
            </a:rPr>
            <a:t>+</a:t>
          </a:r>
        </a:p>
        <a:p>
          <a:r>
            <a:rPr lang="sr-Latn-CS" dirty="0" smtClean="0">
              <a:solidFill>
                <a:schemeClr val="accent1">
                  <a:lumMod val="75000"/>
                </a:schemeClr>
              </a:solidFill>
            </a:rPr>
            <a:t>FPG i PPG najmanje još 1x nedeljno</a:t>
          </a:r>
          <a:endParaRPr lang="sr-Latn-CS" dirty="0">
            <a:solidFill>
              <a:schemeClr val="accent1">
                <a:lumMod val="75000"/>
              </a:schemeClr>
            </a:solidFill>
          </a:endParaRPr>
        </a:p>
      </dgm:t>
    </dgm:pt>
    <dgm:pt modelId="{E504AAA4-878E-4B36-AF36-4CDD5E9DB4BD}" type="parTrans" cxnId="{45CF4D70-E37F-4AFD-BFE3-CF6FFA4DA97F}">
      <dgm:prSet/>
      <dgm:spPr/>
      <dgm:t>
        <a:bodyPr/>
        <a:lstStyle/>
        <a:p>
          <a:endParaRPr lang="sr-Latn-CS">
            <a:solidFill>
              <a:schemeClr val="tx1"/>
            </a:solidFill>
          </a:endParaRPr>
        </a:p>
      </dgm:t>
    </dgm:pt>
    <dgm:pt modelId="{9094894A-6D4D-485B-B5F3-3DC939AA205F}" type="sibTrans" cxnId="{45CF4D70-E37F-4AFD-BFE3-CF6FFA4DA97F}">
      <dgm:prSet/>
      <dgm:spPr/>
      <dgm:t>
        <a:bodyPr/>
        <a:lstStyle/>
        <a:p>
          <a:endParaRPr lang="sr-Latn-CS">
            <a:solidFill>
              <a:schemeClr val="tx1"/>
            </a:solidFill>
          </a:endParaRPr>
        </a:p>
      </dgm:t>
    </dgm:pt>
    <dgm:pt modelId="{58784CE7-F76E-40DB-AFA5-7A4D2970E122}">
      <dgm:prSet phldrT="[Text]"/>
      <dgm:spPr>
        <a:solidFill>
          <a:schemeClr val="accent2">
            <a:lumMod val="10000"/>
            <a:lumOff val="90000"/>
          </a:schemeClr>
        </a:solidFill>
      </dgm:spPr>
      <dgm:t>
        <a:bodyPr/>
        <a:lstStyle/>
        <a:p>
          <a:r>
            <a:rPr lang="sr-Latn-CS" dirty="0" smtClean="0">
              <a:solidFill>
                <a:schemeClr val="accent1">
                  <a:lumMod val="75000"/>
                </a:schemeClr>
              </a:solidFill>
            </a:rPr>
            <a:t>dnevni profil </a:t>
          </a:r>
          <a:r>
            <a:rPr lang="sr-Latn-CS" b="1" dirty="0" smtClean="0">
              <a:solidFill>
                <a:schemeClr val="accent1">
                  <a:lumMod val="75000"/>
                </a:schemeClr>
              </a:solidFill>
            </a:rPr>
            <a:t>1x nedeljno</a:t>
          </a:r>
        </a:p>
        <a:p>
          <a:r>
            <a:rPr lang="sr-Latn-CS" dirty="0" smtClean="0">
              <a:solidFill>
                <a:schemeClr val="accent1">
                  <a:lumMod val="75000"/>
                </a:schemeClr>
              </a:solidFill>
            </a:rPr>
            <a:t> +</a:t>
          </a:r>
        </a:p>
        <a:p>
          <a:r>
            <a:rPr lang="sr-Latn-CS" dirty="0" smtClean="0">
              <a:solidFill>
                <a:schemeClr val="accent1">
                  <a:lumMod val="75000"/>
                </a:schemeClr>
              </a:solidFill>
            </a:rPr>
            <a:t>FPG i PPG najmanje još 1x nedeljno </a:t>
          </a:r>
          <a:endParaRPr lang="sr-Latn-CS" dirty="0">
            <a:solidFill>
              <a:schemeClr val="accent1">
                <a:lumMod val="75000"/>
              </a:schemeClr>
            </a:solidFill>
          </a:endParaRPr>
        </a:p>
      </dgm:t>
    </dgm:pt>
    <dgm:pt modelId="{4C8F3A63-B8A7-47E1-A16C-21AFAE195C91}" type="parTrans" cxnId="{C64ADBAF-5E81-4FC3-9729-9984A4DD98D2}">
      <dgm:prSet/>
      <dgm:spPr/>
      <dgm:t>
        <a:bodyPr/>
        <a:lstStyle/>
        <a:p>
          <a:endParaRPr lang="sr-Latn-CS">
            <a:solidFill>
              <a:schemeClr val="tx1"/>
            </a:solidFill>
          </a:endParaRPr>
        </a:p>
      </dgm:t>
    </dgm:pt>
    <dgm:pt modelId="{418AAE71-9504-4644-834F-27B4CAB7322A}" type="sibTrans" cxnId="{C64ADBAF-5E81-4FC3-9729-9984A4DD98D2}">
      <dgm:prSet/>
      <dgm:spPr/>
      <dgm:t>
        <a:bodyPr/>
        <a:lstStyle/>
        <a:p>
          <a:endParaRPr lang="sr-Latn-CS">
            <a:solidFill>
              <a:schemeClr val="tx1"/>
            </a:solidFill>
          </a:endParaRPr>
        </a:p>
      </dgm:t>
    </dgm:pt>
    <dgm:pt modelId="{5439EE6B-E762-4CB8-B16E-9BA85509D612}">
      <dgm:prSet phldrT="[Text]"/>
      <dgm:spPr>
        <a:solidFill>
          <a:schemeClr val="accent2">
            <a:lumMod val="10000"/>
            <a:lumOff val="90000"/>
          </a:schemeClr>
        </a:solidFill>
      </dgm:spPr>
      <dgm:t>
        <a:bodyPr/>
        <a:lstStyle/>
        <a:p>
          <a:r>
            <a:rPr lang="sr-Latn-CS" dirty="0" smtClean="0">
              <a:solidFill>
                <a:schemeClr val="accent1">
                  <a:lumMod val="75000"/>
                </a:schemeClr>
              </a:solidFill>
            </a:rPr>
            <a:t>dnevni profil najmanje </a:t>
          </a:r>
          <a:r>
            <a:rPr lang="sr-Latn-CS" b="1" dirty="0" smtClean="0">
              <a:solidFill>
                <a:schemeClr val="accent1">
                  <a:lumMod val="75000"/>
                </a:schemeClr>
              </a:solidFill>
            </a:rPr>
            <a:t>2x nedeljno</a:t>
          </a:r>
        </a:p>
        <a:p>
          <a:r>
            <a:rPr lang="sr-Latn-CS" dirty="0" smtClean="0">
              <a:solidFill>
                <a:schemeClr val="accent1">
                  <a:lumMod val="75000"/>
                </a:schemeClr>
              </a:solidFill>
            </a:rPr>
            <a:t>+</a:t>
          </a:r>
        </a:p>
        <a:p>
          <a:r>
            <a:rPr lang="sr-Latn-CS" dirty="0" smtClean="0">
              <a:solidFill>
                <a:schemeClr val="accent1">
                  <a:lumMod val="75000"/>
                </a:schemeClr>
              </a:solidFill>
            </a:rPr>
            <a:t>FPG najmanje još 1x nedeljno </a:t>
          </a:r>
          <a:endParaRPr lang="sr-Latn-CS" dirty="0">
            <a:solidFill>
              <a:schemeClr val="accent1">
                <a:lumMod val="75000"/>
              </a:schemeClr>
            </a:solidFill>
          </a:endParaRPr>
        </a:p>
      </dgm:t>
    </dgm:pt>
    <dgm:pt modelId="{223FE32C-F014-4765-B164-EE083849D579}" type="parTrans" cxnId="{BEA574D7-A0F1-4E15-9C15-32CB20BF5265}">
      <dgm:prSet/>
      <dgm:spPr/>
      <dgm:t>
        <a:bodyPr/>
        <a:lstStyle/>
        <a:p>
          <a:endParaRPr lang="sr-Latn-CS">
            <a:solidFill>
              <a:schemeClr val="tx1"/>
            </a:solidFill>
          </a:endParaRPr>
        </a:p>
      </dgm:t>
    </dgm:pt>
    <dgm:pt modelId="{CC1D8E42-CF2D-40C1-9442-A2743B6F5525}" type="sibTrans" cxnId="{BEA574D7-A0F1-4E15-9C15-32CB20BF5265}">
      <dgm:prSet/>
      <dgm:spPr/>
      <dgm:t>
        <a:bodyPr/>
        <a:lstStyle/>
        <a:p>
          <a:endParaRPr lang="sr-Latn-CS">
            <a:solidFill>
              <a:schemeClr val="tx1"/>
            </a:solidFill>
          </a:endParaRPr>
        </a:p>
      </dgm:t>
    </dgm:pt>
    <dgm:pt modelId="{482F3A3D-6F15-4001-BBC6-B7D1D6D42ACD}" type="pres">
      <dgm:prSet presAssocID="{58798B2D-E475-468D-AF53-BD46268261E9}" presName="linearFlow" presStyleCnt="0">
        <dgm:presLayoutVars>
          <dgm:dir/>
          <dgm:resizeHandles val="exact"/>
        </dgm:presLayoutVars>
      </dgm:prSet>
      <dgm:spPr/>
    </dgm:pt>
    <dgm:pt modelId="{9E1C856A-271D-4CDC-B1AC-938277168A59}" type="pres">
      <dgm:prSet presAssocID="{5EC662CA-FD3B-4E29-8028-6B654132D3FA}" presName="composite" presStyleCnt="0"/>
      <dgm:spPr/>
    </dgm:pt>
    <dgm:pt modelId="{B0B51DD4-FA84-42AE-B95C-E0DB01BC4AB3}" type="pres">
      <dgm:prSet presAssocID="{5EC662CA-FD3B-4E29-8028-6B654132D3FA}" presName="imgShp" presStyleLbl="fgImgPlace1" presStyleIdx="0" presStyleCnt="3"/>
      <dgm:spPr>
        <a:blipFill>
          <a:blip xmlns:r="http://schemas.openxmlformats.org/officeDocument/2006/relationships" r:embed="rId1">
            <a:extLst/>
          </a:blip>
          <a:srcRect/>
          <a:stretch>
            <a:fillRect l="-25000" r="-25000"/>
          </a:stretch>
        </a:blipFill>
      </dgm:spPr>
    </dgm:pt>
    <dgm:pt modelId="{FC1D65D3-E8BF-4D53-80AB-6739A365A227}" type="pres">
      <dgm:prSet presAssocID="{5EC662CA-FD3B-4E29-8028-6B654132D3FA}" presName="txShp" presStyleLbl="node1" presStyleIdx="0" presStyleCnt="3">
        <dgm:presLayoutVars>
          <dgm:bulletEnabled val="1"/>
        </dgm:presLayoutVars>
      </dgm:prSet>
      <dgm:spPr/>
      <dgm:t>
        <a:bodyPr/>
        <a:lstStyle/>
        <a:p>
          <a:endParaRPr lang="sr-Latn-CS"/>
        </a:p>
      </dgm:t>
    </dgm:pt>
    <dgm:pt modelId="{35002FB0-29D8-4CD9-B2A3-4D1DA2867488}" type="pres">
      <dgm:prSet presAssocID="{9094894A-6D4D-485B-B5F3-3DC939AA205F}" presName="spacing" presStyleCnt="0"/>
      <dgm:spPr/>
    </dgm:pt>
    <dgm:pt modelId="{A957E737-F4D2-49D8-B8C0-1023ED6C50A1}" type="pres">
      <dgm:prSet presAssocID="{58784CE7-F76E-40DB-AFA5-7A4D2970E122}" presName="composite" presStyleCnt="0"/>
      <dgm:spPr/>
    </dgm:pt>
    <dgm:pt modelId="{87CEA1EE-C959-490F-A75D-E6BCD0BBDAF2}" type="pres">
      <dgm:prSet presAssocID="{58784CE7-F76E-40DB-AFA5-7A4D2970E122}" presName="imgShp" presStyleLbl="fgImgPlace1" presStyleIdx="1" presStyleCnt="3"/>
      <dgm:spPr>
        <a:blipFill rotWithShape="1">
          <a:blip xmlns:r="http://schemas.openxmlformats.org/officeDocument/2006/relationships" r:embed="rId2"/>
          <a:stretch>
            <a:fillRect/>
          </a:stretch>
        </a:blipFill>
      </dgm:spPr>
      <dgm:t>
        <a:bodyPr/>
        <a:lstStyle/>
        <a:p>
          <a:endParaRPr lang="sr-Latn-CS"/>
        </a:p>
      </dgm:t>
    </dgm:pt>
    <dgm:pt modelId="{24082EC3-EB3B-4257-9FCD-964616DBF13D}" type="pres">
      <dgm:prSet presAssocID="{58784CE7-F76E-40DB-AFA5-7A4D2970E122}" presName="txShp" presStyleLbl="node1" presStyleIdx="1" presStyleCnt="3">
        <dgm:presLayoutVars>
          <dgm:bulletEnabled val="1"/>
        </dgm:presLayoutVars>
      </dgm:prSet>
      <dgm:spPr/>
      <dgm:t>
        <a:bodyPr/>
        <a:lstStyle/>
        <a:p>
          <a:endParaRPr lang="sr-Latn-CS"/>
        </a:p>
      </dgm:t>
    </dgm:pt>
    <dgm:pt modelId="{EA36AD2C-1538-4896-A9E3-D050A3E45777}" type="pres">
      <dgm:prSet presAssocID="{418AAE71-9504-4644-834F-27B4CAB7322A}" presName="spacing" presStyleCnt="0"/>
      <dgm:spPr/>
    </dgm:pt>
    <dgm:pt modelId="{81D1B907-FA72-474F-ADFB-CA43C8DBA534}" type="pres">
      <dgm:prSet presAssocID="{5439EE6B-E762-4CB8-B16E-9BA85509D612}" presName="composite" presStyleCnt="0"/>
      <dgm:spPr/>
    </dgm:pt>
    <dgm:pt modelId="{FECDE45E-7B77-4B59-B96E-0AFF2A4DC71E}" type="pres">
      <dgm:prSet presAssocID="{5439EE6B-E762-4CB8-B16E-9BA85509D612}" presName="imgShp" presStyleLbl="fgImgPlace1" presStyleIdx="2" presStyleCnt="3"/>
      <dgm:spPr>
        <a:blipFill rotWithShape="1">
          <a:blip xmlns:r="http://schemas.openxmlformats.org/officeDocument/2006/relationships" r:embed="rId3"/>
          <a:stretch>
            <a:fillRect/>
          </a:stretch>
        </a:blipFill>
      </dgm:spPr>
      <dgm:t>
        <a:bodyPr/>
        <a:lstStyle/>
        <a:p>
          <a:endParaRPr lang="sr-Latn-CS"/>
        </a:p>
      </dgm:t>
    </dgm:pt>
    <dgm:pt modelId="{82F3B2F7-0331-40F9-9DEC-BBE384576266}" type="pres">
      <dgm:prSet presAssocID="{5439EE6B-E762-4CB8-B16E-9BA85509D612}" presName="txShp" presStyleLbl="node1" presStyleIdx="2" presStyleCnt="3">
        <dgm:presLayoutVars>
          <dgm:bulletEnabled val="1"/>
        </dgm:presLayoutVars>
      </dgm:prSet>
      <dgm:spPr/>
      <dgm:t>
        <a:bodyPr/>
        <a:lstStyle/>
        <a:p>
          <a:endParaRPr lang="sr-Latn-CS"/>
        </a:p>
      </dgm:t>
    </dgm:pt>
  </dgm:ptLst>
  <dgm:cxnLst>
    <dgm:cxn modelId="{BEA574D7-A0F1-4E15-9C15-32CB20BF5265}" srcId="{58798B2D-E475-468D-AF53-BD46268261E9}" destId="{5439EE6B-E762-4CB8-B16E-9BA85509D612}" srcOrd="2" destOrd="0" parTransId="{223FE32C-F014-4765-B164-EE083849D579}" sibTransId="{CC1D8E42-CF2D-40C1-9442-A2743B6F5525}"/>
    <dgm:cxn modelId="{09D8ABE3-EEE1-49B9-8470-7F1B4D52254A}" type="presOf" srcId="{58784CE7-F76E-40DB-AFA5-7A4D2970E122}" destId="{24082EC3-EB3B-4257-9FCD-964616DBF13D}" srcOrd="0" destOrd="0" presId="urn:microsoft.com/office/officeart/2005/8/layout/vList3#1"/>
    <dgm:cxn modelId="{290B4FF3-3855-4922-964B-C648285B6A2F}" type="presOf" srcId="{5EC662CA-FD3B-4E29-8028-6B654132D3FA}" destId="{FC1D65D3-E8BF-4D53-80AB-6739A365A227}" srcOrd="0" destOrd="0" presId="urn:microsoft.com/office/officeart/2005/8/layout/vList3#1"/>
    <dgm:cxn modelId="{C64ADBAF-5E81-4FC3-9729-9984A4DD98D2}" srcId="{58798B2D-E475-468D-AF53-BD46268261E9}" destId="{58784CE7-F76E-40DB-AFA5-7A4D2970E122}" srcOrd="1" destOrd="0" parTransId="{4C8F3A63-B8A7-47E1-A16C-21AFAE195C91}" sibTransId="{418AAE71-9504-4644-834F-27B4CAB7322A}"/>
    <dgm:cxn modelId="{30D4ECF4-C5E7-4DD0-8ED8-B14BA2717BFD}" type="presOf" srcId="{58798B2D-E475-468D-AF53-BD46268261E9}" destId="{482F3A3D-6F15-4001-BBC6-B7D1D6D42ACD}" srcOrd="0" destOrd="0" presId="urn:microsoft.com/office/officeart/2005/8/layout/vList3#1"/>
    <dgm:cxn modelId="{45CF4D70-E37F-4AFD-BFE3-CF6FFA4DA97F}" srcId="{58798B2D-E475-468D-AF53-BD46268261E9}" destId="{5EC662CA-FD3B-4E29-8028-6B654132D3FA}" srcOrd="0" destOrd="0" parTransId="{E504AAA4-878E-4B36-AF36-4CDD5E9DB4BD}" sibTransId="{9094894A-6D4D-485B-B5F3-3DC939AA205F}"/>
    <dgm:cxn modelId="{1EA00E90-DAD3-4728-B2AF-5D7682E9DCB1}" type="presOf" srcId="{5439EE6B-E762-4CB8-B16E-9BA85509D612}" destId="{82F3B2F7-0331-40F9-9DEC-BBE384576266}" srcOrd="0" destOrd="0" presId="urn:microsoft.com/office/officeart/2005/8/layout/vList3#1"/>
    <dgm:cxn modelId="{4FBFD8F7-A935-41D0-83DD-0AFDF21065CE}" type="presParOf" srcId="{482F3A3D-6F15-4001-BBC6-B7D1D6D42ACD}" destId="{9E1C856A-271D-4CDC-B1AC-938277168A59}" srcOrd="0" destOrd="0" presId="urn:microsoft.com/office/officeart/2005/8/layout/vList3#1"/>
    <dgm:cxn modelId="{B943EBB4-CDCB-4E86-A0F7-C1B72CA5B392}" type="presParOf" srcId="{9E1C856A-271D-4CDC-B1AC-938277168A59}" destId="{B0B51DD4-FA84-42AE-B95C-E0DB01BC4AB3}" srcOrd="0" destOrd="0" presId="urn:microsoft.com/office/officeart/2005/8/layout/vList3#1"/>
    <dgm:cxn modelId="{A0263B56-7B1B-4403-8A2C-3889F57E47FC}" type="presParOf" srcId="{9E1C856A-271D-4CDC-B1AC-938277168A59}" destId="{FC1D65D3-E8BF-4D53-80AB-6739A365A227}" srcOrd="1" destOrd="0" presId="urn:microsoft.com/office/officeart/2005/8/layout/vList3#1"/>
    <dgm:cxn modelId="{14FC6EE1-4E38-435A-80A9-3487B07A6A3E}" type="presParOf" srcId="{482F3A3D-6F15-4001-BBC6-B7D1D6D42ACD}" destId="{35002FB0-29D8-4CD9-B2A3-4D1DA2867488}" srcOrd="1" destOrd="0" presId="urn:microsoft.com/office/officeart/2005/8/layout/vList3#1"/>
    <dgm:cxn modelId="{3D1EBD19-DE1F-4E4A-83C8-65D5D5E0FAE7}" type="presParOf" srcId="{482F3A3D-6F15-4001-BBC6-B7D1D6D42ACD}" destId="{A957E737-F4D2-49D8-B8C0-1023ED6C50A1}" srcOrd="2" destOrd="0" presId="urn:microsoft.com/office/officeart/2005/8/layout/vList3#1"/>
    <dgm:cxn modelId="{DABF963C-AD95-4465-AB6F-8036A0EA2538}" type="presParOf" srcId="{A957E737-F4D2-49D8-B8C0-1023ED6C50A1}" destId="{87CEA1EE-C959-490F-A75D-E6BCD0BBDAF2}" srcOrd="0" destOrd="0" presId="urn:microsoft.com/office/officeart/2005/8/layout/vList3#1"/>
    <dgm:cxn modelId="{00B5A2E9-905D-42D6-906D-606D4EC6CA6B}" type="presParOf" srcId="{A957E737-F4D2-49D8-B8C0-1023ED6C50A1}" destId="{24082EC3-EB3B-4257-9FCD-964616DBF13D}" srcOrd="1" destOrd="0" presId="urn:microsoft.com/office/officeart/2005/8/layout/vList3#1"/>
    <dgm:cxn modelId="{6B058241-EB1D-460B-89B2-A2A3A0BC4D17}" type="presParOf" srcId="{482F3A3D-6F15-4001-BBC6-B7D1D6D42ACD}" destId="{EA36AD2C-1538-4896-A9E3-D050A3E45777}" srcOrd="3" destOrd="0" presId="urn:microsoft.com/office/officeart/2005/8/layout/vList3#1"/>
    <dgm:cxn modelId="{3A68EC19-5063-4DBD-8BEC-A5C0D1FBCBFB}" type="presParOf" srcId="{482F3A3D-6F15-4001-BBC6-B7D1D6D42ACD}" destId="{81D1B907-FA72-474F-ADFB-CA43C8DBA534}" srcOrd="4" destOrd="0" presId="urn:microsoft.com/office/officeart/2005/8/layout/vList3#1"/>
    <dgm:cxn modelId="{0EC6B746-F948-48D3-B07E-FF29833F784A}" type="presParOf" srcId="{81D1B907-FA72-474F-ADFB-CA43C8DBA534}" destId="{FECDE45E-7B77-4B59-B96E-0AFF2A4DC71E}" srcOrd="0" destOrd="0" presId="urn:microsoft.com/office/officeart/2005/8/layout/vList3#1"/>
    <dgm:cxn modelId="{F0FE9F63-C68C-4878-A5F3-1400870AE402}" type="presParOf" srcId="{81D1B907-FA72-474F-ADFB-CA43C8DBA534}" destId="{82F3B2F7-0331-40F9-9DEC-BBE384576266}"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287C8-4276-450C-B5F7-BE699726FE66}" type="doc">
      <dgm:prSet loTypeId="urn:microsoft.com/office/officeart/2005/8/layout/list1" loCatId="list" qsTypeId="urn:microsoft.com/office/officeart/2005/8/quickstyle/simple1#7" qsCatId="simple" csTypeId="urn:microsoft.com/office/officeart/2005/8/colors/accent1_2#4" csCatId="accent1" phldr="1"/>
      <dgm:spPr/>
      <dgm:t>
        <a:bodyPr/>
        <a:lstStyle/>
        <a:p>
          <a:endParaRPr lang="en-GB"/>
        </a:p>
      </dgm:t>
    </dgm:pt>
    <dgm:pt modelId="{2F610618-1E9F-4A57-8162-E49F7AB1EF4D}">
      <dgm:prSet phldrT="[Text]" custT="1"/>
      <dgm:spPr>
        <a:solidFill>
          <a:schemeClr val="tx1">
            <a:lumMod val="60000"/>
            <a:lumOff val="40000"/>
          </a:schemeClr>
        </a:solidFill>
      </dgm:spPr>
      <dgm:t>
        <a:bodyPr/>
        <a:lstStyle/>
        <a:p>
          <a:r>
            <a:rPr lang="sr-Latn-CS" sz="1600" b="1" dirty="0" err="1" smtClean="0">
              <a:solidFill>
                <a:schemeClr val="accent1">
                  <a:lumMod val="50000"/>
                </a:schemeClr>
              </a:solidFill>
            </a:rPr>
            <a:t>Glikemija</a:t>
          </a:r>
          <a:r>
            <a:rPr lang="sr-Latn-CS" sz="1600" b="1" dirty="0" smtClean="0">
              <a:solidFill>
                <a:schemeClr val="accent1">
                  <a:lumMod val="50000"/>
                </a:schemeClr>
              </a:solidFill>
            </a:rPr>
            <a:t> našte</a:t>
          </a:r>
          <a:endParaRPr lang="en-GB" sz="1600" b="1" dirty="0">
            <a:solidFill>
              <a:schemeClr val="accent1">
                <a:lumMod val="50000"/>
              </a:schemeClr>
            </a:solidFill>
          </a:endParaRPr>
        </a:p>
      </dgm:t>
    </dgm:pt>
    <dgm:pt modelId="{188D73BB-D51E-4806-A516-5B4C1A565D34}" type="parTrans" cxnId="{0FB5E829-EA6C-43A1-A656-4561980E45A8}">
      <dgm:prSet/>
      <dgm:spPr/>
      <dgm:t>
        <a:bodyPr/>
        <a:lstStyle/>
        <a:p>
          <a:endParaRPr lang="en-GB"/>
        </a:p>
      </dgm:t>
    </dgm:pt>
    <dgm:pt modelId="{83FDF45F-BDBE-47DF-9B42-D6099320D4A5}" type="sibTrans" cxnId="{0FB5E829-EA6C-43A1-A656-4561980E45A8}">
      <dgm:prSet/>
      <dgm:spPr/>
      <dgm:t>
        <a:bodyPr/>
        <a:lstStyle/>
        <a:p>
          <a:endParaRPr lang="en-GB"/>
        </a:p>
      </dgm:t>
    </dgm:pt>
    <dgm:pt modelId="{6486CEEB-AF68-434F-9AEF-06E23A7DF7F5}">
      <dgm:prSet phldrT="[Text]" custT="1"/>
      <dgm:spPr>
        <a:solidFill>
          <a:schemeClr val="tx1">
            <a:lumMod val="60000"/>
            <a:lumOff val="40000"/>
          </a:schemeClr>
        </a:solidFill>
      </dgm:spPr>
      <dgm:t>
        <a:bodyPr/>
        <a:lstStyle/>
        <a:p>
          <a:r>
            <a:rPr lang="sr-Latn-CS" sz="1600" b="1" dirty="0" smtClean="0">
              <a:solidFill>
                <a:schemeClr val="accent1">
                  <a:lumMod val="50000"/>
                </a:schemeClr>
              </a:solidFill>
            </a:rPr>
            <a:t>Telesna težina</a:t>
          </a:r>
          <a:endParaRPr lang="en-GB" sz="1600" b="1" dirty="0">
            <a:solidFill>
              <a:schemeClr val="accent1">
                <a:lumMod val="50000"/>
              </a:schemeClr>
            </a:solidFill>
          </a:endParaRPr>
        </a:p>
      </dgm:t>
    </dgm:pt>
    <dgm:pt modelId="{38EB8C1B-28B2-437C-929E-A151CFA6F27C}" type="parTrans" cxnId="{3965C793-3930-445E-9F56-A8E5CC334DF9}">
      <dgm:prSet/>
      <dgm:spPr/>
      <dgm:t>
        <a:bodyPr/>
        <a:lstStyle/>
        <a:p>
          <a:endParaRPr lang="en-GB"/>
        </a:p>
      </dgm:t>
    </dgm:pt>
    <dgm:pt modelId="{C34868CB-EAAF-429F-BBE8-CC88AFF7E296}" type="sibTrans" cxnId="{3965C793-3930-445E-9F56-A8E5CC334DF9}">
      <dgm:prSet/>
      <dgm:spPr/>
      <dgm:t>
        <a:bodyPr/>
        <a:lstStyle/>
        <a:p>
          <a:endParaRPr lang="en-GB"/>
        </a:p>
      </dgm:t>
    </dgm:pt>
    <dgm:pt modelId="{5782AF79-E06C-48E0-9BF5-ADA79244E873}">
      <dgm:prSet/>
      <dgm:spPr>
        <a:ln>
          <a:solidFill>
            <a:schemeClr val="tx1"/>
          </a:solidFill>
        </a:ln>
      </dgm:spPr>
      <dgm:t>
        <a:bodyPr/>
        <a:lstStyle/>
        <a:p>
          <a:r>
            <a:rPr lang="sr-Latn-CS" dirty="0" smtClean="0">
              <a:solidFill>
                <a:srgbClr val="001965"/>
              </a:solidFill>
            </a:rPr>
            <a:t>Nema statistički značajne razlike  u efektu na </a:t>
          </a:r>
          <a:r>
            <a:rPr lang="sr-Latn-CS" dirty="0" err="1" smtClean="0">
              <a:solidFill>
                <a:srgbClr val="001965"/>
              </a:solidFill>
            </a:rPr>
            <a:t>glikemiju</a:t>
          </a:r>
          <a:r>
            <a:rPr lang="sr-Latn-CS" dirty="0" smtClean="0">
              <a:solidFill>
                <a:srgbClr val="001965"/>
              </a:solidFill>
            </a:rPr>
            <a:t> našte</a:t>
          </a:r>
          <a:endParaRPr lang="en-GB" dirty="0">
            <a:solidFill>
              <a:srgbClr val="001965"/>
            </a:solidFill>
          </a:endParaRPr>
        </a:p>
      </dgm:t>
    </dgm:pt>
    <dgm:pt modelId="{F3789AD5-5677-4FB7-AAF6-BF0793C8F226}" type="parTrans" cxnId="{09015F88-E8ED-42CE-B5CB-BAEF5650BC67}">
      <dgm:prSet/>
      <dgm:spPr/>
      <dgm:t>
        <a:bodyPr/>
        <a:lstStyle/>
        <a:p>
          <a:endParaRPr lang="en-GB"/>
        </a:p>
      </dgm:t>
    </dgm:pt>
    <dgm:pt modelId="{8ABDBE51-E4D5-475C-9E70-C5BD4D69651A}" type="sibTrans" cxnId="{09015F88-E8ED-42CE-B5CB-BAEF5650BC67}">
      <dgm:prSet/>
      <dgm:spPr/>
      <dgm:t>
        <a:bodyPr/>
        <a:lstStyle/>
        <a:p>
          <a:endParaRPr lang="en-GB"/>
        </a:p>
      </dgm:t>
    </dgm:pt>
    <dgm:pt modelId="{64083D3A-379B-4C58-815D-04C09A266983}">
      <dgm:prSet/>
      <dgm:spPr>
        <a:ln>
          <a:solidFill>
            <a:schemeClr val="tx1"/>
          </a:solidFill>
        </a:ln>
      </dgm:spPr>
      <dgm:t>
        <a:bodyPr/>
        <a:lstStyle/>
        <a:p>
          <a:r>
            <a:rPr lang="sr-Latn-CS" dirty="0" smtClean="0">
              <a:solidFill>
                <a:srgbClr val="001965"/>
              </a:solidFill>
            </a:rPr>
            <a:t>Nema razlike u promeni telesne težine između dva pristupa </a:t>
          </a:r>
          <a:r>
            <a:rPr lang="sr-Latn-CS" dirty="0" err="1" smtClean="0">
              <a:solidFill>
                <a:srgbClr val="001965"/>
              </a:solidFill>
            </a:rPr>
            <a:t>intenzivirnja</a:t>
          </a:r>
          <a:endParaRPr lang="en-GB" dirty="0">
            <a:solidFill>
              <a:srgbClr val="001965"/>
            </a:solidFill>
          </a:endParaRPr>
        </a:p>
      </dgm:t>
    </dgm:pt>
    <dgm:pt modelId="{B89CD84A-27A2-48F0-8F92-58363BBB85A8}" type="parTrans" cxnId="{39B75CBD-B3D5-42D2-9C4C-5AEB2000B677}">
      <dgm:prSet/>
      <dgm:spPr/>
      <dgm:t>
        <a:bodyPr/>
        <a:lstStyle/>
        <a:p>
          <a:endParaRPr lang="en-GB"/>
        </a:p>
      </dgm:t>
    </dgm:pt>
    <dgm:pt modelId="{407450FE-E6C5-4256-966B-70D3AEDDE52B}" type="sibTrans" cxnId="{39B75CBD-B3D5-42D2-9C4C-5AEB2000B677}">
      <dgm:prSet/>
      <dgm:spPr/>
      <dgm:t>
        <a:bodyPr/>
        <a:lstStyle/>
        <a:p>
          <a:endParaRPr lang="en-GB"/>
        </a:p>
      </dgm:t>
    </dgm:pt>
    <dgm:pt modelId="{1DD1780B-017C-4734-84FC-2B9F485E965A}">
      <dgm:prSet phldrT="[Text]" custT="1"/>
      <dgm:spPr>
        <a:solidFill>
          <a:schemeClr val="tx1">
            <a:lumMod val="60000"/>
            <a:lumOff val="40000"/>
          </a:schemeClr>
        </a:solidFill>
      </dgm:spPr>
      <dgm:t>
        <a:bodyPr/>
        <a:lstStyle/>
        <a:p>
          <a:r>
            <a:rPr lang="sr-Latn-CS" sz="1600" b="1" dirty="0" err="1" smtClean="0">
              <a:solidFill>
                <a:schemeClr val="accent1">
                  <a:lumMod val="50000"/>
                </a:schemeClr>
              </a:solidFill>
            </a:rPr>
            <a:t>Glikoregulacija</a:t>
          </a:r>
          <a:endParaRPr lang="en-GB" sz="1600" b="1" dirty="0">
            <a:solidFill>
              <a:schemeClr val="accent1">
                <a:lumMod val="50000"/>
              </a:schemeClr>
            </a:solidFill>
          </a:endParaRPr>
        </a:p>
      </dgm:t>
    </dgm:pt>
    <dgm:pt modelId="{42770B92-3851-485F-A43C-244CDCE3BCB3}" type="parTrans" cxnId="{69AF3BE4-284F-4122-B610-FAA263E81469}">
      <dgm:prSet/>
      <dgm:spPr/>
      <dgm:t>
        <a:bodyPr/>
        <a:lstStyle/>
        <a:p>
          <a:endParaRPr lang="en-GB"/>
        </a:p>
      </dgm:t>
    </dgm:pt>
    <dgm:pt modelId="{0F81D89A-24B5-4E94-9D18-685000E77583}" type="sibTrans" cxnId="{69AF3BE4-284F-4122-B610-FAA263E81469}">
      <dgm:prSet/>
      <dgm:spPr/>
      <dgm:t>
        <a:bodyPr/>
        <a:lstStyle/>
        <a:p>
          <a:endParaRPr lang="en-GB"/>
        </a:p>
      </dgm:t>
    </dgm:pt>
    <dgm:pt modelId="{47F1CDDA-BB1A-476A-A864-322FC6AB62C4}">
      <dgm:prSet/>
      <dgm:spPr>
        <a:ln>
          <a:solidFill>
            <a:schemeClr val="tx1"/>
          </a:solidFill>
        </a:ln>
      </dgm:spPr>
      <dgm:t>
        <a:bodyPr/>
        <a:lstStyle/>
        <a:p>
          <a:r>
            <a:rPr lang="sr-Latn-CS" dirty="0" smtClean="0">
              <a:solidFill>
                <a:schemeClr val="accent1">
                  <a:lumMod val="50000"/>
                </a:schemeClr>
              </a:solidFill>
            </a:rPr>
            <a:t>Oba terapijska pristupa su jednako efikasna u postizanju dobre </a:t>
          </a:r>
          <a:r>
            <a:rPr lang="sr-Latn-CS" dirty="0" err="1" smtClean="0">
              <a:solidFill>
                <a:schemeClr val="accent1">
                  <a:lumMod val="50000"/>
                </a:schemeClr>
              </a:solidFill>
            </a:rPr>
            <a:t>glikoregulacije</a:t>
          </a:r>
          <a:r>
            <a:rPr lang="sr-Latn-CS" dirty="0" smtClean="0">
              <a:solidFill>
                <a:schemeClr val="accent1">
                  <a:lumMod val="50000"/>
                </a:schemeClr>
              </a:solidFill>
            </a:rPr>
            <a:t> nakon 32 nedelje</a:t>
          </a:r>
          <a:endParaRPr lang="en-GB" dirty="0">
            <a:solidFill>
              <a:schemeClr val="accent1">
                <a:lumMod val="50000"/>
              </a:schemeClr>
            </a:solidFill>
          </a:endParaRPr>
        </a:p>
      </dgm:t>
    </dgm:pt>
    <dgm:pt modelId="{AF4A98C2-1716-491F-A044-B2A09F1057F6}" type="parTrans" cxnId="{3C011877-75C8-41BF-8434-ABC543394E54}">
      <dgm:prSet/>
      <dgm:spPr/>
      <dgm:t>
        <a:bodyPr/>
        <a:lstStyle/>
        <a:p>
          <a:endParaRPr lang="en-GB"/>
        </a:p>
      </dgm:t>
    </dgm:pt>
    <dgm:pt modelId="{9D20DCB3-02AA-47C0-A07C-5C525EBE0A09}" type="sibTrans" cxnId="{3C011877-75C8-41BF-8434-ABC543394E54}">
      <dgm:prSet/>
      <dgm:spPr/>
      <dgm:t>
        <a:bodyPr/>
        <a:lstStyle/>
        <a:p>
          <a:endParaRPr lang="en-GB"/>
        </a:p>
      </dgm:t>
    </dgm:pt>
    <dgm:pt modelId="{79EAC8D3-60DC-4ADE-8BA6-871C06F1FF1B}" type="pres">
      <dgm:prSet presAssocID="{8ED287C8-4276-450C-B5F7-BE699726FE66}" presName="linear" presStyleCnt="0">
        <dgm:presLayoutVars>
          <dgm:dir/>
          <dgm:animLvl val="lvl"/>
          <dgm:resizeHandles val="exact"/>
        </dgm:presLayoutVars>
      </dgm:prSet>
      <dgm:spPr/>
      <dgm:t>
        <a:bodyPr/>
        <a:lstStyle/>
        <a:p>
          <a:endParaRPr lang="en-GB"/>
        </a:p>
      </dgm:t>
    </dgm:pt>
    <dgm:pt modelId="{56801A7B-9483-4851-A9AB-DBAC96A92655}" type="pres">
      <dgm:prSet presAssocID="{1DD1780B-017C-4734-84FC-2B9F485E965A}" presName="parentLin" presStyleCnt="0"/>
      <dgm:spPr/>
    </dgm:pt>
    <dgm:pt modelId="{3FDF06E5-5088-4C7C-840E-792C94185EF3}" type="pres">
      <dgm:prSet presAssocID="{1DD1780B-017C-4734-84FC-2B9F485E965A}" presName="parentLeftMargin" presStyleLbl="node1" presStyleIdx="0" presStyleCnt="3"/>
      <dgm:spPr/>
      <dgm:t>
        <a:bodyPr/>
        <a:lstStyle/>
        <a:p>
          <a:endParaRPr lang="en-GB"/>
        </a:p>
      </dgm:t>
    </dgm:pt>
    <dgm:pt modelId="{FDA85D44-4643-4AF0-ACDF-04BBCEBC6AB9}" type="pres">
      <dgm:prSet presAssocID="{1DD1780B-017C-4734-84FC-2B9F485E965A}" presName="parentText" presStyleLbl="node1" presStyleIdx="0" presStyleCnt="3">
        <dgm:presLayoutVars>
          <dgm:chMax val="0"/>
          <dgm:bulletEnabled val="1"/>
        </dgm:presLayoutVars>
      </dgm:prSet>
      <dgm:spPr/>
      <dgm:t>
        <a:bodyPr/>
        <a:lstStyle/>
        <a:p>
          <a:endParaRPr lang="en-GB"/>
        </a:p>
      </dgm:t>
    </dgm:pt>
    <dgm:pt modelId="{8C671326-3995-4BA7-973B-D010C84DCBC6}" type="pres">
      <dgm:prSet presAssocID="{1DD1780B-017C-4734-84FC-2B9F485E965A}" presName="negativeSpace" presStyleCnt="0"/>
      <dgm:spPr/>
    </dgm:pt>
    <dgm:pt modelId="{20F877A6-DD6E-4A75-B888-6D6F63D2706D}" type="pres">
      <dgm:prSet presAssocID="{1DD1780B-017C-4734-84FC-2B9F485E965A}" presName="childText" presStyleLbl="conFgAcc1" presStyleIdx="0" presStyleCnt="3">
        <dgm:presLayoutVars>
          <dgm:bulletEnabled val="1"/>
        </dgm:presLayoutVars>
      </dgm:prSet>
      <dgm:spPr/>
      <dgm:t>
        <a:bodyPr/>
        <a:lstStyle/>
        <a:p>
          <a:endParaRPr lang="en-GB"/>
        </a:p>
      </dgm:t>
    </dgm:pt>
    <dgm:pt modelId="{BDABD4B6-1FF7-4736-A1E3-C50F2FEB8B0E}" type="pres">
      <dgm:prSet presAssocID="{0F81D89A-24B5-4E94-9D18-685000E77583}" presName="spaceBetweenRectangles" presStyleCnt="0"/>
      <dgm:spPr/>
    </dgm:pt>
    <dgm:pt modelId="{7D371997-BF36-4979-85A5-4FC668B501FB}" type="pres">
      <dgm:prSet presAssocID="{2F610618-1E9F-4A57-8162-E49F7AB1EF4D}" presName="parentLin" presStyleCnt="0"/>
      <dgm:spPr/>
    </dgm:pt>
    <dgm:pt modelId="{396B73C7-8705-4B66-9321-CA65A0C6C566}" type="pres">
      <dgm:prSet presAssocID="{2F610618-1E9F-4A57-8162-E49F7AB1EF4D}" presName="parentLeftMargin" presStyleLbl="node1" presStyleIdx="0" presStyleCnt="3"/>
      <dgm:spPr/>
      <dgm:t>
        <a:bodyPr/>
        <a:lstStyle/>
        <a:p>
          <a:endParaRPr lang="en-GB"/>
        </a:p>
      </dgm:t>
    </dgm:pt>
    <dgm:pt modelId="{977FE8A9-BFA7-41D7-95B2-99BB0B5B06DD}" type="pres">
      <dgm:prSet presAssocID="{2F610618-1E9F-4A57-8162-E49F7AB1EF4D}" presName="parentText" presStyleLbl="node1" presStyleIdx="1" presStyleCnt="3">
        <dgm:presLayoutVars>
          <dgm:chMax val="0"/>
          <dgm:bulletEnabled val="1"/>
        </dgm:presLayoutVars>
      </dgm:prSet>
      <dgm:spPr/>
      <dgm:t>
        <a:bodyPr/>
        <a:lstStyle/>
        <a:p>
          <a:endParaRPr lang="en-GB"/>
        </a:p>
      </dgm:t>
    </dgm:pt>
    <dgm:pt modelId="{101D28D6-02C5-4C89-9729-C9C04FF3B991}" type="pres">
      <dgm:prSet presAssocID="{2F610618-1E9F-4A57-8162-E49F7AB1EF4D}" presName="negativeSpace" presStyleCnt="0"/>
      <dgm:spPr/>
    </dgm:pt>
    <dgm:pt modelId="{5750CC31-88E5-4D70-BB49-9AD7A3C2DA08}" type="pres">
      <dgm:prSet presAssocID="{2F610618-1E9F-4A57-8162-E49F7AB1EF4D}" presName="childText" presStyleLbl="conFgAcc1" presStyleIdx="1" presStyleCnt="3">
        <dgm:presLayoutVars>
          <dgm:bulletEnabled val="1"/>
        </dgm:presLayoutVars>
      </dgm:prSet>
      <dgm:spPr/>
      <dgm:t>
        <a:bodyPr/>
        <a:lstStyle/>
        <a:p>
          <a:endParaRPr lang="en-GB"/>
        </a:p>
      </dgm:t>
    </dgm:pt>
    <dgm:pt modelId="{5A86407E-5B13-4DE7-80BB-6B309D750960}" type="pres">
      <dgm:prSet presAssocID="{83FDF45F-BDBE-47DF-9B42-D6099320D4A5}" presName="spaceBetweenRectangles" presStyleCnt="0"/>
      <dgm:spPr/>
    </dgm:pt>
    <dgm:pt modelId="{A288F6E2-214C-4869-919C-5BCDC5F453A7}" type="pres">
      <dgm:prSet presAssocID="{6486CEEB-AF68-434F-9AEF-06E23A7DF7F5}" presName="parentLin" presStyleCnt="0"/>
      <dgm:spPr/>
    </dgm:pt>
    <dgm:pt modelId="{FE55D555-EFD2-4760-874C-A56E08AA5C43}" type="pres">
      <dgm:prSet presAssocID="{6486CEEB-AF68-434F-9AEF-06E23A7DF7F5}" presName="parentLeftMargin" presStyleLbl="node1" presStyleIdx="1" presStyleCnt="3"/>
      <dgm:spPr/>
      <dgm:t>
        <a:bodyPr/>
        <a:lstStyle/>
        <a:p>
          <a:endParaRPr lang="en-GB"/>
        </a:p>
      </dgm:t>
    </dgm:pt>
    <dgm:pt modelId="{A938BC2F-9E5E-40C0-9831-634D3876AF9C}" type="pres">
      <dgm:prSet presAssocID="{6486CEEB-AF68-434F-9AEF-06E23A7DF7F5}" presName="parentText" presStyleLbl="node1" presStyleIdx="2" presStyleCnt="3">
        <dgm:presLayoutVars>
          <dgm:chMax val="0"/>
          <dgm:bulletEnabled val="1"/>
        </dgm:presLayoutVars>
      </dgm:prSet>
      <dgm:spPr/>
      <dgm:t>
        <a:bodyPr/>
        <a:lstStyle/>
        <a:p>
          <a:endParaRPr lang="en-GB"/>
        </a:p>
      </dgm:t>
    </dgm:pt>
    <dgm:pt modelId="{A28B60CA-7770-4ADA-8549-62FBEA9F2FE0}" type="pres">
      <dgm:prSet presAssocID="{6486CEEB-AF68-434F-9AEF-06E23A7DF7F5}" presName="negativeSpace" presStyleCnt="0"/>
      <dgm:spPr/>
    </dgm:pt>
    <dgm:pt modelId="{E0FA1E70-CA02-4676-9185-5D87E07E0C21}" type="pres">
      <dgm:prSet presAssocID="{6486CEEB-AF68-434F-9AEF-06E23A7DF7F5}" presName="childText" presStyleLbl="conFgAcc1" presStyleIdx="2" presStyleCnt="3">
        <dgm:presLayoutVars>
          <dgm:bulletEnabled val="1"/>
        </dgm:presLayoutVars>
      </dgm:prSet>
      <dgm:spPr/>
      <dgm:t>
        <a:bodyPr/>
        <a:lstStyle/>
        <a:p>
          <a:endParaRPr lang="en-GB"/>
        </a:p>
      </dgm:t>
    </dgm:pt>
  </dgm:ptLst>
  <dgm:cxnLst>
    <dgm:cxn modelId="{D32FECB7-3AF8-47AF-BA16-4BF57A0D382B}" type="presOf" srcId="{2F610618-1E9F-4A57-8162-E49F7AB1EF4D}" destId="{977FE8A9-BFA7-41D7-95B2-99BB0B5B06DD}" srcOrd="1" destOrd="0" presId="urn:microsoft.com/office/officeart/2005/8/layout/list1"/>
    <dgm:cxn modelId="{F47A51C0-8D06-4361-A846-B510321B9BED}" type="presOf" srcId="{1DD1780B-017C-4734-84FC-2B9F485E965A}" destId="{3FDF06E5-5088-4C7C-840E-792C94185EF3}" srcOrd="0" destOrd="0" presId="urn:microsoft.com/office/officeart/2005/8/layout/list1"/>
    <dgm:cxn modelId="{5AB61BE7-EE5E-47AA-9199-F4AE1DB8EA78}" type="presOf" srcId="{8ED287C8-4276-450C-B5F7-BE699726FE66}" destId="{79EAC8D3-60DC-4ADE-8BA6-871C06F1FF1B}" srcOrd="0" destOrd="0" presId="urn:microsoft.com/office/officeart/2005/8/layout/list1"/>
    <dgm:cxn modelId="{056F101B-C240-4C02-9069-E7239350FC14}" type="presOf" srcId="{64083D3A-379B-4C58-815D-04C09A266983}" destId="{E0FA1E70-CA02-4676-9185-5D87E07E0C21}" srcOrd="0" destOrd="0" presId="urn:microsoft.com/office/officeart/2005/8/layout/list1"/>
    <dgm:cxn modelId="{09015F88-E8ED-42CE-B5CB-BAEF5650BC67}" srcId="{2F610618-1E9F-4A57-8162-E49F7AB1EF4D}" destId="{5782AF79-E06C-48E0-9BF5-ADA79244E873}" srcOrd="0" destOrd="0" parTransId="{F3789AD5-5677-4FB7-AAF6-BF0793C8F226}" sibTransId="{8ABDBE51-E4D5-475C-9E70-C5BD4D69651A}"/>
    <dgm:cxn modelId="{F5F1DBBE-E7EB-46C0-9BCB-DFDE822A6D55}" type="presOf" srcId="{47F1CDDA-BB1A-476A-A864-322FC6AB62C4}" destId="{20F877A6-DD6E-4A75-B888-6D6F63D2706D}" srcOrd="0" destOrd="0" presId="urn:microsoft.com/office/officeart/2005/8/layout/list1"/>
    <dgm:cxn modelId="{33DCB924-6CBE-48E7-BC6F-876011EFB257}" type="presOf" srcId="{1DD1780B-017C-4734-84FC-2B9F485E965A}" destId="{FDA85D44-4643-4AF0-ACDF-04BBCEBC6AB9}" srcOrd="1" destOrd="0" presId="urn:microsoft.com/office/officeart/2005/8/layout/list1"/>
    <dgm:cxn modelId="{3C011877-75C8-41BF-8434-ABC543394E54}" srcId="{1DD1780B-017C-4734-84FC-2B9F485E965A}" destId="{47F1CDDA-BB1A-476A-A864-322FC6AB62C4}" srcOrd="0" destOrd="0" parTransId="{AF4A98C2-1716-491F-A044-B2A09F1057F6}" sibTransId="{9D20DCB3-02AA-47C0-A07C-5C525EBE0A09}"/>
    <dgm:cxn modelId="{24F7B767-9E32-44B2-9EC3-CC4EAF34B326}" type="presOf" srcId="{6486CEEB-AF68-434F-9AEF-06E23A7DF7F5}" destId="{A938BC2F-9E5E-40C0-9831-634D3876AF9C}" srcOrd="1" destOrd="0" presId="urn:microsoft.com/office/officeart/2005/8/layout/list1"/>
    <dgm:cxn modelId="{39B75CBD-B3D5-42D2-9C4C-5AEB2000B677}" srcId="{6486CEEB-AF68-434F-9AEF-06E23A7DF7F5}" destId="{64083D3A-379B-4C58-815D-04C09A266983}" srcOrd="0" destOrd="0" parTransId="{B89CD84A-27A2-48F0-8F92-58363BBB85A8}" sibTransId="{407450FE-E6C5-4256-966B-70D3AEDDE52B}"/>
    <dgm:cxn modelId="{EF493898-9F97-487A-814D-E86099835470}" type="presOf" srcId="{2F610618-1E9F-4A57-8162-E49F7AB1EF4D}" destId="{396B73C7-8705-4B66-9321-CA65A0C6C566}" srcOrd="0" destOrd="0" presId="urn:microsoft.com/office/officeart/2005/8/layout/list1"/>
    <dgm:cxn modelId="{3965C793-3930-445E-9F56-A8E5CC334DF9}" srcId="{8ED287C8-4276-450C-B5F7-BE699726FE66}" destId="{6486CEEB-AF68-434F-9AEF-06E23A7DF7F5}" srcOrd="2" destOrd="0" parTransId="{38EB8C1B-28B2-437C-929E-A151CFA6F27C}" sibTransId="{C34868CB-EAAF-429F-BBE8-CC88AFF7E296}"/>
    <dgm:cxn modelId="{694B44D7-BCDF-4C5D-9722-DE155ADC6F43}" type="presOf" srcId="{5782AF79-E06C-48E0-9BF5-ADA79244E873}" destId="{5750CC31-88E5-4D70-BB49-9AD7A3C2DA08}" srcOrd="0" destOrd="0" presId="urn:microsoft.com/office/officeart/2005/8/layout/list1"/>
    <dgm:cxn modelId="{69AF3BE4-284F-4122-B610-FAA263E81469}" srcId="{8ED287C8-4276-450C-B5F7-BE699726FE66}" destId="{1DD1780B-017C-4734-84FC-2B9F485E965A}" srcOrd="0" destOrd="0" parTransId="{42770B92-3851-485F-A43C-244CDCE3BCB3}" sibTransId="{0F81D89A-24B5-4E94-9D18-685000E77583}"/>
    <dgm:cxn modelId="{0FB5E829-EA6C-43A1-A656-4561980E45A8}" srcId="{8ED287C8-4276-450C-B5F7-BE699726FE66}" destId="{2F610618-1E9F-4A57-8162-E49F7AB1EF4D}" srcOrd="1" destOrd="0" parTransId="{188D73BB-D51E-4806-A516-5B4C1A565D34}" sibTransId="{83FDF45F-BDBE-47DF-9B42-D6099320D4A5}"/>
    <dgm:cxn modelId="{25CD9930-3918-484C-A29A-126E5648305C}" type="presOf" srcId="{6486CEEB-AF68-434F-9AEF-06E23A7DF7F5}" destId="{FE55D555-EFD2-4760-874C-A56E08AA5C43}" srcOrd="0" destOrd="0" presId="urn:microsoft.com/office/officeart/2005/8/layout/list1"/>
    <dgm:cxn modelId="{81F65DC2-4BBF-437C-BC5D-279CF5B7117A}" type="presParOf" srcId="{79EAC8D3-60DC-4ADE-8BA6-871C06F1FF1B}" destId="{56801A7B-9483-4851-A9AB-DBAC96A92655}" srcOrd="0" destOrd="0" presId="urn:microsoft.com/office/officeart/2005/8/layout/list1"/>
    <dgm:cxn modelId="{C6A4F0E8-3B98-4227-AB74-247FDF3D3C01}" type="presParOf" srcId="{56801A7B-9483-4851-A9AB-DBAC96A92655}" destId="{3FDF06E5-5088-4C7C-840E-792C94185EF3}" srcOrd="0" destOrd="0" presId="urn:microsoft.com/office/officeart/2005/8/layout/list1"/>
    <dgm:cxn modelId="{EC94CE1A-38C6-4F5C-9F60-FF6A15FB314D}" type="presParOf" srcId="{56801A7B-9483-4851-A9AB-DBAC96A92655}" destId="{FDA85D44-4643-4AF0-ACDF-04BBCEBC6AB9}" srcOrd="1" destOrd="0" presId="urn:microsoft.com/office/officeart/2005/8/layout/list1"/>
    <dgm:cxn modelId="{E803828A-481F-4532-9EF3-C7DDAF7B32A2}" type="presParOf" srcId="{79EAC8D3-60DC-4ADE-8BA6-871C06F1FF1B}" destId="{8C671326-3995-4BA7-973B-D010C84DCBC6}" srcOrd="1" destOrd="0" presId="urn:microsoft.com/office/officeart/2005/8/layout/list1"/>
    <dgm:cxn modelId="{6A42C886-70E9-4349-8290-D3345050D42B}" type="presParOf" srcId="{79EAC8D3-60DC-4ADE-8BA6-871C06F1FF1B}" destId="{20F877A6-DD6E-4A75-B888-6D6F63D2706D}" srcOrd="2" destOrd="0" presId="urn:microsoft.com/office/officeart/2005/8/layout/list1"/>
    <dgm:cxn modelId="{04D89D6A-B8BF-4E49-AF42-F8543CA6B6D9}" type="presParOf" srcId="{79EAC8D3-60DC-4ADE-8BA6-871C06F1FF1B}" destId="{BDABD4B6-1FF7-4736-A1E3-C50F2FEB8B0E}" srcOrd="3" destOrd="0" presId="urn:microsoft.com/office/officeart/2005/8/layout/list1"/>
    <dgm:cxn modelId="{E642ADF1-66B3-49EE-A748-4085234C7DDF}" type="presParOf" srcId="{79EAC8D3-60DC-4ADE-8BA6-871C06F1FF1B}" destId="{7D371997-BF36-4979-85A5-4FC668B501FB}" srcOrd="4" destOrd="0" presId="urn:microsoft.com/office/officeart/2005/8/layout/list1"/>
    <dgm:cxn modelId="{A4CF6C20-522D-4EE4-9913-FF619D46BEE1}" type="presParOf" srcId="{7D371997-BF36-4979-85A5-4FC668B501FB}" destId="{396B73C7-8705-4B66-9321-CA65A0C6C566}" srcOrd="0" destOrd="0" presId="urn:microsoft.com/office/officeart/2005/8/layout/list1"/>
    <dgm:cxn modelId="{ECB02402-1D26-4907-8BA6-63D7C44A7BC4}" type="presParOf" srcId="{7D371997-BF36-4979-85A5-4FC668B501FB}" destId="{977FE8A9-BFA7-41D7-95B2-99BB0B5B06DD}" srcOrd="1" destOrd="0" presId="urn:microsoft.com/office/officeart/2005/8/layout/list1"/>
    <dgm:cxn modelId="{7ED4ABB2-9B94-478E-9209-CB8FF29555FB}" type="presParOf" srcId="{79EAC8D3-60DC-4ADE-8BA6-871C06F1FF1B}" destId="{101D28D6-02C5-4C89-9729-C9C04FF3B991}" srcOrd="5" destOrd="0" presId="urn:microsoft.com/office/officeart/2005/8/layout/list1"/>
    <dgm:cxn modelId="{07A11299-6B0C-4B72-9360-35F5E12CCC66}" type="presParOf" srcId="{79EAC8D3-60DC-4ADE-8BA6-871C06F1FF1B}" destId="{5750CC31-88E5-4D70-BB49-9AD7A3C2DA08}" srcOrd="6" destOrd="0" presId="urn:microsoft.com/office/officeart/2005/8/layout/list1"/>
    <dgm:cxn modelId="{E3AC4952-AAE3-49AC-8921-B479293FE78F}" type="presParOf" srcId="{79EAC8D3-60DC-4ADE-8BA6-871C06F1FF1B}" destId="{5A86407E-5B13-4DE7-80BB-6B309D750960}" srcOrd="7" destOrd="0" presId="urn:microsoft.com/office/officeart/2005/8/layout/list1"/>
    <dgm:cxn modelId="{5C8C56FC-FDF0-45CD-B0CC-F17A8C0EE525}" type="presParOf" srcId="{79EAC8D3-60DC-4ADE-8BA6-871C06F1FF1B}" destId="{A288F6E2-214C-4869-919C-5BCDC5F453A7}" srcOrd="8" destOrd="0" presId="urn:microsoft.com/office/officeart/2005/8/layout/list1"/>
    <dgm:cxn modelId="{FF29D9F7-7314-4D75-AC26-9BF478C77823}" type="presParOf" srcId="{A288F6E2-214C-4869-919C-5BCDC5F453A7}" destId="{FE55D555-EFD2-4760-874C-A56E08AA5C43}" srcOrd="0" destOrd="0" presId="urn:microsoft.com/office/officeart/2005/8/layout/list1"/>
    <dgm:cxn modelId="{D7C56AEE-CE37-4274-B0A5-2527B0B8348D}" type="presParOf" srcId="{A288F6E2-214C-4869-919C-5BCDC5F453A7}" destId="{A938BC2F-9E5E-40C0-9831-634D3876AF9C}" srcOrd="1" destOrd="0" presId="urn:microsoft.com/office/officeart/2005/8/layout/list1"/>
    <dgm:cxn modelId="{5D7D8BD6-BF20-4041-9B07-D2EE9AD6E3D8}" type="presParOf" srcId="{79EAC8D3-60DC-4ADE-8BA6-871C06F1FF1B}" destId="{A28B60CA-7770-4ADA-8549-62FBEA9F2FE0}" srcOrd="9" destOrd="0" presId="urn:microsoft.com/office/officeart/2005/8/layout/list1"/>
    <dgm:cxn modelId="{BE8F9E3B-9F4F-40B5-8599-2B43991002B1}" type="presParOf" srcId="{79EAC8D3-60DC-4ADE-8BA6-871C06F1FF1B}" destId="{E0FA1E70-CA02-4676-9185-5D87E07E0C2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D287C8-4276-450C-B5F7-BE699726F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2F610618-1E9F-4A57-8162-E49F7AB1EF4D}">
      <dgm:prSet phldrT="[Text]" custT="1"/>
      <dgm:spPr>
        <a:solidFill>
          <a:schemeClr val="tx1">
            <a:lumMod val="60000"/>
            <a:lumOff val="40000"/>
          </a:schemeClr>
        </a:solidFill>
      </dgm:spPr>
      <dgm:t>
        <a:bodyPr/>
        <a:lstStyle/>
        <a:p>
          <a:r>
            <a:rPr lang="sr-Latn-CS" sz="1600" b="1" dirty="0" err="1" smtClean="0">
              <a:solidFill>
                <a:schemeClr val="accent1">
                  <a:lumMod val="50000"/>
                </a:schemeClr>
              </a:solidFill>
            </a:rPr>
            <a:t>Hipoglikemije</a:t>
          </a:r>
          <a:endParaRPr lang="en-GB" sz="1600" b="1" dirty="0">
            <a:solidFill>
              <a:schemeClr val="accent1">
                <a:lumMod val="50000"/>
              </a:schemeClr>
            </a:solidFill>
          </a:endParaRPr>
        </a:p>
      </dgm:t>
    </dgm:pt>
    <dgm:pt modelId="{188D73BB-D51E-4806-A516-5B4C1A565D34}" type="parTrans" cxnId="{0FB5E829-EA6C-43A1-A656-4561980E45A8}">
      <dgm:prSet/>
      <dgm:spPr/>
      <dgm:t>
        <a:bodyPr/>
        <a:lstStyle/>
        <a:p>
          <a:endParaRPr lang="en-GB"/>
        </a:p>
      </dgm:t>
    </dgm:pt>
    <dgm:pt modelId="{83FDF45F-BDBE-47DF-9B42-D6099320D4A5}" type="sibTrans" cxnId="{0FB5E829-EA6C-43A1-A656-4561980E45A8}">
      <dgm:prSet/>
      <dgm:spPr/>
      <dgm:t>
        <a:bodyPr/>
        <a:lstStyle/>
        <a:p>
          <a:endParaRPr lang="en-GB"/>
        </a:p>
      </dgm:t>
    </dgm:pt>
    <dgm:pt modelId="{CAEA6255-0D5C-4CA5-8A83-46824DBEDF56}">
      <dgm:prSet/>
      <dgm:spPr>
        <a:ln>
          <a:solidFill>
            <a:schemeClr val="tx1"/>
          </a:solidFill>
        </a:ln>
      </dgm:spPr>
      <dgm:t>
        <a:bodyPr/>
        <a:lstStyle/>
        <a:p>
          <a:r>
            <a:rPr lang="sr-Latn-CS" dirty="0" smtClean="0">
              <a:solidFill>
                <a:schemeClr val="accent1">
                  <a:lumMod val="50000"/>
                </a:schemeClr>
              </a:solidFill>
            </a:rPr>
            <a:t>Pacijenti kojima je postepeno uvođen </a:t>
          </a:r>
          <a:r>
            <a:rPr lang="sr-Latn-CS" dirty="0" err="1" smtClean="0">
              <a:solidFill>
                <a:schemeClr val="accent1">
                  <a:lumMod val="50000"/>
                </a:schemeClr>
              </a:solidFill>
            </a:rPr>
            <a:t>bolus</a:t>
          </a:r>
          <a:r>
            <a:rPr lang="sr-Latn-CS" dirty="0" smtClean="0">
              <a:solidFill>
                <a:schemeClr val="accent1">
                  <a:lumMod val="50000"/>
                </a:schemeClr>
              </a:solidFill>
            </a:rPr>
            <a:t> insulin imali su značajno manje </a:t>
          </a:r>
          <a:r>
            <a:rPr lang="sr-Latn-CS" dirty="0" err="1" smtClean="0">
              <a:solidFill>
                <a:schemeClr val="accent1">
                  <a:lumMod val="50000"/>
                </a:schemeClr>
              </a:solidFill>
            </a:rPr>
            <a:t>hipoglikemijskih</a:t>
          </a:r>
          <a:r>
            <a:rPr lang="sr-Latn-CS" dirty="0" smtClean="0">
              <a:solidFill>
                <a:schemeClr val="accent1">
                  <a:lumMod val="50000"/>
                </a:schemeClr>
              </a:solidFill>
            </a:rPr>
            <a:t> epizoda (</a:t>
          </a:r>
          <a:r>
            <a:rPr lang="en-GB" i="1" dirty="0" smtClean="0">
              <a:solidFill>
                <a:schemeClr val="accent1">
                  <a:lumMod val="50000"/>
                </a:schemeClr>
              </a:solidFill>
            </a:rPr>
            <a:t>p</a:t>
          </a:r>
          <a:r>
            <a:rPr lang="en-GB" dirty="0" smtClean="0">
              <a:solidFill>
                <a:schemeClr val="accent1">
                  <a:lumMod val="50000"/>
                </a:schemeClr>
              </a:solidFill>
            </a:rPr>
            <a:t>&lt;0.001</a:t>
          </a:r>
          <a:r>
            <a:rPr lang="sr-Latn-CS" dirty="0" smtClean="0">
              <a:solidFill>
                <a:schemeClr val="accent1">
                  <a:lumMod val="50000"/>
                </a:schemeClr>
              </a:solidFill>
            </a:rPr>
            <a:t>)</a:t>
          </a:r>
          <a:endParaRPr lang="en-GB" dirty="0">
            <a:solidFill>
              <a:schemeClr val="accent1">
                <a:lumMod val="50000"/>
              </a:schemeClr>
            </a:solidFill>
          </a:endParaRPr>
        </a:p>
      </dgm:t>
    </dgm:pt>
    <dgm:pt modelId="{A1E338AB-8989-4AA0-AF32-9A731CDA4A54}" type="parTrans" cxnId="{7C6CF9E1-EACE-4DA9-8A5C-A173E3ACB63D}">
      <dgm:prSet/>
      <dgm:spPr/>
      <dgm:t>
        <a:bodyPr/>
        <a:lstStyle/>
        <a:p>
          <a:endParaRPr lang="en-GB"/>
        </a:p>
      </dgm:t>
    </dgm:pt>
    <dgm:pt modelId="{B2B55507-688B-477A-AF69-B9A6D1C66196}" type="sibTrans" cxnId="{7C6CF9E1-EACE-4DA9-8A5C-A173E3ACB63D}">
      <dgm:prSet/>
      <dgm:spPr/>
      <dgm:t>
        <a:bodyPr/>
        <a:lstStyle/>
        <a:p>
          <a:endParaRPr lang="en-GB"/>
        </a:p>
      </dgm:t>
    </dgm:pt>
    <dgm:pt modelId="{2751D411-CC22-4504-A512-093C1D75780F}">
      <dgm:prSet custT="1"/>
      <dgm:spPr>
        <a:solidFill>
          <a:schemeClr val="tx1">
            <a:lumMod val="60000"/>
            <a:lumOff val="40000"/>
          </a:schemeClr>
        </a:solidFill>
        <a:ln>
          <a:noFill/>
        </a:ln>
      </dgm:spPr>
      <dgm:t>
        <a:bodyPr/>
        <a:lstStyle/>
        <a:p>
          <a:r>
            <a:rPr lang="sr-Latn-CS" sz="1600" b="1" dirty="0" smtClean="0">
              <a:solidFill>
                <a:schemeClr val="accent1">
                  <a:lumMod val="50000"/>
                </a:schemeClr>
              </a:solidFill>
            </a:rPr>
            <a:t>Zadovoljstvo terapijom</a:t>
          </a:r>
          <a:endParaRPr lang="en-GB" sz="1600" b="1" dirty="0">
            <a:solidFill>
              <a:schemeClr val="accent1">
                <a:lumMod val="50000"/>
              </a:schemeClr>
            </a:solidFill>
          </a:endParaRPr>
        </a:p>
      </dgm:t>
    </dgm:pt>
    <dgm:pt modelId="{7457F1EE-2BEA-4114-8FF7-482969A90CF9}" type="parTrans" cxnId="{6F533A53-90FF-4066-9330-C03201517AA0}">
      <dgm:prSet/>
      <dgm:spPr/>
      <dgm:t>
        <a:bodyPr/>
        <a:lstStyle/>
        <a:p>
          <a:endParaRPr lang="en-GB"/>
        </a:p>
      </dgm:t>
    </dgm:pt>
    <dgm:pt modelId="{141AE79F-8F7C-4B9D-812B-2003C37AE4D0}" type="sibTrans" cxnId="{6F533A53-90FF-4066-9330-C03201517AA0}">
      <dgm:prSet/>
      <dgm:spPr/>
      <dgm:t>
        <a:bodyPr/>
        <a:lstStyle/>
        <a:p>
          <a:endParaRPr lang="en-GB"/>
        </a:p>
      </dgm:t>
    </dgm:pt>
    <dgm:pt modelId="{003D63C3-C0E7-4A98-BB74-149C4B49E374}">
      <dgm:prSet/>
      <dgm:spPr>
        <a:ln>
          <a:solidFill>
            <a:schemeClr val="tx1"/>
          </a:solidFill>
        </a:ln>
      </dgm:spPr>
      <dgm:t>
        <a:bodyPr/>
        <a:lstStyle/>
        <a:p>
          <a:r>
            <a:rPr lang="sr-Latn-CS" dirty="0" smtClean="0">
              <a:solidFill>
                <a:schemeClr val="accent1">
                  <a:lumMod val="50000"/>
                </a:schemeClr>
              </a:solidFill>
            </a:rPr>
            <a:t>Pacijenti kojima je postepeno uvođen </a:t>
          </a:r>
          <a:r>
            <a:rPr lang="sr-Latn-CS" dirty="0" err="1" smtClean="0">
              <a:solidFill>
                <a:schemeClr val="accent1">
                  <a:lumMod val="50000"/>
                </a:schemeClr>
              </a:solidFill>
            </a:rPr>
            <a:t>bolus</a:t>
          </a:r>
          <a:r>
            <a:rPr lang="sr-Latn-CS" dirty="0" smtClean="0">
              <a:solidFill>
                <a:schemeClr val="accent1">
                  <a:lumMod val="50000"/>
                </a:schemeClr>
              </a:solidFill>
            </a:rPr>
            <a:t> insulin bili su zadovoljniji</a:t>
          </a:r>
          <a:endParaRPr lang="en-GB" dirty="0">
            <a:solidFill>
              <a:schemeClr val="accent1">
                <a:lumMod val="50000"/>
              </a:schemeClr>
            </a:solidFill>
          </a:endParaRPr>
        </a:p>
      </dgm:t>
    </dgm:pt>
    <dgm:pt modelId="{F7CE633B-2F3F-4ECD-9DD4-C322E244A428}" type="parTrans" cxnId="{7248CEED-0DCA-43CA-AEF4-9EEBDB9E75D9}">
      <dgm:prSet/>
      <dgm:spPr/>
      <dgm:t>
        <a:bodyPr/>
        <a:lstStyle/>
        <a:p>
          <a:endParaRPr lang="en-GB"/>
        </a:p>
      </dgm:t>
    </dgm:pt>
    <dgm:pt modelId="{9533A2CD-F90E-42C7-B536-EFA0CF9604B1}" type="sibTrans" cxnId="{7248CEED-0DCA-43CA-AEF4-9EEBDB9E75D9}">
      <dgm:prSet/>
      <dgm:spPr/>
      <dgm:t>
        <a:bodyPr/>
        <a:lstStyle/>
        <a:p>
          <a:endParaRPr lang="en-GB"/>
        </a:p>
      </dgm:t>
    </dgm:pt>
    <dgm:pt modelId="{79EAC8D3-60DC-4ADE-8BA6-871C06F1FF1B}" type="pres">
      <dgm:prSet presAssocID="{8ED287C8-4276-450C-B5F7-BE699726FE66}" presName="linear" presStyleCnt="0">
        <dgm:presLayoutVars>
          <dgm:dir/>
          <dgm:animLvl val="lvl"/>
          <dgm:resizeHandles val="exact"/>
        </dgm:presLayoutVars>
      </dgm:prSet>
      <dgm:spPr/>
      <dgm:t>
        <a:bodyPr/>
        <a:lstStyle/>
        <a:p>
          <a:endParaRPr lang="en-GB"/>
        </a:p>
      </dgm:t>
    </dgm:pt>
    <dgm:pt modelId="{7D371997-BF36-4979-85A5-4FC668B501FB}" type="pres">
      <dgm:prSet presAssocID="{2F610618-1E9F-4A57-8162-E49F7AB1EF4D}" presName="parentLin" presStyleCnt="0"/>
      <dgm:spPr/>
    </dgm:pt>
    <dgm:pt modelId="{396B73C7-8705-4B66-9321-CA65A0C6C566}" type="pres">
      <dgm:prSet presAssocID="{2F610618-1E9F-4A57-8162-E49F7AB1EF4D}" presName="parentLeftMargin" presStyleLbl="node1" presStyleIdx="0" presStyleCnt="2"/>
      <dgm:spPr/>
      <dgm:t>
        <a:bodyPr/>
        <a:lstStyle/>
        <a:p>
          <a:endParaRPr lang="en-GB"/>
        </a:p>
      </dgm:t>
    </dgm:pt>
    <dgm:pt modelId="{977FE8A9-BFA7-41D7-95B2-99BB0B5B06DD}" type="pres">
      <dgm:prSet presAssocID="{2F610618-1E9F-4A57-8162-E49F7AB1EF4D}" presName="parentText" presStyleLbl="node1" presStyleIdx="0" presStyleCnt="2">
        <dgm:presLayoutVars>
          <dgm:chMax val="0"/>
          <dgm:bulletEnabled val="1"/>
        </dgm:presLayoutVars>
      </dgm:prSet>
      <dgm:spPr/>
      <dgm:t>
        <a:bodyPr/>
        <a:lstStyle/>
        <a:p>
          <a:endParaRPr lang="en-GB"/>
        </a:p>
      </dgm:t>
    </dgm:pt>
    <dgm:pt modelId="{101D28D6-02C5-4C89-9729-C9C04FF3B991}" type="pres">
      <dgm:prSet presAssocID="{2F610618-1E9F-4A57-8162-E49F7AB1EF4D}" presName="negativeSpace" presStyleCnt="0"/>
      <dgm:spPr/>
    </dgm:pt>
    <dgm:pt modelId="{5750CC31-88E5-4D70-BB49-9AD7A3C2DA08}" type="pres">
      <dgm:prSet presAssocID="{2F610618-1E9F-4A57-8162-E49F7AB1EF4D}" presName="childText" presStyleLbl="conFgAcc1" presStyleIdx="0" presStyleCnt="2">
        <dgm:presLayoutVars>
          <dgm:bulletEnabled val="1"/>
        </dgm:presLayoutVars>
      </dgm:prSet>
      <dgm:spPr/>
      <dgm:t>
        <a:bodyPr/>
        <a:lstStyle/>
        <a:p>
          <a:endParaRPr lang="en-GB"/>
        </a:p>
      </dgm:t>
    </dgm:pt>
    <dgm:pt modelId="{5A86407E-5B13-4DE7-80BB-6B309D750960}" type="pres">
      <dgm:prSet presAssocID="{83FDF45F-BDBE-47DF-9B42-D6099320D4A5}" presName="spaceBetweenRectangles" presStyleCnt="0"/>
      <dgm:spPr/>
    </dgm:pt>
    <dgm:pt modelId="{CEF1FB4B-3A82-41CE-8AB2-B018905C276C}" type="pres">
      <dgm:prSet presAssocID="{2751D411-CC22-4504-A512-093C1D75780F}" presName="parentLin" presStyleCnt="0"/>
      <dgm:spPr/>
    </dgm:pt>
    <dgm:pt modelId="{0E09A78E-C452-4478-A934-41114BC8A1FF}" type="pres">
      <dgm:prSet presAssocID="{2751D411-CC22-4504-A512-093C1D75780F}" presName="parentLeftMargin" presStyleLbl="node1" presStyleIdx="0" presStyleCnt="2"/>
      <dgm:spPr/>
      <dgm:t>
        <a:bodyPr/>
        <a:lstStyle/>
        <a:p>
          <a:endParaRPr lang="en-GB"/>
        </a:p>
      </dgm:t>
    </dgm:pt>
    <dgm:pt modelId="{A2DD054E-2393-4358-AFE6-753C7B598038}" type="pres">
      <dgm:prSet presAssocID="{2751D411-CC22-4504-A512-093C1D75780F}" presName="parentText" presStyleLbl="node1" presStyleIdx="1" presStyleCnt="2">
        <dgm:presLayoutVars>
          <dgm:chMax val="0"/>
          <dgm:bulletEnabled val="1"/>
        </dgm:presLayoutVars>
      </dgm:prSet>
      <dgm:spPr/>
      <dgm:t>
        <a:bodyPr/>
        <a:lstStyle/>
        <a:p>
          <a:endParaRPr lang="en-GB"/>
        </a:p>
      </dgm:t>
    </dgm:pt>
    <dgm:pt modelId="{0B594B5E-762A-4ECF-8C64-350B27F197C4}" type="pres">
      <dgm:prSet presAssocID="{2751D411-CC22-4504-A512-093C1D75780F}" presName="negativeSpace" presStyleCnt="0"/>
      <dgm:spPr/>
    </dgm:pt>
    <dgm:pt modelId="{F90D0D75-6A20-4A98-A210-665EB14E061B}" type="pres">
      <dgm:prSet presAssocID="{2751D411-CC22-4504-A512-093C1D75780F}" presName="childText" presStyleLbl="conFgAcc1" presStyleIdx="1" presStyleCnt="2">
        <dgm:presLayoutVars>
          <dgm:bulletEnabled val="1"/>
        </dgm:presLayoutVars>
      </dgm:prSet>
      <dgm:spPr/>
      <dgm:t>
        <a:bodyPr/>
        <a:lstStyle/>
        <a:p>
          <a:endParaRPr lang="en-GB"/>
        </a:p>
      </dgm:t>
    </dgm:pt>
  </dgm:ptLst>
  <dgm:cxnLst>
    <dgm:cxn modelId="{7C6CF9E1-EACE-4DA9-8A5C-A173E3ACB63D}" srcId="{2F610618-1E9F-4A57-8162-E49F7AB1EF4D}" destId="{CAEA6255-0D5C-4CA5-8A83-46824DBEDF56}" srcOrd="0" destOrd="0" parTransId="{A1E338AB-8989-4AA0-AF32-9A731CDA4A54}" sibTransId="{B2B55507-688B-477A-AF69-B9A6D1C66196}"/>
    <dgm:cxn modelId="{86913DFF-BE38-4645-A984-F025CF73E0CC}" type="presOf" srcId="{003D63C3-C0E7-4A98-BB74-149C4B49E374}" destId="{F90D0D75-6A20-4A98-A210-665EB14E061B}" srcOrd="0" destOrd="0" presId="urn:microsoft.com/office/officeart/2005/8/layout/list1"/>
    <dgm:cxn modelId="{1D6F6E4C-D5E7-4AA3-9E68-51E9176B954E}" type="presOf" srcId="{8ED287C8-4276-450C-B5F7-BE699726FE66}" destId="{79EAC8D3-60DC-4ADE-8BA6-871C06F1FF1B}" srcOrd="0" destOrd="0" presId="urn:microsoft.com/office/officeart/2005/8/layout/list1"/>
    <dgm:cxn modelId="{7248CEED-0DCA-43CA-AEF4-9EEBDB9E75D9}" srcId="{2751D411-CC22-4504-A512-093C1D75780F}" destId="{003D63C3-C0E7-4A98-BB74-149C4B49E374}" srcOrd="0" destOrd="0" parTransId="{F7CE633B-2F3F-4ECD-9DD4-C322E244A428}" sibTransId="{9533A2CD-F90E-42C7-B536-EFA0CF9604B1}"/>
    <dgm:cxn modelId="{5326B0CF-0C07-464A-9D2E-B5795552DC8E}" type="presOf" srcId="{2751D411-CC22-4504-A512-093C1D75780F}" destId="{0E09A78E-C452-4478-A934-41114BC8A1FF}" srcOrd="0" destOrd="0" presId="urn:microsoft.com/office/officeart/2005/8/layout/list1"/>
    <dgm:cxn modelId="{0FB5E829-EA6C-43A1-A656-4561980E45A8}" srcId="{8ED287C8-4276-450C-B5F7-BE699726FE66}" destId="{2F610618-1E9F-4A57-8162-E49F7AB1EF4D}" srcOrd="0" destOrd="0" parTransId="{188D73BB-D51E-4806-A516-5B4C1A565D34}" sibTransId="{83FDF45F-BDBE-47DF-9B42-D6099320D4A5}"/>
    <dgm:cxn modelId="{EB33674B-17E1-4AFE-8933-F5AD4193C7D1}" type="presOf" srcId="{CAEA6255-0D5C-4CA5-8A83-46824DBEDF56}" destId="{5750CC31-88E5-4D70-BB49-9AD7A3C2DA08}" srcOrd="0" destOrd="0" presId="urn:microsoft.com/office/officeart/2005/8/layout/list1"/>
    <dgm:cxn modelId="{533B5081-46CD-4665-A064-F95B8072C6FB}" type="presOf" srcId="{2751D411-CC22-4504-A512-093C1D75780F}" destId="{A2DD054E-2393-4358-AFE6-753C7B598038}" srcOrd="1" destOrd="0" presId="urn:microsoft.com/office/officeart/2005/8/layout/list1"/>
    <dgm:cxn modelId="{A0828A15-B090-4595-B789-C1557AB28581}" type="presOf" srcId="{2F610618-1E9F-4A57-8162-E49F7AB1EF4D}" destId="{977FE8A9-BFA7-41D7-95B2-99BB0B5B06DD}" srcOrd="1" destOrd="0" presId="urn:microsoft.com/office/officeart/2005/8/layout/list1"/>
    <dgm:cxn modelId="{6F533A53-90FF-4066-9330-C03201517AA0}" srcId="{8ED287C8-4276-450C-B5F7-BE699726FE66}" destId="{2751D411-CC22-4504-A512-093C1D75780F}" srcOrd="1" destOrd="0" parTransId="{7457F1EE-2BEA-4114-8FF7-482969A90CF9}" sibTransId="{141AE79F-8F7C-4B9D-812B-2003C37AE4D0}"/>
    <dgm:cxn modelId="{9C1D5F8C-846D-42A7-BA53-85E2F659F076}" type="presOf" srcId="{2F610618-1E9F-4A57-8162-E49F7AB1EF4D}" destId="{396B73C7-8705-4B66-9321-CA65A0C6C566}" srcOrd="0" destOrd="0" presId="urn:microsoft.com/office/officeart/2005/8/layout/list1"/>
    <dgm:cxn modelId="{291D33A7-9BE1-4A57-9E1D-BDCA5C41C5B9}" type="presParOf" srcId="{79EAC8D3-60DC-4ADE-8BA6-871C06F1FF1B}" destId="{7D371997-BF36-4979-85A5-4FC668B501FB}" srcOrd="0" destOrd="0" presId="urn:microsoft.com/office/officeart/2005/8/layout/list1"/>
    <dgm:cxn modelId="{C6F5F3F6-3F37-4CF9-B415-E89AFDF4311A}" type="presParOf" srcId="{7D371997-BF36-4979-85A5-4FC668B501FB}" destId="{396B73C7-8705-4B66-9321-CA65A0C6C566}" srcOrd="0" destOrd="0" presId="urn:microsoft.com/office/officeart/2005/8/layout/list1"/>
    <dgm:cxn modelId="{B9FEFD7F-AA34-4795-BF5B-D8E05A3F1596}" type="presParOf" srcId="{7D371997-BF36-4979-85A5-4FC668B501FB}" destId="{977FE8A9-BFA7-41D7-95B2-99BB0B5B06DD}" srcOrd="1" destOrd="0" presId="urn:microsoft.com/office/officeart/2005/8/layout/list1"/>
    <dgm:cxn modelId="{41F2A991-CAC5-4C08-BEB6-F7918FE0AA9B}" type="presParOf" srcId="{79EAC8D3-60DC-4ADE-8BA6-871C06F1FF1B}" destId="{101D28D6-02C5-4C89-9729-C9C04FF3B991}" srcOrd="1" destOrd="0" presId="urn:microsoft.com/office/officeart/2005/8/layout/list1"/>
    <dgm:cxn modelId="{0AE82B48-2159-423D-9D3A-911C33F80E35}" type="presParOf" srcId="{79EAC8D3-60DC-4ADE-8BA6-871C06F1FF1B}" destId="{5750CC31-88E5-4D70-BB49-9AD7A3C2DA08}" srcOrd="2" destOrd="0" presId="urn:microsoft.com/office/officeart/2005/8/layout/list1"/>
    <dgm:cxn modelId="{B25D4CD7-DEE6-4FD3-BAC5-C22DBAA968D3}" type="presParOf" srcId="{79EAC8D3-60DC-4ADE-8BA6-871C06F1FF1B}" destId="{5A86407E-5B13-4DE7-80BB-6B309D750960}" srcOrd="3" destOrd="0" presId="urn:microsoft.com/office/officeart/2005/8/layout/list1"/>
    <dgm:cxn modelId="{379F46D2-3597-48E9-A91E-02C4C37A27B6}" type="presParOf" srcId="{79EAC8D3-60DC-4ADE-8BA6-871C06F1FF1B}" destId="{CEF1FB4B-3A82-41CE-8AB2-B018905C276C}" srcOrd="4" destOrd="0" presId="urn:microsoft.com/office/officeart/2005/8/layout/list1"/>
    <dgm:cxn modelId="{941C9BA1-96C6-4B4F-B817-CAA19D26D236}" type="presParOf" srcId="{CEF1FB4B-3A82-41CE-8AB2-B018905C276C}" destId="{0E09A78E-C452-4478-A934-41114BC8A1FF}" srcOrd="0" destOrd="0" presId="urn:microsoft.com/office/officeart/2005/8/layout/list1"/>
    <dgm:cxn modelId="{A554A922-55EF-4744-A7E7-67C17BDA115E}" type="presParOf" srcId="{CEF1FB4B-3A82-41CE-8AB2-B018905C276C}" destId="{A2DD054E-2393-4358-AFE6-753C7B598038}" srcOrd="1" destOrd="0" presId="urn:microsoft.com/office/officeart/2005/8/layout/list1"/>
    <dgm:cxn modelId="{832C081C-5DC4-4000-8201-A536F00FC3E5}" type="presParOf" srcId="{79EAC8D3-60DC-4ADE-8BA6-871C06F1FF1B}" destId="{0B594B5E-762A-4ECF-8C64-350B27F197C4}" srcOrd="5" destOrd="0" presId="urn:microsoft.com/office/officeart/2005/8/layout/list1"/>
    <dgm:cxn modelId="{C8338F4B-8FAD-4FFE-9E50-32889D60C979}" type="presParOf" srcId="{79EAC8D3-60DC-4ADE-8BA6-871C06F1FF1B}" destId="{F90D0D75-6A20-4A98-A210-665EB14E061B}"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7825" cy="493713"/>
          </a:xfrm>
          <a:prstGeom prst="rect">
            <a:avLst/>
          </a:prstGeom>
        </p:spPr>
        <p:txBody>
          <a:bodyPr vert="horz" lIns="91065" tIns="45533" rIns="91065" bIns="45533" rtlCol="0"/>
          <a:lstStyle>
            <a:lvl1pPr algn="l">
              <a:defRPr sz="1200">
                <a:cs typeface="Arial" charset="0"/>
              </a:defRPr>
            </a:lvl1pPr>
          </a:lstStyle>
          <a:p>
            <a:pPr>
              <a:defRPr/>
            </a:pPr>
            <a:endParaRPr lang="en-GB"/>
          </a:p>
        </p:txBody>
      </p:sp>
      <p:sp>
        <p:nvSpPr>
          <p:cNvPr id="3" name="Date Placeholder 2"/>
          <p:cNvSpPr>
            <a:spLocks noGrp="1"/>
          </p:cNvSpPr>
          <p:nvPr>
            <p:ph type="dt" sz="quarter" idx="1"/>
          </p:nvPr>
        </p:nvSpPr>
        <p:spPr>
          <a:xfrm>
            <a:off x="3816350" y="0"/>
            <a:ext cx="2917825" cy="493713"/>
          </a:xfrm>
          <a:prstGeom prst="rect">
            <a:avLst/>
          </a:prstGeom>
        </p:spPr>
        <p:txBody>
          <a:bodyPr vert="horz" lIns="91065" tIns="45533" rIns="91065" bIns="45533" rtlCol="0"/>
          <a:lstStyle>
            <a:lvl1pPr algn="r">
              <a:defRPr sz="1200">
                <a:cs typeface="Arial" charset="0"/>
              </a:defRPr>
            </a:lvl1pPr>
          </a:lstStyle>
          <a:p>
            <a:pPr>
              <a:defRPr/>
            </a:pPr>
            <a:fld id="{9C165158-482E-49A7-B91C-484A79403226}" type="datetimeFigureOut">
              <a:rPr lang="en-GB"/>
              <a:pPr>
                <a:defRPr/>
              </a:pPr>
              <a:t>12/11/2014</a:t>
            </a:fld>
            <a:endParaRPr lang="en-GB"/>
          </a:p>
        </p:txBody>
      </p:sp>
      <p:sp>
        <p:nvSpPr>
          <p:cNvPr id="4" name="Footer Placeholder 3"/>
          <p:cNvSpPr>
            <a:spLocks noGrp="1"/>
          </p:cNvSpPr>
          <p:nvPr>
            <p:ph type="ftr" sz="quarter" idx="2"/>
          </p:nvPr>
        </p:nvSpPr>
        <p:spPr>
          <a:xfrm>
            <a:off x="0" y="9371013"/>
            <a:ext cx="2917825" cy="493712"/>
          </a:xfrm>
          <a:prstGeom prst="rect">
            <a:avLst/>
          </a:prstGeom>
        </p:spPr>
        <p:txBody>
          <a:bodyPr vert="horz" lIns="91065" tIns="45533" rIns="91065" bIns="45533" rtlCol="0" anchor="b"/>
          <a:lstStyle>
            <a:lvl1pPr algn="l">
              <a:defRPr sz="1200">
                <a:cs typeface="Arial" charset="0"/>
              </a:defRPr>
            </a:lvl1pPr>
          </a:lstStyle>
          <a:p>
            <a:pPr>
              <a:defRPr/>
            </a:pPr>
            <a:endParaRPr lang="en-GB"/>
          </a:p>
        </p:txBody>
      </p:sp>
      <p:sp>
        <p:nvSpPr>
          <p:cNvPr id="5" name="Slide Number Placeholder 4"/>
          <p:cNvSpPr>
            <a:spLocks noGrp="1"/>
          </p:cNvSpPr>
          <p:nvPr>
            <p:ph type="sldNum" sz="quarter" idx="3"/>
          </p:nvPr>
        </p:nvSpPr>
        <p:spPr>
          <a:xfrm>
            <a:off x="3816350" y="9371013"/>
            <a:ext cx="2917825" cy="493712"/>
          </a:xfrm>
          <a:prstGeom prst="rect">
            <a:avLst/>
          </a:prstGeom>
        </p:spPr>
        <p:txBody>
          <a:bodyPr vert="horz" lIns="91065" tIns="45533" rIns="91065" bIns="45533" rtlCol="0" anchor="b"/>
          <a:lstStyle>
            <a:lvl1pPr algn="r">
              <a:defRPr sz="1200">
                <a:cs typeface="Arial" charset="0"/>
              </a:defRPr>
            </a:lvl1pPr>
          </a:lstStyle>
          <a:p>
            <a:pPr>
              <a:defRPr/>
            </a:pPr>
            <a:fld id="{7F45C618-22B1-448B-AC0F-E4C44306B104}" type="slidenum">
              <a:rPr lang="en-GB"/>
              <a:pPr>
                <a:defRPr/>
              </a:pPr>
              <a:t>‹#›</a:t>
            </a:fld>
            <a:endParaRPr lang="en-GB"/>
          </a:p>
        </p:txBody>
      </p:sp>
    </p:spTree>
    <p:extLst>
      <p:ext uri="{BB962C8B-B14F-4D97-AF65-F5344CB8AC3E}">
        <p14:creationId xmlns:p14="http://schemas.microsoft.com/office/powerpoint/2010/main" xmlns="" val="1805618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2795" tIns="46398" rIns="92795" bIns="46398" rtlCol="0"/>
          <a:lstStyle>
            <a:lvl1pPr algn="l" fontAlgn="auto">
              <a:spcBef>
                <a:spcPts val="0"/>
              </a:spcBef>
              <a:spcAft>
                <a:spcPts val="0"/>
              </a:spcAft>
              <a:defRPr sz="1200">
                <a:latin typeface="Verdana" pitchFamily="34" charset="0"/>
                <a:cs typeface="+mn-cs"/>
              </a:defRPr>
            </a:lvl1pPr>
          </a:lstStyle>
          <a:p>
            <a:pPr>
              <a:defRPr/>
            </a:pPr>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2795" tIns="46398" rIns="92795" bIns="46398" rtlCol="0"/>
          <a:lstStyle>
            <a:lvl1pPr algn="r" fontAlgn="auto">
              <a:spcBef>
                <a:spcPts val="0"/>
              </a:spcBef>
              <a:spcAft>
                <a:spcPts val="0"/>
              </a:spcAft>
              <a:defRPr sz="1200">
                <a:latin typeface="Verdana" pitchFamily="34" charset="0"/>
                <a:cs typeface="+mn-cs"/>
              </a:defRPr>
            </a:lvl1pPr>
          </a:lstStyle>
          <a:p>
            <a:pPr>
              <a:defRPr/>
            </a:pPr>
            <a:fld id="{2EF329D2-5C89-4C56-B416-3309062D824F}" type="datetimeFigureOut">
              <a:rPr lang="en-GB"/>
              <a:pPr>
                <a:defRPr/>
              </a:pPr>
              <a:t>12/11/2014</a:t>
            </a:fld>
            <a:endParaRPr lang="en-GB"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2795" tIns="46398" rIns="92795" bIns="46398" rtlCol="0" anchor="ctr"/>
          <a:lstStyle/>
          <a:p>
            <a:pPr lvl="0"/>
            <a:endParaRPr lang="en-GB" noProof="0" dirty="0" smtClean="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2795" tIns="46398" rIns="92795" bIns="46398"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6" name="Footer Placeholder 5"/>
          <p:cNvSpPr>
            <a:spLocks noGrp="1"/>
          </p:cNvSpPr>
          <p:nvPr>
            <p:ph type="ftr" sz="quarter" idx="4"/>
          </p:nvPr>
        </p:nvSpPr>
        <p:spPr>
          <a:xfrm>
            <a:off x="0" y="9371013"/>
            <a:ext cx="2919413" cy="493712"/>
          </a:xfrm>
          <a:prstGeom prst="rect">
            <a:avLst/>
          </a:prstGeom>
        </p:spPr>
        <p:txBody>
          <a:bodyPr vert="horz" lIns="92795" tIns="46398" rIns="92795" bIns="46398" rtlCol="0" anchor="b"/>
          <a:lstStyle>
            <a:lvl1pPr algn="l" fontAlgn="auto">
              <a:spcBef>
                <a:spcPts val="0"/>
              </a:spcBef>
              <a:spcAft>
                <a:spcPts val="0"/>
              </a:spcAft>
              <a:defRPr sz="1200">
                <a:latin typeface="Verdana" pitchFamily="34" charset="0"/>
                <a:cs typeface="+mn-cs"/>
              </a:defRPr>
            </a:lvl1pPr>
          </a:lstStyle>
          <a:p>
            <a:pPr>
              <a:defRPr/>
            </a:pPr>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2795" tIns="46398" rIns="92795" bIns="46398" rtlCol="0" anchor="b"/>
          <a:lstStyle>
            <a:lvl1pPr algn="r" fontAlgn="auto">
              <a:spcBef>
                <a:spcPts val="0"/>
              </a:spcBef>
              <a:spcAft>
                <a:spcPts val="0"/>
              </a:spcAft>
              <a:defRPr sz="1200">
                <a:latin typeface="Verdana" pitchFamily="34" charset="0"/>
                <a:cs typeface="+mn-cs"/>
              </a:defRPr>
            </a:lvl1pPr>
          </a:lstStyle>
          <a:p>
            <a:pPr>
              <a:defRPr/>
            </a:pPr>
            <a:fld id="{0D6572A1-BA06-4942-B650-9E451466E2E1}" type="slidenum">
              <a:rPr lang="en-GB"/>
              <a:pPr>
                <a:defRPr/>
              </a:pPr>
              <a:t>‹#›</a:t>
            </a:fld>
            <a:endParaRPr lang="en-GB" dirty="0"/>
          </a:p>
        </p:txBody>
      </p:sp>
    </p:spTree>
    <p:extLst>
      <p:ext uri="{BB962C8B-B14F-4D97-AF65-F5344CB8AC3E}">
        <p14:creationId xmlns:p14="http://schemas.microsoft.com/office/powerpoint/2010/main" xmlns="" val="1108265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3682"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503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3A6508D2-472F-4449-BBDE-60C3262013A7}" type="slidenum">
              <a:rPr lang="en-GB" sz="1200">
                <a:latin typeface="Verdana" pitchFamily="34" charset="0"/>
                <a:cs typeface="+mn-cs"/>
              </a:rPr>
              <a:pPr algn="r" fontAlgn="auto">
                <a:spcBef>
                  <a:spcPts val="0"/>
                </a:spcBef>
                <a:spcAft>
                  <a:spcPts val="0"/>
                </a:spcAft>
                <a:defRPr/>
              </a:pPr>
              <a:t>6</a:t>
            </a:fld>
            <a:endParaRPr lang="en-GB" sz="1200">
              <a:latin typeface="Verdana" pitchFamily="34"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2114"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522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437EF864-4DE3-4D2C-B2C6-9E23D1B0C1E9}" type="slidenum">
              <a:rPr lang="en-GB" sz="1200">
                <a:latin typeface="Verdana" pitchFamily="34" charset="0"/>
                <a:cs typeface="+mn-cs"/>
              </a:rPr>
              <a:pPr algn="r" fontAlgn="auto">
                <a:spcBef>
                  <a:spcPts val="0"/>
                </a:spcBef>
                <a:spcAft>
                  <a:spcPts val="0"/>
                </a:spcAft>
                <a:defRPr/>
              </a:pPr>
              <a:t>16</a:t>
            </a:fld>
            <a:endParaRPr lang="en-GB" sz="1200">
              <a:latin typeface="Verdana" pitchFamily="34"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4162"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524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59C7C4E2-F919-44FB-8721-CAEAA612A483}" type="slidenum">
              <a:rPr lang="en-GB" sz="1200">
                <a:latin typeface="Verdana" pitchFamily="34" charset="0"/>
                <a:cs typeface="+mn-cs"/>
              </a:rPr>
              <a:pPr algn="r" fontAlgn="auto">
                <a:spcBef>
                  <a:spcPts val="0"/>
                </a:spcBef>
                <a:spcAft>
                  <a:spcPts val="0"/>
                </a:spcAft>
                <a:defRPr/>
              </a:pPr>
              <a:t>17</a:t>
            </a:fld>
            <a:endParaRPr lang="en-GB" sz="1200">
              <a:latin typeface="Verdana" pitchFamily="34"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6210"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526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13D1A137-BA91-4E80-A72E-BD123C4B764F}" type="slidenum">
              <a:rPr lang="en-GB" sz="1200">
                <a:latin typeface="Verdana" pitchFamily="34" charset="0"/>
                <a:cs typeface="+mn-cs"/>
              </a:rPr>
              <a:pPr algn="r" fontAlgn="auto">
                <a:spcBef>
                  <a:spcPts val="0"/>
                </a:spcBef>
                <a:spcAft>
                  <a:spcPts val="0"/>
                </a:spcAft>
                <a:defRPr/>
              </a:pPr>
              <a:t>18</a:t>
            </a:fld>
            <a:endParaRPr lang="en-GB" sz="1200">
              <a:latin typeface="Verdana" pitchFamily="34"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4274"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1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0F0D38F4-881B-4A44-9DB8-FC59B7FF92E1}" type="slidenum">
              <a:rPr lang="en-GB" sz="1200">
                <a:latin typeface="Verdana" pitchFamily="34" charset="0"/>
                <a:cs typeface="+mn-cs"/>
              </a:rPr>
              <a:pPr algn="r" fontAlgn="auto">
                <a:spcBef>
                  <a:spcPts val="0"/>
                </a:spcBef>
                <a:spcAft>
                  <a:spcPts val="0"/>
                </a:spcAft>
                <a:defRPr/>
              </a:pPr>
              <a:t>19</a:t>
            </a:fld>
            <a:endParaRPr lang="en-GB" sz="1200">
              <a:latin typeface="Verdana" pitchFamily="34"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0418"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2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3C400F09-8529-470B-8971-6D6225CD4B37}" type="slidenum">
              <a:rPr lang="en-GB" sz="1200">
                <a:latin typeface="Verdana" pitchFamily="34" charset="0"/>
                <a:cs typeface="+mn-cs"/>
              </a:rPr>
              <a:pPr algn="r" fontAlgn="auto">
                <a:spcBef>
                  <a:spcPts val="0"/>
                </a:spcBef>
                <a:spcAft>
                  <a:spcPts val="0"/>
                </a:spcAft>
                <a:defRPr/>
              </a:pPr>
              <a:t>20</a:t>
            </a:fld>
            <a:endParaRPr lang="en-GB" sz="1200">
              <a:latin typeface="Verdana" pitchFamily="34"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6322"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1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r-Latn-CS" dirty="0"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58555388-2154-4856-B88F-FFB6288A700D}" type="slidenum">
              <a:rPr lang="sr-Latn-CS" sz="1200" smtClean="0">
                <a:latin typeface="Verdana" pitchFamily="34" charset="0"/>
                <a:cs typeface="+mn-cs"/>
              </a:rPr>
              <a:pPr algn="r" fontAlgn="auto">
                <a:spcBef>
                  <a:spcPts val="0"/>
                </a:spcBef>
                <a:spcAft>
                  <a:spcPts val="0"/>
                </a:spcAft>
                <a:defRPr/>
              </a:pPr>
              <a:t>21</a:t>
            </a:fld>
            <a:endParaRPr lang="sr-Latn-CS" sz="1200" dirty="0">
              <a:latin typeface="Verdana" pitchFamily="34"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8610"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2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r-Latn-CS" dirty="0"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96353C61-F14B-4C99-9AB5-697034340C57}" type="slidenum">
              <a:rPr lang="sr-Latn-CS" sz="1200" smtClean="0">
                <a:latin typeface="Verdana" pitchFamily="34" charset="0"/>
                <a:cs typeface="+mn-cs"/>
              </a:rPr>
              <a:pPr algn="r" fontAlgn="auto">
                <a:spcBef>
                  <a:spcPts val="0"/>
                </a:spcBef>
                <a:spcAft>
                  <a:spcPts val="0"/>
                </a:spcAft>
                <a:defRPr/>
              </a:pPr>
              <a:t>22</a:t>
            </a:fld>
            <a:endParaRPr lang="sr-Latn-CS" sz="1200" dirty="0">
              <a:latin typeface="Verdana" pitchFamily="34"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6802"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3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58E3178A-57E0-425C-B506-ACEE97DC7E39}" type="slidenum">
              <a:rPr lang="en-GB" sz="1200">
                <a:latin typeface="Verdana" pitchFamily="34" charset="0"/>
                <a:cs typeface="+mn-cs"/>
              </a:rPr>
              <a:pPr algn="r" fontAlgn="auto">
                <a:spcBef>
                  <a:spcPts val="0"/>
                </a:spcBef>
                <a:spcAft>
                  <a:spcPts val="0"/>
                </a:spcAft>
                <a:defRPr/>
              </a:pPr>
              <a:t>23</a:t>
            </a:fld>
            <a:endParaRPr lang="en-GB" sz="1200">
              <a:latin typeface="Verdana" pitchFamily="34"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946"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4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3D8FDC4F-DC93-48DB-847D-C9923DC3144A}" type="slidenum">
              <a:rPr lang="en-GB" sz="1200">
                <a:latin typeface="Verdana" pitchFamily="34" charset="0"/>
                <a:cs typeface="+mn-cs"/>
              </a:rPr>
              <a:pPr algn="r" fontAlgn="auto">
                <a:spcBef>
                  <a:spcPts val="0"/>
                </a:spcBef>
                <a:spcAft>
                  <a:spcPts val="0"/>
                </a:spcAft>
                <a:defRPr/>
              </a:pPr>
              <a:t>24</a:t>
            </a:fld>
            <a:endParaRPr lang="en-GB" sz="1200">
              <a:latin typeface="Verdana" pitchFamily="34"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1138"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5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BB8DBCB5-A127-4443-90A1-16968ABA3E28}" type="slidenum">
              <a:rPr lang="en-GB" sz="1200">
                <a:latin typeface="Verdana" pitchFamily="34" charset="0"/>
                <a:cs typeface="+mn-cs"/>
              </a:rPr>
              <a:pPr algn="r" fontAlgn="auto">
                <a:spcBef>
                  <a:spcPts val="0"/>
                </a:spcBef>
                <a:spcAft>
                  <a:spcPts val="0"/>
                </a:spcAft>
                <a:defRPr/>
              </a:pPr>
              <a:t>25</a:t>
            </a:fld>
            <a:endParaRPr lang="en-GB" sz="1200">
              <a:latin typeface="Verdana" pitchFamily="34"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1265F-2786-4CD5-B0E7-13774711BA7A}" type="slidenum">
              <a:rPr lang="en-CA"/>
              <a:pPr/>
              <a:t>7</a:t>
            </a:fld>
            <a:endParaRPr lang="en-CA"/>
          </a:p>
        </p:txBody>
      </p:sp>
      <p:sp>
        <p:nvSpPr>
          <p:cNvPr id="47106" name="Rectangle 2"/>
          <p:cNvSpPr>
            <a:spLocks noGrp="1" noRot="1" noChangeAspect="1" noChangeArrowheads="1"/>
          </p:cNvSpPr>
          <p:nvPr>
            <p:ph type="sldImg"/>
          </p:nvPr>
        </p:nvSpPr>
        <p:spPr bwMode="auto">
          <a:xfrm>
            <a:off x="73025" y="773113"/>
            <a:ext cx="6592888" cy="3709987"/>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972944" y="4727608"/>
            <a:ext cx="4792994" cy="4373038"/>
          </a:xfrm>
          <a:prstGeom prst="rect">
            <a:avLst/>
          </a:prstGeom>
          <a:solidFill>
            <a:srgbClr val="FFFFFF"/>
          </a:solidFill>
          <a:ln>
            <a:solidFill>
              <a:srgbClr val="000000"/>
            </a:solidFill>
            <a:miter lim="800000"/>
            <a:headEnd/>
            <a:tailEnd/>
          </a:ln>
        </p:spPr>
        <p:txBody>
          <a:bodyPr/>
          <a:lstStyle/>
          <a:p>
            <a:r>
              <a:rPr lang="en-GB" sz="900">
                <a:latin typeface="Arial" charset="0"/>
              </a:rPr>
              <a:t>The Diabetes in Canada Evaluation (DICE) Study revealed that the mean A1C for patients with type 2 diabetes was 0.073.  When Canadian Diabetes Association CPG categories of glycemic control (A1C) were applied, 49.8% were ideal/optimal (&lt;0.07); 32.1% were suboptimal (0.07-0.084) and 18.1% were inadequate (&gt;0.084).  </a:t>
            </a:r>
          </a:p>
          <a:p>
            <a:endParaRPr lang="en-GB" sz="900">
              <a:latin typeface="Arial" charset="0"/>
            </a:endParaRPr>
          </a:p>
          <a:p>
            <a:endParaRPr lang="en-GB" sz="900">
              <a:latin typeface="Arial" charset="0"/>
            </a:endParaRPr>
          </a:p>
          <a:p>
            <a:r>
              <a:rPr lang="en-GB" sz="900">
                <a:latin typeface="Arial" charset="0"/>
              </a:rPr>
              <a:t>The US National Health and Examination Survey (NHANES), conducted between 1988 and 1994, revealed that only 38% of the individuals with type 2 diabetes being treated with an oral anti-diabetic drug had acceptable glycemic control, according to current ADA guidelines.</a:t>
            </a:r>
            <a:r>
              <a:rPr lang="en-GB" sz="900" baseline="30000">
                <a:latin typeface="Arial" charset="0"/>
              </a:rPr>
              <a:t>2</a:t>
            </a:r>
            <a:endParaRPr lang="en-GB" sz="900">
              <a:latin typeface="Arial" charset="0"/>
            </a:endParaRPr>
          </a:p>
          <a:p>
            <a:endParaRPr lang="en-GB" sz="900">
              <a:latin typeface="Arial" charset="0"/>
            </a:endParaRPr>
          </a:p>
          <a:p>
            <a:pPr lvl="1"/>
            <a:r>
              <a:rPr lang="en-US" sz="900">
                <a:latin typeface="Arial" charset="0"/>
              </a:rPr>
              <a:t>1.  Harris S, et al. ADA 2003 - 2162-PO</a:t>
            </a:r>
          </a:p>
          <a:p>
            <a:pPr lvl="1"/>
            <a:r>
              <a:rPr lang="en-US" sz="900">
                <a:latin typeface="Arial" charset="0"/>
              </a:rPr>
              <a:t>2. Harris MI, </a:t>
            </a:r>
            <a:r>
              <a:rPr lang="en-US" sz="900" i="1">
                <a:latin typeface="Arial" charset="0"/>
              </a:rPr>
              <a:t>et al. Diabetes Care</a:t>
            </a:r>
            <a:r>
              <a:rPr lang="en-US" sz="900">
                <a:latin typeface="Arial" charset="0"/>
              </a:rPr>
              <a:t> 1999; </a:t>
            </a:r>
            <a:r>
              <a:rPr lang="en-US" sz="900" b="1">
                <a:latin typeface="Arial" charset="0"/>
              </a:rPr>
              <a:t>22</a:t>
            </a:r>
            <a:r>
              <a:rPr lang="en-US" sz="900">
                <a:latin typeface="Arial" charset="0"/>
              </a:rPr>
              <a:t>:403–408.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5234"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5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r-Latn-CS" dirty="0"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22C82ACA-6E16-4D2F-A9C8-6229BAE4EB0A}" type="slidenum">
              <a:rPr lang="sr-Latn-CS" sz="1200" smtClean="0">
                <a:latin typeface="Verdana" pitchFamily="34" charset="0"/>
                <a:cs typeface="+mn-cs"/>
              </a:rPr>
              <a:pPr algn="r" fontAlgn="auto">
                <a:spcBef>
                  <a:spcPts val="0"/>
                </a:spcBef>
                <a:spcAft>
                  <a:spcPts val="0"/>
                </a:spcAft>
                <a:defRPr/>
              </a:pPr>
              <a:t>26</a:t>
            </a:fld>
            <a:endParaRPr lang="sr-Latn-CS" sz="1200" dirty="0">
              <a:latin typeface="Verdana" pitchFamily="34"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7282"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5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5F044B53-245F-4116-A675-CEED31C6D312}" type="slidenum">
              <a:rPr lang="en-GB" sz="1200">
                <a:latin typeface="Verdana" pitchFamily="34" charset="0"/>
                <a:cs typeface="+mn-cs"/>
              </a:rPr>
              <a:pPr algn="r" fontAlgn="auto">
                <a:spcBef>
                  <a:spcPts val="0"/>
                </a:spcBef>
                <a:spcAft>
                  <a:spcPts val="0"/>
                </a:spcAft>
                <a:defRPr/>
              </a:pPr>
              <a:t>27</a:t>
            </a:fld>
            <a:endParaRPr lang="en-GB" sz="1200">
              <a:latin typeface="Verdana" pitchFamily="34"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474"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6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1D912AA5-8BD5-4E5D-B7BD-1162AC3E3913}" type="slidenum">
              <a:rPr lang="en-GB" sz="1200">
                <a:latin typeface="Verdana" pitchFamily="34" charset="0"/>
                <a:cs typeface="+mn-cs"/>
              </a:rPr>
              <a:pPr algn="r" fontAlgn="auto">
                <a:spcBef>
                  <a:spcPts val="0"/>
                </a:spcBef>
                <a:spcAft>
                  <a:spcPts val="0"/>
                </a:spcAft>
                <a:defRPr/>
              </a:pPr>
              <a:t>28</a:t>
            </a:fld>
            <a:endParaRPr lang="en-GB" sz="1200">
              <a:latin typeface="Verdana" pitchFamily="34"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1618"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7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FE87FBF9-5898-4B74-AC97-7376EF3A7F12}" type="slidenum">
              <a:rPr lang="en-GB" sz="1200">
                <a:latin typeface="Verdana" pitchFamily="34" charset="0"/>
                <a:cs typeface="+mn-cs"/>
              </a:rPr>
              <a:pPr algn="r" fontAlgn="auto">
                <a:spcBef>
                  <a:spcPts val="0"/>
                </a:spcBef>
                <a:spcAft>
                  <a:spcPts val="0"/>
                </a:spcAft>
                <a:defRPr/>
              </a:pPr>
              <a:t>29</a:t>
            </a:fld>
            <a:endParaRPr lang="en-GB" sz="1200">
              <a:latin typeface="Verdana" pitchFamily="34"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3666"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7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1EA51BFB-69D4-403E-BC22-AC9927024F7E}" type="slidenum">
              <a:rPr lang="en-GB" sz="1200">
                <a:latin typeface="Verdana" pitchFamily="34" charset="0"/>
                <a:cs typeface="+mn-cs"/>
              </a:rPr>
              <a:pPr algn="r" fontAlgn="auto">
                <a:spcBef>
                  <a:spcPts val="0"/>
                </a:spcBef>
                <a:spcAft>
                  <a:spcPts val="0"/>
                </a:spcAft>
                <a:defRPr/>
              </a:pPr>
              <a:t>30</a:t>
            </a:fld>
            <a:endParaRPr lang="en-GB" sz="1200">
              <a:latin typeface="Verdana" pitchFamily="34"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5714"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7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69AA676A-6211-48B6-A2D9-C2BC781B74E8}" type="slidenum">
              <a:rPr lang="en-GB" sz="1200">
                <a:latin typeface="Verdana" pitchFamily="34" charset="0"/>
                <a:cs typeface="+mn-cs"/>
              </a:rPr>
              <a:pPr algn="r" fontAlgn="auto">
                <a:spcBef>
                  <a:spcPts val="0"/>
                </a:spcBef>
                <a:spcAft>
                  <a:spcPts val="0"/>
                </a:spcAft>
                <a:defRPr/>
              </a:pPr>
              <a:t>31</a:t>
            </a:fld>
            <a:endParaRPr lang="en-GB" sz="1200">
              <a:latin typeface="Verdana" pitchFamily="34"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7762"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7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4DCB52C6-ED2F-48F6-8CAA-2FF32F9F5575}" type="slidenum">
              <a:rPr lang="en-GB" sz="1200">
                <a:latin typeface="Verdana" pitchFamily="34" charset="0"/>
                <a:cs typeface="+mn-cs"/>
              </a:rPr>
              <a:pPr algn="r" fontAlgn="auto">
                <a:spcBef>
                  <a:spcPts val="0"/>
                </a:spcBef>
                <a:spcAft>
                  <a:spcPts val="0"/>
                </a:spcAft>
                <a:defRPr/>
              </a:pPr>
              <a:t>32</a:t>
            </a:fld>
            <a:endParaRPr lang="en-GB" sz="1200">
              <a:latin typeface="Verdana" pitchFamily="34"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1858"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8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65D2D244-FD72-464F-B11F-C616CF644583}" type="slidenum">
              <a:rPr lang="en-GB" sz="1200">
                <a:latin typeface="Verdana" pitchFamily="34" charset="0"/>
                <a:cs typeface="+mn-cs"/>
              </a:rPr>
              <a:pPr algn="r" fontAlgn="auto">
                <a:spcBef>
                  <a:spcPts val="0"/>
                </a:spcBef>
                <a:spcAft>
                  <a:spcPts val="0"/>
                </a:spcAft>
                <a:defRPr/>
              </a:pPr>
              <a:t>33</a:t>
            </a:fld>
            <a:endParaRPr lang="en-GB" sz="1200">
              <a:latin typeface="Verdana" pitchFamily="34"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906"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8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06B112F4-EF22-44BE-B697-2B479C7E0C75}" type="slidenum">
              <a:rPr lang="en-GB" sz="1200">
                <a:latin typeface="Verdana" pitchFamily="34" charset="0"/>
                <a:cs typeface="+mn-cs"/>
              </a:rPr>
              <a:pPr algn="r" fontAlgn="auto">
                <a:spcBef>
                  <a:spcPts val="0"/>
                </a:spcBef>
                <a:spcAft>
                  <a:spcPts val="0"/>
                </a:spcAft>
                <a:defRPr/>
              </a:pPr>
              <a:t>34</a:t>
            </a:fld>
            <a:endParaRPr lang="en-GB" sz="1200">
              <a:latin typeface="Verdana" pitchFamily="34"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7522"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6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a:defRPr/>
            </a:pPr>
            <a:fld id="{2A22E78B-A14E-47EF-849C-93C155B00EBC}" type="slidenum">
              <a:rPr lang="en-GB" sz="1200">
                <a:solidFill>
                  <a:prstClr val="black"/>
                </a:solidFill>
                <a:latin typeface="Verdana" pitchFamily="34" charset="0"/>
              </a:rPr>
              <a:pPr algn="r">
                <a:defRPr/>
              </a:pPr>
              <a:t>35</a:t>
            </a:fld>
            <a:endParaRPr lang="en-GB" sz="1200">
              <a:solidFill>
                <a:prstClr val="black"/>
              </a:solidFill>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95631-0ED5-446E-9B52-B072AC323DA2}" type="slidenum">
              <a:rPr lang="en-CA"/>
              <a:pPr/>
              <a:t>8</a:t>
            </a:fld>
            <a:endParaRPr lang="en-CA"/>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9570" name="Slide Image Placeholder 1"/>
          <p:cNvSpPr>
            <a:spLocks noGrp="1" noRot="1" noChangeAspect="1"/>
          </p:cNvSpPr>
          <p:nvPr>
            <p:ph type="sldImg"/>
          </p:nvPr>
        </p:nvSpPr>
        <p:spPr bwMode="auto">
          <a:xfrm>
            <a:off x="79376" y="739776"/>
            <a:ext cx="6577013" cy="3700463"/>
          </a:xfrm>
          <a:noFill/>
          <a:ln>
            <a:solidFill>
              <a:srgbClr val="000000"/>
            </a:solidFill>
            <a:miter lim="800000"/>
            <a:headEnd/>
            <a:tailEnd/>
          </a:ln>
        </p:spPr>
      </p:sp>
      <p:sp>
        <p:nvSpPr>
          <p:cNvPr id="266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a:defRPr/>
            </a:pPr>
            <a:fld id="{78305D5D-314B-45FB-8BF5-D5BF2C5229D7}" type="slidenum">
              <a:rPr lang="en-GB" sz="1200">
                <a:solidFill>
                  <a:prstClr val="black"/>
                </a:solidFill>
                <a:latin typeface="Verdana" pitchFamily="34" charset="0"/>
              </a:rPr>
              <a:pPr algn="r">
                <a:defRPr/>
              </a:pPr>
              <a:t>36</a:t>
            </a:fld>
            <a:endParaRPr lang="en-GB" sz="1200">
              <a:solidFill>
                <a:prstClr val="black"/>
              </a:solidFill>
              <a:latin typeface="Verdana"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4146"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69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BAF02572-C3AF-41DA-93B5-5ED1D9E5CDC6}" type="slidenum">
              <a:rPr lang="en-GB" sz="1200">
                <a:latin typeface="Verdana" pitchFamily="34" charset="0"/>
                <a:cs typeface="+mn-cs"/>
              </a:rPr>
              <a:pPr algn="r" fontAlgn="auto">
                <a:spcBef>
                  <a:spcPts val="0"/>
                </a:spcBef>
                <a:spcAft>
                  <a:spcPts val="0"/>
                </a:spcAft>
                <a:defRPr/>
              </a:pPr>
              <a:t>37</a:t>
            </a:fld>
            <a:endParaRPr lang="en-GB" sz="1200">
              <a:latin typeface="Verdana" pitchFamily="34"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sr-Latn-CS" dirty="0"/>
          </a:p>
        </p:txBody>
      </p:sp>
      <p:sp>
        <p:nvSpPr>
          <p:cNvPr id="4" name="Slide Number Placeholder 3"/>
          <p:cNvSpPr>
            <a:spLocks noGrp="1"/>
          </p:cNvSpPr>
          <p:nvPr>
            <p:ph type="sldNum" sz="quarter" idx="10"/>
          </p:nvPr>
        </p:nvSpPr>
        <p:spPr/>
        <p:txBody>
          <a:bodyPr/>
          <a:lstStyle/>
          <a:p>
            <a:fld id="{576E89B1-B476-4C59-A1AE-E6F2A1941AB8}" type="slidenum">
              <a:rPr lang="sr-Latn-CS" smtClean="0"/>
              <a:pPr/>
              <a:t>38</a:t>
            </a:fld>
            <a:endParaRPr lang="sr-Latn-CS" dirty="0"/>
          </a:p>
        </p:txBody>
      </p:sp>
    </p:spTree>
    <p:extLst>
      <p:ext uri="{BB962C8B-B14F-4D97-AF65-F5344CB8AC3E}">
        <p14:creationId xmlns:p14="http://schemas.microsoft.com/office/powerpoint/2010/main" xmlns="" val="2068222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6434"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0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F658E002-AF93-400B-BD79-4B40D09B077F}" type="slidenum">
              <a:rPr lang="en-GB" sz="1200">
                <a:latin typeface="Verdana" pitchFamily="34" charset="0"/>
                <a:cs typeface="+mn-cs"/>
              </a:rPr>
              <a:pPr algn="r" fontAlgn="auto">
                <a:spcBef>
                  <a:spcPts val="0"/>
                </a:spcBef>
                <a:spcAft>
                  <a:spcPts val="0"/>
                </a:spcAft>
                <a:defRPr/>
              </a:pPr>
              <a:t>39</a:t>
            </a:fld>
            <a:endParaRPr lang="en-GB" sz="1200">
              <a:latin typeface="Verdana" pitchFamily="34"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0530"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1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EA36DB68-FAA5-4BC7-A749-9025A5FD5CC4}" type="slidenum">
              <a:rPr lang="en-GB" sz="1200">
                <a:latin typeface="Verdana" pitchFamily="34" charset="0"/>
                <a:cs typeface="+mn-cs"/>
              </a:rPr>
              <a:pPr algn="r" fontAlgn="auto">
                <a:spcBef>
                  <a:spcPts val="0"/>
                </a:spcBef>
                <a:spcAft>
                  <a:spcPts val="0"/>
                </a:spcAft>
                <a:defRPr/>
              </a:pPr>
              <a:t>40</a:t>
            </a:fld>
            <a:endParaRPr lang="en-GB" sz="1200">
              <a:latin typeface="Verdana" pitchFamily="34"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1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F59962E3-BEF8-475E-930D-6D91D3B7F974}" type="slidenum">
              <a:rPr lang="en-GB" sz="1200">
                <a:latin typeface="Verdana" pitchFamily="34" charset="0"/>
                <a:cs typeface="+mn-cs"/>
              </a:rPr>
              <a:pPr algn="r" fontAlgn="auto">
                <a:spcBef>
                  <a:spcPts val="0"/>
                </a:spcBef>
                <a:spcAft>
                  <a:spcPts val="0"/>
                </a:spcAft>
                <a:defRPr/>
              </a:pPr>
              <a:t>41</a:t>
            </a:fld>
            <a:endParaRPr lang="en-GB" sz="1200">
              <a:latin typeface="Verdana" pitchFamily="34"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4626"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1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7E3C3230-0A77-4C12-8BEC-A9DE6097D184}" type="slidenum">
              <a:rPr lang="en-GB" sz="1200">
                <a:latin typeface="Verdana" pitchFamily="34" charset="0"/>
                <a:cs typeface="+mn-cs"/>
              </a:rPr>
              <a:pPr algn="r" fontAlgn="auto">
                <a:spcBef>
                  <a:spcPts val="0"/>
                </a:spcBef>
                <a:spcAft>
                  <a:spcPts val="0"/>
                </a:spcAft>
                <a:defRPr/>
              </a:pPr>
              <a:t>42</a:t>
            </a:fld>
            <a:endParaRPr lang="en-GB" sz="1200">
              <a:latin typeface="Verdana" pitchFamily="34"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6674"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1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E67A2F16-DE0B-4993-8F54-EFA1000C1B1F}" type="slidenum">
              <a:rPr lang="en-GB" sz="1200">
                <a:latin typeface="Verdana" pitchFamily="34" charset="0"/>
                <a:cs typeface="+mn-cs"/>
              </a:rPr>
              <a:pPr algn="r" fontAlgn="auto">
                <a:spcBef>
                  <a:spcPts val="0"/>
                </a:spcBef>
                <a:spcAft>
                  <a:spcPts val="0"/>
                </a:spcAft>
                <a:defRPr/>
              </a:pPr>
              <a:t>43</a:t>
            </a:fld>
            <a:endParaRPr lang="en-GB" sz="1200">
              <a:latin typeface="Verdana" pitchFamily="34"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4866"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2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844A4405-345E-415A-8A09-18BFFDAC41D9}" type="slidenum">
              <a:rPr lang="en-GB" sz="1200">
                <a:latin typeface="Verdana" pitchFamily="34" charset="0"/>
                <a:cs typeface="+mn-cs"/>
              </a:rPr>
              <a:pPr algn="r" fontAlgn="auto">
                <a:spcBef>
                  <a:spcPts val="0"/>
                </a:spcBef>
                <a:spcAft>
                  <a:spcPts val="0"/>
                </a:spcAft>
                <a:defRPr/>
              </a:pPr>
              <a:t>44</a:t>
            </a:fld>
            <a:endParaRPr lang="en-GB" sz="1200">
              <a:latin typeface="Verdana" pitchFamily="34"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6914"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2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0FE3368D-FFD1-44B0-963B-F9B931124C37}" type="slidenum">
              <a:rPr lang="en-GB" sz="1200">
                <a:latin typeface="Verdana" pitchFamily="34" charset="0"/>
                <a:cs typeface="+mn-cs"/>
              </a:rPr>
              <a:pPr algn="r" fontAlgn="auto">
                <a:spcBef>
                  <a:spcPts val="0"/>
                </a:spcBef>
                <a:spcAft>
                  <a:spcPts val="0"/>
                </a:spcAft>
                <a:defRPr/>
              </a:pPr>
              <a:t>45</a:t>
            </a:fld>
            <a:endParaRPr lang="en-GB" sz="1200">
              <a:latin typeface="Verdana" pitchFamily="34"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90F7A-2082-4693-A0D8-9DEDDA76754D}" type="slidenum">
              <a:rPr lang="en-CA"/>
              <a:pPr/>
              <a:t>9</a:t>
            </a:fld>
            <a:endParaRPr lang="en-CA"/>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8962"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2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FA0DE09F-B620-4DC8-ADD4-2DD2E62A8A12}" type="slidenum">
              <a:rPr lang="en-GB" sz="1200">
                <a:latin typeface="Verdana" pitchFamily="34" charset="0"/>
                <a:cs typeface="+mn-cs"/>
              </a:rPr>
              <a:pPr algn="r" fontAlgn="auto">
                <a:spcBef>
                  <a:spcPts val="0"/>
                </a:spcBef>
                <a:spcAft>
                  <a:spcPts val="0"/>
                </a:spcAft>
                <a:defRPr/>
              </a:pPr>
              <a:t>46</a:t>
            </a:fld>
            <a:endParaRPr lang="en-GB" sz="1200">
              <a:latin typeface="Verdana" pitchFamily="34"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3058"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3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E2704D5E-D2BE-473F-B6D8-8D0BE2B45ED6}" type="slidenum">
              <a:rPr lang="en-GB" sz="1200">
                <a:latin typeface="Verdana" pitchFamily="34" charset="0"/>
                <a:cs typeface="+mn-cs"/>
              </a:rPr>
              <a:pPr algn="r" fontAlgn="auto">
                <a:spcBef>
                  <a:spcPts val="0"/>
                </a:spcBef>
                <a:spcAft>
                  <a:spcPts val="0"/>
                </a:spcAft>
                <a:defRPr/>
              </a:pPr>
              <a:t>47</a:t>
            </a:fld>
            <a:endParaRPr lang="en-GB" sz="1200">
              <a:latin typeface="Verdana" pitchFamily="34"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5106"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73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450DA589-760C-42C6-A55A-0D8C6FEEE99B}" type="slidenum">
              <a:rPr lang="en-GB" sz="1200">
                <a:latin typeface="Verdana" pitchFamily="34" charset="0"/>
                <a:cs typeface="+mn-cs"/>
              </a:rPr>
              <a:pPr algn="r" fontAlgn="auto">
                <a:spcBef>
                  <a:spcPts val="0"/>
                </a:spcBef>
                <a:spcAft>
                  <a:spcPts val="0"/>
                </a:spcAft>
                <a:defRPr/>
              </a:pPr>
              <a:t>48</a:t>
            </a:fld>
            <a:endParaRPr lang="en-GB" sz="1200">
              <a:latin typeface="Verdana" pitchFamily="34"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9C9E-3939-473B-8E0B-50F0BD80B389}" type="slidenum">
              <a:rPr lang="en-CA"/>
              <a:pPr/>
              <a:t>10</a:t>
            </a:fld>
            <a:endParaRPr lang="en-CA"/>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88E84-A41F-44B2-9689-01D4485AA031}" type="slidenum">
              <a:rPr lang="en-CA"/>
              <a:pPr/>
              <a:t>11</a:t>
            </a:fld>
            <a:endParaRPr lang="en-CA"/>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5730"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505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6E1EC4CE-B549-496D-A813-D4D8EEAD49C2}" type="slidenum">
              <a:rPr lang="en-GB" sz="1200">
                <a:latin typeface="Verdana" pitchFamily="34" charset="0"/>
                <a:cs typeface="+mn-cs"/>
              </a:rPr>
              <a:pPr algn="r" fontAlgn="auto">
                <a:spcBef>
                  <a:spcPts val="0"/>
                </a:spcBef>
                <a:spcAft>
                  <a:spcPts val="0"/>
                </a:spcAft>
                <a:defRPr/>
              </a:pPr>
              <a:t>13</a:t>
            </a:fld>
            <a:endParaRPr lang="en-GB" sz="1200">
              <a:latin typeface="Verdana" pitchFamily="34"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3922"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513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17C5B9AA-07B9-47FE-811C-A96A383CB5DC}" type="slidenum">
              <a:rPr lang="en-GB" sz="1200">
                <a:latin typeface="Verdana" pitchFamily="34" charset="0"/>
                <a:cs typeface="+mn-cs"/>
              </a:rPr>
              <a:pPr algn="r" fontAlgn="auto">
                <a:spcBef>
                  <a:spcPts val="0"/>
                </a:spcBef>
                <a:spcAft>
                  <a:spcPts val="0"/>
                </a:spcAft>
                <a:defRPr/>
              </a:pPr>
              <a:t>14</a:t>
            </a:fld>
            <a:endParaRPr lang="en-GB" sz="1200">
              <a:latin typeface="Verdana" pitchFamily="34"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5970" name="Slide Image Placeholder 1"/>
          <p:cNvSpPr>
            <a:spLocks noGrp="1" noRot="1" noChangeAspect="1"/>
          </p:cNvSpPr>
          <p:nvPr>
            <p:ph type="sldImg"/>
          </p:nvPr>
        </p:nvSpPr>
        <p:spPr bwMode="auto">
          <a:xfrm>
            <a:off x="79375" y="739775"/>
            <a:ext cx="6577013" cy="3700463"/>
          </a:xfrm>
          <a:noFill/>
          <a:ln>
            <a:solidFill>
              <a:srgbClr val="000000"/>
            </a:solidFill>
            <a:miter lim="800000"/>
            <a:headEnd/>
            <a:tailEnd/>
          </a:ln>
        </p:spPr>
      </p:sp>
      <p:sp>
        <p:nvSpPr>
          <p:cNvPr id="2515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r-Latn-CS" dirty="0" smtClean="0"/>
          </a:p>
        </p:txBody>
      </p:sp>
      <p:sp>
        <p:nvSpPr>
          <p:cNvPr id="4" name="Slide Number Placeholder 3"/>
          <p:cNvSpPr txBox="1">
            <a:spLocks noGrp="1"/>
          </p:cNvSpPr>
          <p:nvPr/>
        </p:nvSpPr>
        <p:spPr>
          <a:xfrm>
            <a:off x="3814763" y="9371013"/>
            <a:ext cx="2919412" cy="493712"/>
          </a:xfrm>
          <a:prstGeom prst="rect">
            <a:avLst/>
          </a:prstGeom>
          <a:noFill/>
        </p:spPr>
        <p:txBody>
          <a:bodyPr lIns="92795" tIns="46398" rIns="92795" bIns="46398" anchor="b"/>
          <a:lstStyle/>
          <a:p>
            <a:pPr algn="r" fontAlgn="auto">
              <a:spcBef>
                <a:spcPts val="0"/>
              </a:spcBef>
              <a:spcAft>
                <a:spcPts val="0"/>
              </a:spcAft>
              <a:defRPr/>
            </a:pPr>
            <a:fld id="{1AC116D1-9C0B-4197-A80F-89E098DA2308}" type="slidenum">
              <a:rPr lang="sr-Latn-CS" sz="1200" smtClean="0">
                <a:latin typeface="Verdana" pitchFamily="34" charset="0"/>
                <a:cs typeface="+mn-cs"/>
              </a:rPr>
              <a:pPr algn="r" fontAlgn="auto">
                <a:spcBef>
                  <a:spcPts val="0"/>
                </a:spcBef>
                <a:spcAft>
                  <a:spcPts val="0"/>
                </a:spcAft>
                <a:defRPr/>
              </a:pPr>
              <a:t>15</a:t>
            </a:fld>
            <a:endParaRPr lang="sr-Latn-CS" sz="1200" dirty="0">
              <a:latin typeface="Verdana" pitchFamily="34"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icture2orange"/>
          <p:cNvPicPr>
            <a:picLocks noChangeAspect="1" noChangeArrowheads="1"/>
          </p:cNvPicPr>
          <p:nvPr userDrawn="1"/>
        </p:nvPicPr>
        <p:blipFill>
          <a:blip r:embed="rId2"/>
          <a:srcRect/>
          <a:stretch>
            <a:fillRect/>
          </a:stretch>
        </p:blipFill>
        <p:spPr bwMode="auto">
          <a:xfrm>
            <a:off x="222256" y="1208091"/>
            <a:ext cx="8524875" cy="3043237"/>
          </a:xfrm>
          <a:prstGeom prst="rect">
            <a:avLst/>
          </a:prstGeom>
          <a:noFill/>
          <a:ln w="9525">
            <a:noFill/>
            <a:miter lim="800000"/>
            <a:headEnd/>
            <a:tailEnd/>
          </a:ln>
        </p:spPr>
      </p:pic>
      <p:sp>
        <p:nvSpPr>
          <p:cNvPr id="1088514" name="Rectangle 2"/>
          <p:cNvSpPr>
            <a:spLocks noGrp="1" noChangeArrowheads="1"/>
          </p:cNvSpPr>
          <p:nvPr>
            <p:ph type="ctrTitle" sz="quarter"/>
          </p:nvPr>
        </p:nvSpPr>
        <p:spPr>
          <a:xfrm>
            <a:off x="692150" y="33341"/>
            <a:ext cx="7772400" cy="1102519"/>
          </a:xfrm>
        </p:spPr>
        <p:txBody>
          <a:bodyPr lIns="0" tIns="0" rIns="0" bIns="0"/>
          <a:lstStyle>
            <a:lvl1pPr>
              <a:defRPr sz="3600" b="1"/>
            </a:lvl1pPr>
          </a:lstStyle>
          <a:p>
            <a:r>
              <a:rPr lang="en-US"/>
              <a:t>Click to edit Master title style</a:t>
            </a:r>
          </a:p>
        </p:txBody>
      </p:sp>
      <p:sp>
        <p:nvSpPr>
          <p:cNvPr id="1088518" name="Rectangle 6"/>
          <p:cNvSpPr>
            <a:spLocks noGrp="1" noChangeArrowheads="1"/>
          </p:cNvSpPr>
          <p:nvPr>
            <p:ph type="subTitle" sz="quarter" idx="1"/>
          </p:nvPr>
        </p:nvSpPr>
        <p:spPr>
          <a:xfrm>
            <a:off x="692150" y="2037160"/>
            <a:ext cx="6400800" cy="1314450"/>
          </a:xfrm>
        </p:spPr>
        <p:txBody>
          <a:bodyPr lIns="0" tIns="0" rIns="0"/>
          <a:lstStyle>
            <a:lvl1pPr marL="0" indent="0">
              <a:buFontTx/>
              <a:buNone/>
              <a:defRPr sz="2400"/>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pic>
        <p:nvPicPr>
          <p:cNvPr id="4" name="Picture 5" descr="Picture1orange"/>
          <p:cNvPicPr>
            <a:picLocks noChangeAspect="1" noChangeArrowheads="1"/>
          </p:cNvPicPr>
          <p:nvPr userDrawn="1"/>
        </p:nvPicPr>
        <p:blipFill>
          <a:blip r:embed="rId2"/>
          <a:srcRect/>
          <a:stretch>
            <a:fillRect/>
          </a:stretch>
        </p:blipFill>
        <p:spPr bwMode="auto">
          <a:xfrm>
            <a:off x="538163" y="174627"/>
            <a:ext cx="8081962" cy="706438"/>
          </a:xfrm>
          <a:prstGeom prst="rect">
            <a:avLst/>
          </a:prstGeom>
          <a:noFill/>
          <a:ln w="9525">
            <a:noFill/>
            <a:miter lim="800000"/>
            <a:headEnd/>
            <a:tailEnd/>
          </a:ln>
        </p:spPr>
      </p:pic>
      <p:sp>
        <p:nvSpPr>
          <p:cNvPr id="3" name="Title 1"/>
          <p:cNvSpPr>
            <a:spLocks noGrp="1"/>
          </p:cNvSpPr>
          <p:nvPr>
            <p:ph type="title"/>
          </p:nvPr>
        </p:nvSpPr>
        <p:spPr>
          <a:xfrm>
            <a:off x="530225" y="60247"/>
            <a:ext cx="8129588" cy="547688"/>
          </a:xfrm>
        </p:spPr>
        <p:txBody>
          <a:bodyPr/>
          <a:lstStyle/>
          <a:p>
            <a:r>
              <a:rPr lang="en-US" dirty="0" smtClean="0"/>
              <a:t>Click to edit Master title style</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pic>
        <p:nvPicPr>
          <p:cNvPr id="5" name="Picture 10"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6" name="TextBox 5"/>
          <p:cNvSpPr txBox="1"/>
          <p:nvPr userDrawn="1"/>
        </p:nvSpPr>
        <p:spPr>
          <a:xfrm>
            <a:off x="7453313" y="4241803"/>
            <a:ext cx="1435100" cy="830997"/>
          </a:xfrm>
          <a:prstGeom prst="rect">
            <a:avLst/>
          </a:prstGeom>
          <a:solidFill>
            <a:schemeClr val="bg1"/>
          </a:solidFill>
          <a:ln>
            <a:noFill/>
          </a:ln>
        </p:spPr>
        <p:txBody>
          <a:bodyPr>
            <a:spAutoFit/>
          </a:bodyPr>
          <a:lstStyle/>
          <a:p>
            <a:pPr defTabSz="457200">
              <a:defRPr/>
            </a:pPr>
            <a:endParaRPr lang="en-GB" sz="1600" b="1" dirty="0">
              <a:solidFill>
                <a:srgbClr val="002060"/>
              </a:solidFill>
              <a:latin typeface="Arial" charset="0"/>
              <a:ea typeface="ＭＳ Ｐゴシック" pitchFamily="-106" charset="-128"/>
            </a:endParaRPr>
          </a:p>
          <a:p>
            <a:pPr defTabSz="457200">
              <a:defRPr/>
            </a:pPr>
            <a:endParaRPr lang="en-GB" sz="1600" b="1" dirty="0">
              <a:solidFill>
                <a:srgbClr val="002060"/>
              </a:solidFill>
              <a:latin typeface="Arial" charset="0"/>
              <a:ea typeface="ＭＳ Ｐゴシック" pitchFamily="-106" charset="-128"/>
            </a:endParaRPr>
          </a:p>
          <a:p>
            <a:pPr defTabSz="457200">
              <a:defRPr/>
            </a:pPr>
            <a:endParaRPr lang="en-GB" sz="1600" b="1" dirty="0">
              <a:solidFill>
                <a:srgbClr val="002060"/>
              </a:solidFill>
              <a:latin typeface="Arial" charset="0"/>
              <a:ea typeface="ＭＳ Ｐゴシック" pitchFamily="-106" charset="-128"/>
            </a:endParaRPr>
          </a:p>
        </p:txBody>
      </p:sp>
      <p:sp>
        <p:nvSpPr>
          <p:cNvPr id="7" name="Rectangle 4"/>
          <p:cNvSpPr>
            <a:spLocks noChangeArrowheads="1"/>
          </p:cNvSpPr>
          <p:nvPr/>
        </p:nvSpPr>
        <p:spPr bwMode="auto">
          <a:xfrm>
            <a:off x="434981" y="1014416"/>
            <a:ext cx="8170863" cy="3216275"/>
          </a:xfrm>
          <a:prstGeom prst="rect">
            <a:avLst/>
          </a:prstGeom>
          <a:noFill/>
          <a:ln w="9525">
            <a:noFill/>
            <a:miter lim="800000"/>
            <a:headEnd/>
            <a:tailEnd/>
          </a:ln>
        </p:spPr>
        <p:txBody>
          <a:bodyPr/>
          <a:lstStyle/>
          <a:p>
            <a:pPr marL="444500" indent="-444500" eaLnBrk="0" hangingPunct="0">
              <a:spcBef>
                <a:spcPct val="20000"/>
              </a:spcBef>
              <a:buClr>
                <a:srgbClr val="002060"/>
              </a:buClr>
              <a:buFontTx/>
              <a:buChar char="•"/>
              <a:defRPr/>
            </a:pPr>
            <a:r>
              <a:rPr lang="en-US" sz="2000">
                <a:solidFill>
                  <a:srgbClr val="001965"/>
                </a:solidFill>
                <a:latin typeface="Verdana" pitchFamily="34" charset="0"/>
              </a:rPr>
              <a:t>Click to edit Master text styles</a:t>
            </a:r>
          </a:p>
          <a:p>
            <a:pPr marL="444500" indent="-444500" eaLnBrk="0" hangingPunct="0">
              <a:spcBef>
                <a:spcPct val="20000"/>
              </a:spcBef>
              <a:buClr>
                <a:srgbClr val="002060"/>
              </a:buClr>
              <a:buFontTx/>
              <a:buChar char="•"/>
              <a:defRPr/>
            </a:pPr>
            <a:r>
              <a:rPr lang="en-US" sz="2000">
                <a:solidFill>
                  <a:srgbClr val="001965"/>
                </a:solidFill>
                <a:latin typeface="Verdana" pitchFamily="34" charset="0"/>
              </a:rPr>
              <a:t>Second level</a:t>
            </a:r>
          </a:p>
          <a:p>
            <a:pPr marL="444500" indent="-444500" eaLnBrk="0" hangingPunct="0">
              <a:spcBef>
                <a:spcPct val="20000"/>
              </a:spcBef>
              <a:buClr>
                <a:srgbClr val="002060"/>
              </a:buClr>
              <a:buFontTx/>
              <a:buChar char="•"/>
              <a:defRPr/>
            </a:pPr>
            <a:r>
              <a:rPr lang="en-US" sz="2000">
                <a:solidFill>
                  <a:srgbClr val="001965"/>
                </a:solidFill>
                <a:latin typeface="Verdana" pitchFamily="34" charset="0"/>
              </a:rPr>
              <a:t>Third level</a:t>
            </a:r>
          </a:p>
          <a:p>
            <a:pPr marL="444500" indent="-444500" eaLnBrk="0" hangingPunct="0">
              <a:spcBef>
                <a:spcPct val="20000"/>
              </a:spcBef>
              <a:buClr>
                <a:srgbClr val="002060"/>
              </a:buClr>
              <a:buFontTx/>
              <a:buChar char="•"/>
              <a:defRPr/>
            </a:pPr>
            <a:r>
              <a:rPr lang="en-US" sz="2000">
                <a:solidFill>
                  <a:srgbClr val="001965"/>
                </a:solidFill>
                <a:latin typeface="Verdana" pitchFamily="34" charset="0"/>
              </a:rPr>
              <a:t>Fourth level</a:t>
            </a:r>
          </a:p>
          <a:p>
            <a:pPr marL="444500" indent="-444500" eaLnBrk="0" hangingPunct="0">
              <a:spcBef>
                <a:spcPct val="20000"/>
              </a:spcBef>
              <a:buClr>
                <a:srgbClr val="002060"/>
              </a:buClr>
              <a:buFontTx/>
              <a:buChar char="•"/>
              <a:defRPr/>
            </a:pPr>
            <a:r>
              <a:rPr lang="en-US" sz="2000">
                <a:solidFill>
                  <a:srgbClr val="001965"/>
                </a:solidFill>
                <a:latin typeface="Verdana" pitchFamily="34" charset="0"/>
              </a:rPr>
              <a:t>Fifth level</a:t>
            </a:r>
            <a:endParaRPr lang="en-GB" sz="2000">
              <a:solidFill>
                <a:srgbClr val="001965"/>
              </a:solidFill>
              <a:latin typeface="Verdana" pitchFamily="34" charset="0"/>
            </a:endParaRPr>
          </a:p>
        </p:txBody>
      </p:sp>
      <p:sp>
        <p:nvSpPr>
          <p:cNvPr id="2" name="Title 1"/>
          <p:cNvSpPr>
            <a:spLocks noGrp="1"/>
          </p:cNvSpPr>
          <p:nvPr>
            <p:ph type="ctrTitle"/>
          </p:nvPr>
        </p:nvSpPr>
        <p:spPr>
          <a:xfrm>
            <a:off x="618064" y="2031691"/>
            <a:ext cx="7230984" cy="528098"/>
          </a:xfrm>
        </p:spPr>
        <p:txBody>
          <a:bodyPr>
            <a:noAutofit/>
          </a:bodyPr>
          <a:lstStyle>
            <a:lvl1pPr algn="l">
              <a:defRPr sz="2400" b="1">
                <a:solidFill>
                  <a:srgbClr val="0092D2"/>
                </a:solidFill>
                <a:latin typeface="Verdana"/>
                <a:cs typeface="Verdan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6540" y="2571753"/>
            <a:ext cx="7325832" cy="702077"/>
          </a:xfrm>
        </p:spPr>
        <p:txBody>
          <a:bodyPr anchor="ctr">
            <a:noAutofit/>
          </a:bodyPr>
          <a:lstStyle>
            <a:lvl1pPr marL="0" indent="0" algn="l">
              <a:buNone/>
              <a:defRPr sz="2400" b="1">
                <a:solidFill>
                  <a:schemeClr val="bg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idx="10"/>
          </p:nvPr>
        </p:nvSpPr>
        <p:spPr>
          <a:xfrm>
            <a:off x="618064" y="1307805"/>
            <a:ext cx="7230984" cy="723886"/>
          </a:xfrm>
        </p:spPr>
        <p:txBody>
          <a:bodyPr anchor="ctr"/>
          <a:lstStyle>
            <a:lvl1pPr marL="0" indent="0">
              <a:buNone/>
              <a:defRPr sz="2800" b="1">
                <a:solidFill>
                  <a:srgbClr val="003366"/>
                </a:solidFill>
                <a:latin typeface="Verdana"/>
                <a:cs typeface="Verdana"/>
              </a:defRPr>
            </a:lvl1pPr>
            <a:lvl2pPr>
              <a:buFont typeface="Arial"/>
              <a:buChar char="•"/>
              <a:defRPr sz="1400">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Click to edit Master text styles</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pic>
        <p:nvPicPr>
          <p:cNvPr id="4" name="Picture 6" descr="Picture3"/>
          <p:cNvPicPr>
            <a:picLocks noChangeAspect="1" noChangeArrowheads="1"/>
          </p:cNvPicPr>
          <p:nvPr userDrawn="1"/>
        </p:nvPicPr>
        <p:blipFill>
          <a:blip r:embed="rId3"/>
          <a:srcRect/>
          <a:stretch>
            <a:fillRect/>
          </a:stretch>
        </p:blipFill>
        <p:spPr bwMode="auto">
          <a:xfrm>
            <a:off x="6" y="1041400"/>
            <a:ext cx="8524875" cy="3043238"/>
          </a:xfrm>
          <a:prstGeom prst="rect">
            <a:avLst/>
          </a:prstGeom>
          <a:noFill/>
          <a:ln w="9525">
            <a:noFill/>
            <a:miter lim="800000"/>
            <a:headEnd/>
            <a:tailEnd/>
          </a:ln>
        </p:spPr>
      </p:pic>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Normal">
    <p:spTree>
      <p:nvGrpSpPr>
        <p:cNvPr id="1" name=""/>
        <p:cNvGrpSpPr/>
        <p:nvPr/>
      </p:nvGrpSpPr>
      <p:grpSpPr>
        <a:xfrm>
          <a:off x="0" y="0"/>
          <a:ext cx="0" cy="0"/>
          <a:chOff x="0" y="0"/>
          <a:chExt cx="0" cy="0"/>
        </a:xfrm>
      </p:grpSpPr>
      <p:pic>
        <p:nvPicPr>
          <p:cNvPr id="4" name="Picture 8"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0"/>
          </p:nvPr>
        </p:nvSpPr>
        <p:spPr/>
        <p:txBody>
          <a:bodyPr/>
          <a:lstStyle>
            <a:lvl1pPr>
              <a:defRPr>
                <a:solidFill>
                  <a:srgbClr val="82786F"/>
                </a:solidFill>
              </a:defRPr>
            </a:lvl1pPr>
          </a:lstStyle>
          <a:p>
            <a:pPr>
              <a:defRPr/>
            </a:pPr>
            <a:fld id="{011EB8D3-FD18-493E-A54E-EA230019BFD5}" type="slidenum">
              <a:rPr lang="en-GB"/>
              <a:pPr>
                <a:defRPr/>
              </a:pPr>
              <a:t>‹#›</a:t>
            </a:fld>
            <a:endParaRPr lang="en-GB" dirty="0"/>
          </a:p>
        </p:txBody>
      </p:sp>
      <p:sp>
        <p:nvSpPr>
          <p:cNvPr id="7" name="Rectangle 5"/>
          <p:cNvSpPr>
            <a:spLocks noGrp="1" noChangeArrowheads="1"/>
          </p:cNvSpPr>
          <p:nvPr>
            <p:ph type="ftr" sz="quarter" idx="11"/>
          </p:nvPr>
        </p:nvSpPr>
        <p:spPr>
          <a:xfrm>
            <a:off x="4173538" y="103189"/>
            <a:ext cx="2900362" cy="101600"/>
          </a:xfrm>
          <a:prstGeom prst="rect">
            <a:avLst/>
          </a:prstGeom>
        </p:spPr>
        <p:txBody>
          <a:bodyPr/>
          <a:lstStyle>
            <a:lvl1pPr>
              <a:defRPr>
                <a:solidFill>
                  <a:srgbClr val="82786F"/>
                </a:solidFill>
                <a:cs typeface="Arial" charset="0"/>
              </a:defRPr>
            </a:lvl1pPr>
          </a:lstStyle>
          <a:p>
            <a:pPr>
              <a:defRPr/>
            </a:pPr>
            <a:endParaRPr lang="en-GB"/>
          </a:p>
        </p:txBody>
      </p:sp>
      <p:sp>
        <p:nvSpPr>
          <p:cNvPr id="8" name="Rectangle 81"/>
          <p:cNvSpPr>
            <a:spLocks noGrp="1" noChangeArrowheads="1"/>
          </p:cNvSpPr>
          <p:nvPr>
            <p:ph type="dt" sz="half" idx="12"/>
          </p:nvPr>
        </p:nvSpPr>
        <p:spPr>
          <a:xfrm>
            <a:off x="7186619" y="103189"/>
            <a:ext cx="1201737" cy="101600"/>
          </a:xfrm>
          <a:prstGeom prst="rect">
            <a:avLst/>
          </a:prstGeom>
        </p:spPr>
        <p:txBody>
          <a:bodyPr/>
          <a:lstStyle>
            <a:lvl1pPr>
              <a:defRPr>
                <a:solidFill>
                  <a:srgbClr val="82786F"/>
                </a:solidFill>
                <a:cs typeface="Arial" charset="0"/>
              </a:defRPr>
            </a:lvl1pPr>
          </a:lstStyle>
          <a:p>
            <a:pPr>
              <a:defRPr/>
            </a:pPr>
            <a:endParaRPr lang="en-GB"/>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3_Normal">
    <p:spTree>
      <p:nvGrpSpPr>
        <p:cNvPr id="1" name=""/>
        <p:cNvGrpSpPr/>
        <p:nvPr/>
      </p:nvGrpSpPr>
      <p:grpSpPr>
        <a:xfrm>
          <a:off x="0" y="0"/>
          <a:ext cx="0" cy="0"/>
          <a:chOff x="0" y="0"/>
          <a:chExt cx="0" cy="0"/>
        </a:xfrm>
      </p:grpSpPr>
      <p:pic>
        <p:nvPicPr>
          <p:cNvPr id="4" name="Picture 8"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0"/>
          </p:nvPr>
        </p:nvSpPr>
        <p:spPr>
          <a:xfrm>
            <a:off x="8515350" y="104776"/>
            <a:ext cx="311150" cy="101600"/>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fld id="{EDE25F16-1F71-4298-9E40-CAE361DF952A}" type="slidenum">
              <a:rPr lang="en-GB"/>
              <a:pPr>
                <a:defRPr/>
              </a:pPr>
              <a:t>‹#›</a:t>
            </a:fld>
            <a:endParaRPr lang="en-GB" dirty="0"/>
          </a:p>
        </p:txBody>
      </p:sp>
      <p:sp>
        <p:nvSpPr>
          <p:cNvPr id="7" name="Rectangle 5"/>
          <p:cNvSpPr>
            <a:spLocks noGrp="1" noChangeArrowheads="1"/>
          </p:cNvSpPr>
          <p:nvPr>
            <p:ph type="ftr" sz="quarter" idx="11"/>
          </p:nvPr>
        </p:nvSpPr>
        <p:spPr>
          <a:xfrm>
            <a:off x="4173538" y="103189"/>
            <a:ext cx="2900362" cy="101600"/>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r>
              <a:rPr lang="en-GB"/>
              <a:t>Presentation title</a:t>
            </a:r>
          </a:p>
        </p:txBody>
      </p:sp>
      <p:sp>
        <p:nvSpPr>
          <p:cNvPr id="8" name="Rectangle 81"/>
          <p:cNvSpPr>
            <a:spLocks noGrp="1" noChangeArrowheads="1"/>
          </p:cNvSpPr>
          <p:nvPr>
            <p:ph type="dt" sz="half" idx="12"/>
          </p:nvPr>
        </p:nvSpPr>
        <p:spPr>
          <a:xfrm>
            <a:off x="7186619" y="103189"/>
            <a:ext cx="1201737" cy="101600"/>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r>
              <a:rPr lang="en-GB"/>
              <a:t>Date</a:t>
            </a:r>
            <a:endParaRPr lang="en-GB" dirty="0"/>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4_Normal">
    <p:spTree>
      <p:nvGrpSpPr>
        <p:cNvPr id="1" name=""/>
        <p:cNvGrpSpPr/>
        <p:nvPr/>
      </p:nvGrpSpPr>
      <p:grpSpPr>
        <a:xfrm>
          <a:off x="0" y="0"/>
          <a:ext cx="0" cy="0"/>
          <a:chOff x="0" y="0"/>
          <a:chExt cx="0" cy="0"/>
        </a:xfrm>
      </p:grpSpPr>
      <p:pic>
        <p:nvPicPr>
          <p:cNvPr id="4" name="Picture 8"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0"/>
          </p:nvPr>
        </p:nvSpPr>
        <p:spPr>
          <a:xfrm>
            <a:off x="8515350" y="104776"/>
            <a:ext cx="311150" cy="101600"/>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fld id="{E70E950F-F12C-4106-9B23-27A7A4D73F55}" type="slidenum">
              <a:rPr lang="en-GB"/>
              <a:pPr>
                <a:defRPr/>
              </a:pPr>
              <a:t>‹#›</a:t>
            </a:fld>
            <a:endParaRPr lang="en-GB" dirty="0"/>
          </a:p>
        </p:txBody>
      </p:sp>
      <p:sp>
        <p:nvSpPr>
          <p:cNvPr id="7" name="Rectangle 5"/>
          <p:cNvSpPr>
            <a:spLocks noGrp="1" noChangeArrowheads="1"/>
          </p:cNvSpPr>
          <p:nvPr>
            <p:ph type="ftr" sz="quarter" idx="11"/>
          </p:nvPr>
        </p:nvSpPr>
        <p:spPr>
          <a:xfrm>
            <a:off x="4173538" y="103189"/>
            <a:ext cx="2900362" cy="101600"/>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r>
              <a:rPr lang="en-GB"/>
              <a:t>Presentation title</a:t>
            </a:r>
          </a:p>
        </p:txBody>
      </p:sp>
      <p:sp>
        <p:nvSpPr>
          <p:cNvPr id="8" name="Rectangle 81"/>
          <p:cNvSpPr>
            <a:spLocks noGrp="1" noChangeArrowheads="1"/>
          </p:cNvSpPr>
          <p:nvPr>
            <p:ph type="dt" sz="half" idx="12"/>
          </p:nvPr>
        </p:nvSpPr>
        <p:spPr>
          <a:xfrm>
            <a:off x="7186619" y="103189"/>
            <a:ext cx="1201737" cy="101600"/>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r>
              <a:rPr lang="en-GB"/>
              <a:t>Date</a:t>
            </a:r>
            <a:endParaRPr lang="en-GB" dirty="0"/>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53388" y="4794250"/>
            <a:ext cx="633412" cy="274638"/>
          </a:xfrm>
        </p:spPr>
        <p:txBody>
          <a:bodyPr/>
          <a:lstStyle>
            <a:lvl1pPr>
              <a:defRPr/>
            </a:lvl1pPr>
          </a:lstStyle>
          <a:p>
            <a:pPr>
              <a:defRPr/>
            </a:pPr>
            <a:fld id="{5AD6BB9F-0DCC-4173-8746-1A5A9EBFB9E3}"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9"/>
            <a:ext cx="8290036" cy="3215879"/>
          </a:xfrm>
          <a:noFill/>
          <a:ln>
            <a:noFill/>
          </a:ln>
          <a:extLst/>
        </p:spPr>
        <p:txBody>
          <a:bodyPr lIns="115214" tIns="57607" rIns="115214" bIns="57607"/>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pic>
        <p:nvPicPr>
          <p:cNvPr id="4"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15045" y="4950734"/>
            <a:ext cx="7513340" cy="215444"/>
          </a:xfrm>
        </p:spPr>
        <p:txBody>
          <a:bodyPr anchor="b">
            <a:spAutoFit/>
          </a:bodyPr>
          <a:lstStyle>
            <a:lvl1pPr marL="0" indent="0">
              <a:buNone/>
              <a:defRPr sz="800"/>
            </a:lvl1pPr>
          </a:lstStyle>
          <a:p>
            <a:pPr lvl="0"/>
            <a:r>
              <a:rPr lang="en-US" smtClean="0"/>
              <a:t>Click to edit Master text styles</a:t>
            </a:r>
          </a:p>
        </p:txBody>
      </p:sp>
      <p:sp>
        <p:nvSpPr>
          <p:cNvPr id="6" name="Slide Number Placeholder 1"/>
          <p:cNvSpPr>
            <a:spLocks noGrp="1"/>
          </p:cNvSpPr>
          <p:nvPr>
            <p:ph type="sldNum" sz="quarter" idx="11"/>
          </p:nvPr>
        </p:nvSpPr>
        <p:spPr>
          <a:xfrm>
            <a:off x="8053388" y="4794250"/>
            <a:ext cx="633412" cy="274638"/>
          </a:xfrm>
          <a:prstGeom prst="rect">
            <a:avLst/>
          </a:prstGeom>
        </p:spPr>
        <p:txBody>
          <a:bodyPr/>
          <a:lstStyle>
            <a:lvl1pPr fontAlgn="auto">
              <a:spcBef>
                <a:spcPts val="0"/>
              </a:spcBef>
              <a:spcAft>
                <a:spcPts val="0"/>
              </a:spcAft>
              <a:defRPr>
                <a:solidFill>
                  <a:srgbClr val="001965"/>
                </a:solidFill>
                <a:latin typeface="+mn-lt"/>
                <a:cs typeface="+mn-cs"/>
              </a:defRPr>
            </a:lvl1pPr>
          </a:lstStyle>
          <a:p>
            <a:pPr>
              <a:defRPr/>
            </a:pPr>
            <a:fld id="{73BDA05D-AC90-4C66-AB3F-A1443F723C21}" type="slidenum">
              <a:rPr lang="en-US"/>
              <a:pPr>
                <a:defRPr/>
              </a:pPr>
              <a:t>‹#›</a:t>
            </a:fld>
            <a:endParaRPr lang="en-US" dirty="0"/>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844558" y="268605"/>
            <a:ext cx="7624763" cy="547212"/>
          </a:xfrm>
          <a:prstGeom prst="rect">
            <a:avLst/>
          </a:prstGeom>
          <a:noFill/>
          <a:ln w="9525">
            <a:noFill/>
            <a:miter lim="800000"/>
            <a:headEnd/>
            <a:tailEnd/>
          </a:ln>
        </p:spPr>
        <p:txBody>
          <a:bodyPr/>
          <a:lstStyle/>
          <a:p>
            <a:pPr lvl="0"/>
            <a:r>
              <a:rPr lang="en-US" dirty="0" smtClean="0"/>
              <a:t>Click to edit Master title style</a:t>
            </a:r>
            <a:endParaRPr lang="en-GB" dirty="0" smtClean="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844558" y="268605"/>
            <a:ext cx="7624763" cy="547212"/>
          </a:xfrm>
          <a:prstGeom prst="rect">
            <a:avLst/>
          </a:prstGeom>
          <a:noFill/>
          <a:ln w="9525">
            <a:noFill/>
            <a:miter lim="800000"/>
            <a:headEnd/>
            <a:tailEnd/>
          </a:ln>
        </p:spPr>
        <p:txBody>
          <a:bodyPr/>
          <a:lstStyle/>
          <a:p>
            <a:pPr lvl="0"/>
            <a:r>
              <a:rPr lang="en-US" dirty="0" smtClean="0"/>
              <a:t>Click to edit Master title style</a:t>
            </a:r>
            <a:endParaRPr lang="en-GB" dirty="0" smtClean="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844558" y="268605"/>
            <a:ext cx="7624763" cy="547212"/>
          </a:xfrm>
          <a:prstGeom prst="rect">
            <a:avLst/>
          </a:prstGeom>
          <a:noFill/>
          <a:ln w="9525">
            <a:noFill/>
            <a:miter lim="800000"/>
            <a:headEnd/>
            <a:tailEnd/>
          </a:ln>
        </p:spPr>
        <p:txBody>
          <a:bodyPr/>
          <a:lstStyle/>
          <a:p>
            <a:pPr lvl="0"/>
            <a:r>
              <a:rPr lang="en-US" dirty="0" smtClean="0"/>
              <a:t>Click to edit Master title style</a:t>
            </a:r>
            <a:endParaRPr lang="en-GB"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Picture2orange"/>
          <p:cNvPicPr>
            <a:picLocks noChangeAspect="1" noChangeArrowheads="1"/>
          </p:cNvPicPr>
          <p:nvPr userDrawn="1"/>
        </p:nvPicPr>
        <p:blipFill>
          <a:blip r:embed="rId2"/>
          <a:srcRect/>
          <a:stretch>
            <a:fillRect/>
          </a:stretch>
        </p:blipFill>
        <p:spPr bwMode="auto">
          <a:xfrm>
            <a:off x="222256" y="1208091"/>
            <a:ext cx="8524875" cy="3043237"/>
          </a:xfrm>
          <a:prstGeom prst="rect">
            <a:avLst/>
          </a:prstGeom>
          <a:noFill/>
          <a:ln w="9525">
            <a:noFill/>
            <a:miter lim="800000"/>
            <a:headEnd/>
            <a:tailEnd/>
          </a:ln>
        </p:spPr>
      </p:pic>
      <p:sp>
        <p:nvSpPr>
          <p:cNvPr id="1088514" name="Rectangle 2"/>
          <p:cNvSpPr>
            <a:spLocks noGrp="1" noChangeArrowheads="1"/>
          </p:cNvSpPr>
          <p:nvPr>
            <p:ph type="ctrTitle" sz="quarter"/>
          </p:nvPr>
        </p:nvSpPr>
        <p:spPr>
          <a:xfrm>
            <a:off x="692150" y="33341"/>
            <a:ext cx="7772400" cy="1102519"/>
          </a:xfrm>
        </p:spPr>
        <p:txBody>
          <a:bodyPr lIns="0" tIns="0" rIns="0" bIns="0"/>
          <a:lstStyle>
            <a:lvl1pPr>
              <a:defRPr sz="3600" b="1"/>
            </a:lvl1pPr>
          </a:lstStyle>
          <a:p>
            <a:r>
              <a:rPr lang="en-US"/>
              <a:t>Click to edit Master title style</a:t>
            </a:r>
          </a:p>
        </p:txBody>
      </p:sp>
      <p:sp>
        <p:nvSpPr>
          <p:cNvPr id="1088518" name="Rectangle 6"/>
          <p:cNvSpPr>
            <a:spLocks noGrp="1" noChangeArrowheads="1"/>
          </p:cNvSpPr>
          <p:nvPr>
            <p:ph type="subTitle" sz="quarter" idx="1"/>
          </p:nvPr>
        </p:nvSpPr>
        <p:spPr>
          <a:xfrm>
            <a:off x="692150" y="2037160"/>
            <a:ext cx="6400800" cy="1314450"/>
          </a:xfrm>
        </p:spPr>
        <p:txBody>
          <a:bodyPr lIns="0" tIns="0" rIns="0"/>
          <a:lstStyle>
            <a:lvl1pPr marL="0" indent="0">
              <a:buFontTx/>
              <a:buNone/>
              <a:defRPr sz="2400"/>
            </a:lvl1pPr>
          </a:lstStyle>
          <a:p>
            <a:r>
              <a:rPr lang="en-US"/>
              <a:t>Click to edit Master subtitle style</a:t>
            </a:r>
          </a:p>
        </p:txBody>
      </p:sp>
      <p:sp>
        <p:nvSpPr>
          <p:cNvPr id="5" name="Text Placeholder 4"/>
          <p:cNvSpPr>
            <a:spLocks noGrp="1"/>
          </p:cNvSpPr>
          <p:nvPr>
            <p:ph type="body" sz="quarter" idx="10"/>
          </p:nvPr>
        </p:nvSpPr>
        <p:spPr>
          <a:xfrm>
            <a:off x="515045" y="4827621"/>
            <a:ext cx="7513340" cy="246221"/>
          </a:xfrm>
        </p:spPr>
        <p:txBody>
          <a:bodyPr anchor="b">
            <a:spAutoFit/>
          </a:bodyPr>
          <a:lstStyle>
            <a:lvl1pPr marL="0" indent="0">
              <a:buNone/>
              <a:defRPr sz="1000"/>
            </a:lvl1pPr>
          </a:lstStyle>
          <a:p>
            <a:pPr lvl="0"/>
            <a:r>
              <a:rPr lang="en-US" smtClean="0"/>
              <a:t>Click to edit Master text styles</a:t>
            </a: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11_Title Only">
    <p:spTree>
      <p:nvGrpSpPr>
        <p:cNvPr id="1" name=""/>
        <p:cNvGrpSpPr/>
        <p:nvPr/>
      </p:nvGrpSpPr>
      <p:grpSpPr>
        <a:xfrm>
          <a:off x="0" y="0"/>
          <a:ext cx="0" cy="0"/>
          <a:chOff x="0" y="0"/>
          <a:chExt cx="0" cy="0"/>
        </a:xfrm>
      </p:grpSpPr>
      <p:pic>
        <p:nvPicPr>
          <p:cNvPr id="4"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4"/>
          <p:cNvSpPr>
            <a:spLocks noGrp="1"/>
          </p:cNvSpPr>
          <p:nvPr>
            <p:ph type="body" sz="quarter" idx="10"/>
          </p:nvPr>
        </p:nvSpPr>
        <p:spPr>
          <a:xfrm>
            <a:off x="515045" y="4827622"/>
            <a:ext cx="7513340" cy="246221"/>
          </a:xfrm>
        </p:spPr>
        <p:txBody>
          <a:bodyPr anchor="b">
            <a:spAutoFit/>
          </a:bodyPr>
          <a:lstStyle>
            <a:lvl1pPr marL="0" indent="0">
              <a:buNone/>
              <a:defRPr sz="1000"/>
            </a:lvl1pPr>
          </a:lstStyle>
          <a:p>
            <a:pPr lvl="0"/>
            <a:r>
              <a:rPr lang="en-US" smtClean="0"/>
              <a:t>Click to edit Master text styles</a:t>
            </a:r>
          </a:p>
        </p:txBody>
      </p:sp>
      <p:sp>
        <p:nvSpPr>
          <p:cNvPr id="5" name="Slide Number Placeholder 1"/>
          <p:cNvSpPr>
            <a:spLocks noGrp="1"/>
          </p:cNvSpPr>
          <p:nvPr>
            <p:ph type="sldNum" sz="quarter" idx="11"/>
          </p:nvPr>
        </p:nvSpPr>
        <p:spPr>
          <a:xfrm>
            <a:off x="7010400" y="4870450"/>
            <a:ext cx="2133600" cy="273050"/>
          </a:xfrm>
          <a:prstGeom prst="rect">
            <a:avLst/>
          </a:prstGeom>
        </p:spPr>
        <p:txBody>
          <a:bodyPr/>
          <a:lstStyle>
            <a:lvl1pPr fontAlgn="auto">
              <a:spcBef>
                <a:spcPts val="0"/>
              </a:spcBef>
              <a:spcAft>
                <a:spcPts val="0"/>
              </a:spcAft>
              <a:defRPr>
                <a:solidFill>
                  <a:srgbClr val="001965"/>
                </a:solidFill>
                <a:latin typeface="+mn-lt"/>
                <a:cs typeface="+mn-cs"/>
              </a:defRPr>
            </a:lvl1pPr>
          </a:lstStyle>
          <a:p>
            <a:pPr>
              <a:defRPr/>
            </a:pPr>
            <a:fld id="{FD137E84-46F2-46DF-8AB3-088D376A1D08}"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12_Title Only">
    <p:spTree>
      <p:nvGrpSpPr>
        <p:cNvPr id="1" name=""/>
        <p:cNvGrpSpPr/>
        <p:nvPr/>
      </p:nvGrpSpPr>
      <p:grpSpPr>
        <a:xfrm>
          <a:off x="0" y="0"/>
          <a:ext cx="0" cy="0"/>
          <a:chOff x="0" y="0"/>
          <a:chExt cx="0" cy="0"/>
        </a:xfrm>
      </p:grpSpPr>
      <p:pic>
        <p:nvPicPr>
          <p:cNvPr id="4"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4"/>
          <p:cNvSpPr>
            <a:spLocks noGrp="1"/>
          </p:cNvSpPr>
          <p:nvPr>
            <p:ph type="body" sz="quarter" idx="10"/>
          </p:nvPr>
        </p:nvSpPr>
        <p:spPr>
          <a:xfrm>
            <a:off x="515045" y="4827622"/>
            <a:ext cx="7513340" cy="246221"/>
          </a:xfrm>
        </p:spPr>
        <p:txBody>
          <a:bodyPr anchor="b">
            <a:spAutoFit/>
          </a:bodyPr>
          <a:lstStyle>
            <a:lvl1pPr marL="0" indent="0">
              <a:buNone/>
              <a:defRPr sz="1000"/>
            </a:lvl1pPr>
          </a:lstStyle>
          <a:p>
            <a:pPr lvl="0"/>
            <a:r>
              <a:rPr lang="en-US" smtClean="0"/>
              <a:t>Click to edit Master text styles</a:t>
            </a:r>
          </a:p>
        </p:txBody>
      </p:sp>
      <p:sp>
        <p:nvSpPr>
          <p:cNvPr id="5" name="Slide Number Placeholder 1"/>
          <p:cNvSpPr>
            <a:spLocks noGrp="1"/>
          </p:cNvSpPr>
          <p:nvPr>
            <p:ph type="sldNum" sz="quarter" idx="11"/>
          </p:nvPr>
        </p:nvSpPr>
        <p:spPr>
          <a:xfrm>
            <a:off x="7010400" y="4870450"/>
            <a:ext cx="2133600" cy="273050"/>
          </a:xfrm>
          <a:prstGeom prst="rect">
            <a:avLst/>
          </a:prstGeom>
        </p:spPr>
        <p:txBody>
          <a:bodyPr/>
          <a:lstStyle>
            <a:lvl1pPr fontAlgn="auto">
              <a:spcBef>
                <a:spcPts val="0"/>
              </a:spcBef>
              <a:spcAft>
                <a:spcPts val="0"/>
              </a:spcAft>
              <a:defRPr>
                <a:solidFill>
                  <a:srgbClr val="001965"/>
                </a:solidFill>
                <a:latin typeface="+mn-lt"/>
                <a:cs typeface="+mn-cs"/>
              </a:defRPr>
            </a:lvl1pPr>
          </a:lstStyle>
          <a:p>
            <a:pPr>
              <a:defRPr/>
            </a:pPr>
            <a:fld id="{6E6B298E-AA64-4038-B1F3-17D4743DA48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844558" y="268605"/>
            <a:ext cx="7624763" cy="547212"/>
          </a:xfrm>
          <a:prstGeom prst="rect">
            <a:avLst/>
          </a:prstGeom>
          <a:noFill/>
          <a:ln w="9525">
            <a:noFill/>
            <a:miter lim="800000"/>
            <a:headEnd/>
            <a:tailEnd/>
          </a:ln>
        </p:spPr>
        <p:txBody>
          <a:bodyPr/>
          <a:lstStyle/>
          <a:p>
            <a:pPr lvl="0"/>
            <a:r>
              <a:rPr lang="en-US" dirty="0" smtClean="0"/>
              <a:t>Click to edit Master title style</a:t>
            </a:r>
            <a:endParaRPr lang="en-GB" dirty="0" smtClean="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4"/>
          <p:cNvSpPr>
            <a:spLocks noGrp="1"/>
          </p:cNvSpPr>
          <p:nvPr>
            <p:ph type="body" sz="quarter" idx="10"/>
          </p:nvPr>
        </p:nvSpPr>
        <p:spPr>
          <a:xfrm>
            <a:off x="515045" y="4827621"/>
            <a:ext cx="7513340" cy="246221"/>
          </a:xfrm>
        </p:spPr>
        <p:txBody>
          <a:bodyPr anchor="b">
            <a:spAutoFit/>
          </a:bodyPr>
          <a:lstStyle>
            <a:lvl1pPr marL="0" indent="0">
              <a:buNone/>
              <a:defRPr sz="1000"/>
            </a:lvl1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a:lvl1pPr>
          </a:lstStyle>
          <a:p>
            <a:pPr>
              <a:defRPr/>
            </a:pPr>
            <a:fld id="{82AAF496-8435-4E80-BFCF-1CA48E1CAB77}" type="slidenum">
              <a:rPr lang="en-US"/>
              <a:pPr>
                <a:defRPr/>
              </a:pPr>
              <a:t>‹#›</a:t>
            </a:fld>
            <a:endParaRPr lang="en-US" dirty="0"/>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0"/>
          </p:nvPr>
        </p:nvSpPr>
        <p:spPr>
          <a:xfrm>
            <a:off x="430213" y="4792664"/>
            <a:ext cx="8229600" cy="306387"/>
          </a:xfrm>
        </p:spPr>
        <p:txBody>
          <a:bodyPr anchor="b"/>
          <a:lstStyle>
            <a:lvl1pPr marL="0" indent="0">
              <a:buNone/>
              <a:defRPr sz="1000"/>
            </a:lvl1pPr>
          </a:lstStyle>
          <a:p>
            <a:pPr lvl="0"/>
            <a:endParaRPr lang="en-GB"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GB"/>
          </a:p>
        </p:txBody>
      </p:sp>
      <p:sp>
        <p:nvSpPr>
          <p:cNvPr id="5" name="Text Placeholder 4"/>
          <p:cNvSpPr>
            <a:spLocks noGrp="1"/>
          </p:cNvSpPr>
          <p:nvPr>
            <p:ph type="body" sz="quarter" idx="10"/>
          </p:nvPr>
        </p:nvSpPr>
        <p:spPr>
          <a:xfrm>
            <a:off x="515045" y="4827621"/>
            <a:ext cx="7513340" cy="246221"/>
          </a:xfrm>
        </p:spPr>
        <p:txBody>
          <a:bodyPr anchor="b">
            <a:spAutoFit/>
          </a:bodyPr>
          <a:lstStyle>
            <a:lvl1pPr marL="0" indent="0">
              <a:buNone/>
              <a:defRPr sz="1000"/>
            </a:lvl1pPr>
          </a:lstStyle>
          <a:p>
            <a:pPr lvl="0"/>
            <a:r>
              <a:rPr lang="en-US" smtClean="0"/>
              <a:t>Click to edit Master text styles</a:t>
            </a:r>
          </a:p>
        </p:txBody>
      </p:sp>
      <p:sp>
        <p:nvSpPr>
          <p:cNvPr id="4" name="Slide Number Placeholder 1"/>
          <p:cNvSpPr>
            <a:spLocks noGrp="1"/>
          </p:cNvSpPr>
          <p:nvPr>
            <p:ph type="sldNum" sz="quarter" idx="11"/>
          </p:nvPr>
        </p:nvSpPr>
        <p:spPr/>
        <p:txBody>
          <a:bodyPr/>
          <a:lstStyle>
            <a:lvl1pPr>
              <a:defRPr/>
            </a:lvl1pPr>
          </a:lstStyle>
          <a:p>
            <a:pPr>
              <a:defRPr/>
            </a:pPr>
            <a:fld id="{ABACCDB6-8187-4D71-A4DF-0D0E616B750E}" type="slidenum">
              <a:rPr lang="en-US"/>
              <a:pPr>
                <a:defRPr/>
              </a:pPr>
              <a:t>‹#›</a:t>
            </a:fld>
            <a:endParaRPr lang="en-US" dirty="0"/>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pic>
        <p:nvPicPr>
          <p:cNvPr id="4"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6" name="Rectangle 23"/>
          <p:cNvSpPr>
            <a:spLocks noGrp="1" noChangeArrowheads="1"/>
          </p:cNvSpPr>
          <p:nvPr>
            <p:ph type="sldNum" sz="quarter" idx="11"/>
          </p:nvPr>
        </p:nvSpPr>
        <p:spPr bwMode="auto">
          <a:xfrm>
            <a:off x="8515350" y="104776"/>
            <a:ext cx="311150"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82786F"/>
                </a:solidFill>
                <a:latin typeface="Verdana" pitchFamily="34" charset="0"/>
                <a:ea typeface="ＭＳ Ｐゴシック" pitchFamily="34" charset="-128"/>
              </a:defRPr>
            </a:lvl1pPr>
          </a:lstStyle>
          <a:p>
            <a:pPr>
              <a:defRPr/>
            </a:pPr>
            <a:fld id="{ADA6E57D-E84C-4929-82F3-B08205D2E034}" type="slidenum">
              <a:rPr lang="en-GB"/>
              <a:pPr>
                <a:defRPr/>
              </a:pPr>
              <a:t>‹#›</a:t>
            </a:fld>
            <a:endParaRPr lang="en-GB"/>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pic>
        <p:nvPicPr>
          <p:cNvPr id="4"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6" name="Rectangle 23"/>
          <p:cNvSpPr>
            <a:spLocks noGrp="1" noChangeArrowheads="1"/>
          </p:cNvSpPr>
          <p:nvPr>
            <p:ph type="sldNum" sz="quarter" idx="11"/>
          </p:nvPr>
        </p:nvSpPr>
        <p:spPr bwMode="auto">
          <a:xfrm>
            <a:off x="8515350" y="104776"/>
            <a:ext cx="311150"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82786F"/>
                </a:solidFill>
                <a:latin typeface="Verdana" pitchFamily="34" charset="0"/>
                <a:ea typeface="ＭＳ Ｐゴシック" pitchFamily="34" charset="-128"/>
              </a:defRPr>
            </a:lvl1pPr>
          </a:lstStyle>
          <a:p>
            <a:pPr>
              <a:defRPr/>
            </a:pPr>
            <a:fld id="{C508A40C-8F57-4D9E-82DA-F6E56E6FDA7D}" type="slidenum">
              <a:rPr lang="en-GB"/>
              <a:pPr>
                <a:defRPr/>
              </a:pPr>
              <a:t>‹#›</a:t>
            </a:fld>
            <a:endParaRPr lang="en-GB"/>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pic>
        <p:nvPicPr>
          <p:cNvPr id="4"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6" name="Rectangle 23"/>
          <p:cNvSpPr>
            <a:spLocks noGrp="1" noChangeArrowheads="1"/>
          </p:cNvSpPr>
          <p:nvPr>
            <p:ph type="sldNum" sz="quarter" idx="11"/>
          </p:nvPr>
        </p:nvSpPr>
        <p:spPr bwMode="auto">
          <a:xfrm>
            <a:off x="8515350" y="104776"/>
            <a:ext cx="311150"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82786F"/>
                </a:solidFill>
                <a:latin typeface="Verdana" pitchFamily="34" charset="0"/>
                <a:ea typeface="ＭＳ Ｐゴシック" pitchFamily="34" charset="-128"/>
              </a:defRPr>
            </a:lvl1pPr>
          </a:lstStyle>
          <a:p>
            <a:pPr>
              <a:defRPr/>
            </a:pPr>
            <a:fld id="{4E1D213B-CBCA-4531-BBD4-E71BC95C5D8C}" type="slidenum">
              <a:rPr lang="en-GB"/>
              <a:pPr>
                <a:defRPr/>
              </a:pPr>
              <a:t>‹#›</a:t>
            </a:fld>
            <a:endParaRPr lang="en-GB"/>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pic>
        <p:nvPicPr>
          <p:cNvPr id="4"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6" name="Rectangle 23"/>
          <p:cNvSpPr>
            <a:spLocks noGrp="1" noChangeArrowheads="1"/>
          </p:cNvSpPr>
          <p:nvPr>
            <p:ph type="sldNum" sz="quarter" idx="11"/>
          </p:nvPr>
        </p:nvSpPr>
        <p:spPr bwMode="auto">
          <a:xfrm>
            <a:off x="8515350" y="104776"/>
            <a:ext cx="311150"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82786F"/>
                </a:solidFill>
                <a:latin typeface="Verdana" pitchFamily="34" charset="0"/>
                <a:ea typeface="ＭＳ Ｐゴシック" pitchFamily="34" charset="-128"/>
              </a:defRPr>
            </a:lvl1pPr>
          </a:lstStyle>
          <a:p>
            <a:pPr>
              <a:defRPr/>
            </a:pPr>
            <a:fld id="{6F492B46-F4FC-4E09-BBFE-705A9C99EFA2}" type="slidenum">
              <a:rPr lang="en-GB"/>
              <a:pPr>
                <a:defRPr/>
              </a:pPr>
              <a:t>‹#›</a:t>
            </a:fld>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0"/>
          </p:nvPr>
        </p:nvSpPr>
        <p:spPr>
          <a:xfrm>
            <a:off x="430213" y="4792664"/>
            <a:ext cx="8229600" cy="306387"/>
          </a:xfrm>
        </p:spPr>
        <p:txBody>
          <a:bodyPr anchor="b"/>
          <a:lstStyle>
            <a:lvl1pPr marL="0" indent="0">
              <a:buNone/>
              <a:defRPr sz="1000"/>
            </a:lvl1pPr>
          </a:lstStyle>
          <a:p>
            <a:pPr lvl="0"/>
            <a:endParaRPr lang="en-GB"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0"/>
          </p:nvPr>
        </p:nvSpPr>
        <p:spPr>
          <a:xfrm>
            <a:off x="430213" y="4792664"/>
            <a:ext cx="8229600" cy="306387"/>
          </a:xfrm>
        </p:spPr>
        <p:txBody>
          <a:bodyPr anchor="b"/>
          <a:lstStyle>
            <a:lvl1pPr marL="0" indent="0">
              <a:buNone/>
              <a:defRPr sz="1000"/>
            </a:lvl1pPr>
          </a:lstStyle>
          <a:p>
            <a:pPr lvl="0"/>
            <a:endParaRPr lang="en-GB"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0"/>
          </p:nvPr>
        </p:nvSpPr>
        <p:spPr>
          <a:xfrm>
            <a:off x="430213" y="4792664"/>
            <a:ext cx="8229600" cy="306387"/>
          </a:xfrm>
        </p:spPr>
        <p:txBody>
          <a:bodyPr anchor="b"/>
          <a:lstStyle>
            <a:lvl1pPr marL="0" indent="0">
              <a:buNone/>
              <a:defRPr sz="1000"/>
            </a:lvl1pPr>
          </a:lstStyle>
          <a:p>
            <a:pPr lvl="0"/>
            <a:endParaRPr lang="en-GB"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0"/>
          </p:nvPr>
        </p:nvSpPr>
        <p:spPr>
          <a:xfrm>
            <a:off x="430213" y="4792664"/>
            <a:ext cx="8229600" cy="306387"/>
          </a:xfrm>
        </p:spPr>
        <p:txBody>
          <a:bodyPr anchor="b"/>
          <a:lstStyle>
            <a:lvl1pPr marL="0" indent="0">
              <a:buNone/>
              <a:defRPr sz="1000"/>
            </a:lvl1pPr>
          </a:lstStyle>
          <a:p>
            <a:pPr lvl="0"/>
            <a:endParaRPr lang="en-GB"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6" name="Picture 5"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p:nvPr>
        </p:nvSpPr>
        <p:spPr>
          <a:xfrm>
            <a:off x="435606" y="4846363"/>
            <a:ext cx="8224213" cy="246221"/>
          </a:xfrm>
        </p:spPr>
        <p:txBody>
          <a:bodyPr anchor="b">
            <a:spAutoFit/>
          </a:bodyPr>
          <a:lstStyle>
            <a:lvl1pPr marL="0" indent="0">
              <a:buNone/>
              <a:defRPr sz="1000"/>
            </a:lvl1pPr>
          </a:lstStyle>
          <a:p>
            <a:pPr lvl="0"/>
            <a:r>
              <a:rPr lang="en-US" smtClean="0"/>
              <a:t>Click to edit Master text styles</a:t>
            </a: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Picture2orange"/>
          <p:cNvPicPr>
            <a:picLocks noChangeAspect="1" noChangeArrowheads="1"/>
          </p:cNvPicPr>
          <p:nvPr userDrawn="1"/>
        </p:nvPicPr>
        <p:blipFill>
          <a:blip r:embed="rId2"/>
          <a:srcRect/>
          <a:stretch>
            <a:fillRect/>
          </a:stretch>
        </p:blipFill>
        <p:spPr bwMode="auto">
          <a:xfrm>
            <a:off x="222256" y="1208091"/>
            <a:ext cx="8524875" cy="3043237"/>
          </a:xfrm>
          <a:prstGeom prst="rect">
            <a:avLst/>
          </a:prstGeom>
          <a:noFill/>
          <a:ln w="9525">
            <a:noFill/>
            <a:miter lim="800000"/>
            <a:headEnd/>
            <a:tailEnd/>
          </a:ln>
        </p:spPr>
      </p:pic>
      <p:sp>
        <p:nvSpPr>
          <p:cNvPr id="1088514" name="Rectangle 2"/>
          <p:cNvSpPr>
            <a:spLocks noGrp="1" noChangeArrowheads="1"/>
          </p:cNvSpPr>
          <p:nvPr>
            <p:ph type="ctrTitle" sz="quarter"/>
          </p:nvPr>
        </p:nvSpPr>
        <p:spPr>
          <a:xfrm>
            <a:off x="692150" y="33341"/>
            <a:ext cx="7772400" cy="1102519"/>
          </a:xfrm>
        </p:spPr>
        <p:txBody>
          <a:bodyPr lIns="0" tIns="0" rIns="0" bIns="0"/>
          <a:lstStyle>
            <a:lvl1pPr>
              <a:defRPr sz="3600" b="1"/>
            </a:lvl1pPr>
          </a:lstStyle>
          <a:p>
            <a:r>
              <a:rPr lang="en-US"/>
              <a:t>Click to edit Master title style</a:t>
            </a:r>
          </a:p>
        </p:txBody>
      </p:sp>
      <p:sp>
        <p:nvSpPr>
          <p:cNvPr id="1088518" name="Rectangle 6"/>
          <p:cNvSpPr>
            <a:spLocks noGrp="1" noChangeArrowheads="1"/>
          </p:cNvSpPr>
          <p:nvPr>
            <p:ph type="subTitle" sz="quarter" idx="1"/>
          </p:nvPr>
        </p:nvSpPr>
        <p:spPr>
          <a:xfrm>
            <a:off x="692150" y="2037160"/>
            <a:ext cx="6400800" cy="1314450"/>
          </a:xfrm>
        </p:spPr>
        <p:txBody>
          <a:bodyPr lIns="0" tIns="0" rIns="0"/>
          <a:lstStyle>
            <a:lvl1pPr marL="0" indent="0">
              <a:buFontTx/>
              <a:buNone/>
              <a:defRPr sz="2400"/>
            </a:lvl1pPr>
          </a:lstStyle>
          <a:p>
            <a:r>
              <a:rPr lang="en-US"/>
              <a:t>Click to edit Master subtitle style</a:t>
            </a:r>
          </a:p>
        </p:txBody>
      </p:sp>
      <p:sp>
        <p:nvSpPr>
          <p:cNvPr id="5" name="Text Placeholder 4"/>
          <p:cNvSpPr>
            <a:spLocks noGrp="1"/>
          </p:cNvSpPr>
          <p:nvPr>
            <p:ph type="body" sz="quarter" idx="10"/>
          </p:nvPr>
        </p:nvSpPr>
        <p:spPr>
          <a:xfrm>
            <a:off x="515045" y="4827621"/>
            <a:ext cx="7513340" cy="246221"/>
          </a:xfrm>
        </p:spPr>
        <p:txBody>
          <a:bodyPr anchor="b">
            <a:spAutoFit/>
          </a:bodyPr>
          <a:lstStyle>
            <a:lvl1pPr marL="0" indent="0">
              <a:buNone/>
              <a:defRPr sz="1000"/>
            </a:lvl1pPr>
          </a:lstStyle>
          <a:p>
            <a:pPr lvl="0"/>
            <a:r>
              <a:rPr lang="en-US" smtClean="0"/>
              <a:t>Click to edit Master text styles</a:t>
            </a: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2 placeholders">
    <p:spTree>
      <p:nvGrpSpPr>
        <p:cNvPr id="1" name=""/>
        <p:cNvGrpSpPr/>
        <p:nvPr/>
      </p:nvGrpSpPr>
      <p:grpSpPr>
        <a:xfrm>
          <a:off x="0" y="0"/>
          <a:ext cx="0" cy="0"/>
          <a:chOff x="0" y="0"/>
          <a:chExt cx="0" cy="0"/>
        </a:xfrm>
      </p:grpSpPr>
      <p:pic>
        <p:nvPicPr>
          <p:cNvPr id="5" name="Picture 8"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18" name="Title 1"/>
          <p:cNvSpPr>
            <a:spLocks noGrp="1"/>
          </p:cNvSpPr>
          <p:nvPr>
            <p:ph type="title"/>
          </p:nvPr>
        </p:nvSpPr>
        <p:spPr>
          <a:xfrm>
            <a:off x="316800" y="515422"/>
            <a:ext cx="8510400" cy="391412"/>
          </a:xfrm>
        </p:spPr>
        <p:txBody>
          <a:bodyPr/>
          <a:lstStyle>
            <a:lvl1pPr>
              <a:defRPr sz="2400"/>
            </a:lvl1pPr>
          </a:lstStyle>
          <a:p>
            <a:r>
              <a:rPr lang="en-GB" noProof="0" dirty="0" smtClean="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oter Placeholder 5"/>
          <p:cNvSpPr>
            <a:spLocks noGrp="1" noChangeArrowheads="1"/>
          </p:cNvSpPr>
          <p:nvPr>
            <p:ph type="ftr" sz="quarter" idx="11"/>
          </p:nvPr>
        </p:nvSpPr>
        <p:spPr bwMode="auto">
          <a:xfrm>
            <a:off x="4173538" y="103189"/>
            <a:ext cx="2900362"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82786F"/>
                </a:solidFill>
                <a:latin typeface="Verdana" pitchFamily="34" charset="0"/>
              </a:defRPr>
            </a:lvl1pPr>
          </a:lstStyle>
          <a:p>
            <a:pPr>
              <a:defRPr/>
            </a:pPr>
            <a:r>
              <a:rPr lang="en-GB"/>
              <a:t>Presentation title</a:t>
            </a:r>
          </a:p>
        </p:txBody>
      </p:sp>
      <p:sp>
        <p:nvSpPr>
          <p:cNvPr id="7" name="Rectangle 81"/>
          <p:cNvSpPr>
            <a:spLocks noGrp="1" noChangeArrowheads="1"/>
          </p:cNvSpPr>
          <p:nvPr>
            <p:ph type="dt" sz="half" idx="12"/>
          </p:nvPr>
        </p:nvSpPr>
        <p:spPr bwMode="auto">
          <a:xfrm>
            <a:off x="7186619" y="103189"/>
            <a:ext cx="1201737"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82786F"/>
                </a:solidFill>
                <a:latin typeface="Verdana" pitchFamily="34" charset="0"/>
              </a:defRPr>
            </a:lvl1pPr>
          </a:lstStyle>
          <a:p>
            <a:pPr>
              <a:defRPr/>
            </a:pPr>
            <a:r>
              <a:rPr lang="en-GB"/>
              <a:t>Date</a:t>
            </a:r>
          </a:p>
        </p:txBody>
      </p:sp>
      <p:sp>
        <p:nvSpPr>
          <p:cNvPr id="8" name="Slide Number Placeholder 23"/>
          <p:cNvSpPr>
            <a:spLocks noGrp="1" noChangeArrowheads="1"/>
          </p:cNvSpPr>
          <p:nvPr>
            <p:ph type="sldNum" sz="quarter" idx="13"/>
          </p:nvPr>
        </p:nvSpPr>
        <p:spPr bwMode="auto">
          <a:xfrm>
            <a:off x="8515350" y="104776"/>
            <a:ext cx="311150"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82786F"/>
                </a:solidFill>
                <a:latin typeface="Verdana" pitchFamily="34" charset="0"/>
              </a:defRPr>
            </a:lvl1pPr>
          </a:lstStyle>
          <a:p>
            <a:pPr>
              <a:defRPr/>
            </a:pPr>
            <a:fld id="{CF421EB9-0CCC-4C93-8FED-FAC6C1A3D408}" type="slidenum">
              <a:rPr lang="en-GB"/>
              <a:pPr>
                <a:defRPr/>
              </a:pPr>
              <a:t>‹#›</a:t>
            </a:fld>
            <a:endParaRPr lang="en-GB"/>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_Title and Content without circles">
    <p:spTree>
      <p:nvGrpSpPr>
        <p:cNvPr id="1" name=""/>
        <p:cNvGrpSpPr/>
        <p:nvPr/>
      </p:nvGrpSpPr>
      <p:grpSpPr>
        <a:xfrm>
          <a:off x="0" y="0"/>
          <a:ext cx="0" cy="0"/>
          <a:chOff x="0" y="0"/>
          <a:chExt cx="0" cy="0"/>
        </a:xfrm>
      </p:grpSpPr>
      <p:pic>
        <p:nvPicPr>
          <p:cNvPr id="5"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611193" y="1190628"/>
            <a:ext cx="7921625" cy="356672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Content Placeholder 2"/>
          <p:cNvSpPr>
            <a:spLocks noGrp="1"/>
          </p:cNvSpPr>
          <p:nvPr>
            <p:ph idx="10"/>
          </p:nvPr>
        </p:nvSpPr>
        <p:spPr>
          <a:xfrm>
            <a:off x="612648" y="4916868"/>
            <a:ext cx="7763256" cy="246221"/>
          </a:xfrm>
        </p:spPr>
        <p:txBody>
          <a:bodyPr anchor="b">
            <a:spAutoFit/>
          </a:bodyPr>
          <a:lstStyle>
            <a:lvl1pPr marL="0" indent="0">
              <a:spcBef>
                <a:spcPts val="0"/>
              </a:spcBef>
              <a:spcAft>
                <a:spcPts val="0"/>
              </a:spcAft>
              <a:buNone/>
              <a:defRPr sz="1000"/>
            </a:lvl1pPr>
            <a:lvl2pPr marL="468313" indent="0">
              <a:buNone/>
              <a:defRPr sz="900"/>
            </a:lvl2pPr>
            <a:lvl3pPr marL="952500" indent="0">
              <a:buNone/>
              <a:defRPr sz="900"/>
            </a:lvl3pPr>
            <a:lvl4pPr marL="1414462" indent="0">
              <a:buNone/>
              <a:defRPr sz="900"/>
            </a:lvl4pPr>
            <a:lvl5pPr marL="1873250" indent="0">
              <a:buNone/>
              <a:defRPr sz="900"/>
            </a:lvl5pPr>
          </a:lstStyle>
          <a:p>
            <a:pPr lvl="0"/>
            <a:r>
              <a:rPr lang="en-US" noProof="0" dirty="0" smtClean="0"/>
              <a:t>Click to edit Master text styles</a:t>
            </a:r>
          </a:p>
        </p:txBody>
      </p:sp>
      <p:sp>
        <p:nvSpPr>
          <p:cNvPr id="6" name="Slide Number Placeholder 37"/>
          <p:cNvSpPr>
            <a:spLocks noGrp="1"/>
          </p:cNvSpPr>
          <p:nvPr>
            <p:ph type="sldNum" sz="quarter" idx="11"/>
          </p:nvPr>
        </p:nvSpPr>
        <p:spPr>
          <a:xfrm>
            <a:off x="8601081" y="4933953"/>
            <a:ext cx="409575" cy="138113"/>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fld id="{E183E316-66B8-4640-B787-17BBC4B03041}" type="slidenum">
              <a:rPr lang="en-US"/>
              <a:pPr>
                <a:defRPr/>
              </a:pPr>
              <a:t>‹#›</a:t>
            </a:fld>
            <a:endParaRPr lang="en-US" dirty="0"/>
          </a:p>
        </p:txBody>
      </p:sp>
    </p:spTree>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 Placeholder, Level 2">
    <p:spTree>
      <p:nvGrpSpPr>
        <p:cNvPr id="1" name=""/>
        <p:cNvGrpSpPr/>
        <p:nvPr/>
      </p:nvGrpSpPr>
      <p:grpSpPr>
        <a:xfrm>
          <a:off x="0" y="0"/>
          <a:ext cx="0" cy="0"/>
          <a:chOff x="0" y="0"/>
          <a:chExt cx="0" cy="0"/>
        </a:xfrm>
      </p:grpSpPr>
      <p:sp>
        <p:nvSpPr>
          <p:cNvPr id="6" name="Content Placeholder 2"/>
          <p:cNvSpPr>
            <a:spLocks noGrp="1"/>
          </p:cNvSpPr>
          <p:nvPr>
            <p:ph idx="1"/>
          </p:nvPr>
        </p:nvSpPr>
        <p:spPr>
          <a:xfrm>
            <a:off x="324000" y="1080000"/>
            <a:ext cx="8496000" cy="3204000"/>
          </a:xfrm>
        </p:spPr>
        <p:txBody>
          <a:bodyPr rIns="0"/>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1" name="Title 1"/>
          <p:cNvSpPr>
            <a:spLocks noGrp="1"/>
          </p:cNvSpPr>
          <p:nvPr>
            <p:ph type="title"/>
          </p:nvPr>
        </p:nvSpPr>
        <p:spPr>
          <a:xfrm>
            <a:off x="324000" y="324000"/>
            <a:ext cx="8496000" cy="756000"/>
          </a:xfrm>
        </p:spPr>
        <p:txBody>
          <a:bodyPr>
            <a:normAutofit/>
          </a:bodyPr>
          <a:lstStyle>
            <a:lvl1pPr>
              <a:defRPr sz="2000"/>
            </a:lvl1pPr>
          </a:lstStyle>
          <a:p>
            <a:r>
              <a:rPr lang="en-US" noProof="0" dirty="0" smtClean="0"/>
              <a:t>Click to edit Master title style</a:t>
            </a:r>
            <a:endParaRPr lang="en-GB" noProof="0" dirty="0"/>
          </a:p>
        </p:txBody>
      </p:sp>
      <p:sp>
        <p:nvSpPr>
          <p:cNvPr id="16" name="Text Placeholder 11"/>
          <p:cNvSpPr>
            <a:spLocks noGrp="1"/>
          </p:cNvSpPr>
          <p:nvPr>
            <p:ph type="body" sz="quarter" idx="10"/>
          </p:nvPr>
        </p:nvSpPr>
        <p:spPr>
          <a:xfrm>
            <a:off x="324001" y="4968011"/>
            <a:ext cx="7756374" cy="92333"/>
          </a:xfrm>
        </p:spPr>
        <p:txBody>
          <a:bodyPr rIns="0" anchor="b">
            <a:noAutofit/>
          </a:bodyPr>
          <a:lstStyle>
            <a:lvl1pPr marL="0" indent="0">
              <a:spcBef>
                <a:spcPts val="0"/>
              </a:spcBef>
              <a:buFontTx/>
              <a:buNone/>
              <a:defRPr sz="600" baseline="0">
                <a:latin typeface="Verdana" pitchFamily="34" charset="0"/>
              </a:defRPr>
            </a:lvl1pPr>
            <a:lvl2pPr marL="265064" indent="0">
              <a:buFontTx/>
              <a:buNone/>
              <a:defRPr sz="800" baseline="0">
                <a:latin typeface="Verdana" pitchFamily="34" charset="0"/>
              </a:defRPr>
            </a:lvl2pPr>
            <a:lvl3pPr marL="536467" indent="0">
              <a:buFontTx/>
              <a:buNone/>
              <a:defRPr sz="800" baseline="0">
                <a:latin typeface="Verdana" pitchFamily="34" charset="0"/>
              </a:defRPr>
            </a:lvl3pPr>
            <a:lvl4pPr marL="807878" indent="0">
              <a:buFontTx/>
              <a:buNone/>
              <a:defRPr sz="800" baseline="0">
                <a:latin typeface="Verdana" pitchFamily="34" charset="0"/>
              </a:defRPr>
            </a:lvl4pPr>
            <a:lvl5pPr marL="1072934" indent="0">
              <a:buFontTx/>
              <a:buNone/>
              <a:defRPr sz="800" baseline="0">
                <a:latin typeface="Verdana" pitchFamily="34" charset="0"/>
              </a:defRPr>
            </a:lvl5pPr>
          </a:lstStyle>
          <a:p>
            <a:pPr lvl="0"/>
            <a:endParaRPr lang="en-GB"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4"/>
          <p:cNvSpPr>
            <a:spLocks noGrp="1"/>
          </p:cNvSpPr>
          <p:nvPr>
            <p:ph type="body" sz="quarter" idx="10"/>
          </p:nvPr>
        </p:nvSpPr>
        <p:spPr>
          <a:xfrm>
            <a:off x="515045" y="4827621"/>
            <a:ext cx="7513340" cy="246221"/>
          </a:xfrm>
        </p:spPr>
        <p:txBody>
          <a:bodyPr anchor="b">
            <a:spAutoFit/>
          </a:bodyPr>
          <a:lstStyle>
            <a:lvl1pPr marL="0" indent="0">
              <a:buNone/>
              <a:defRPr sz="1000"/>
            </a:lvl1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a:lvl1pPr>
          </a:lstStyle>
          <a:p>
            <a:pPr>
              <a:defRPr/>
            </a:pPr>
            <a:fld id="{02A0D481-49FB-4563-9B50-0EC161BFA921}"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GB"/>
          </a:p>
        </p:txBody>
      </p:sp>
      <p:sp>
        <p:nvSpPr>
          <p:cNvPr id="5" name="Text Placeholder 4"/>
          <p:cNvSpPr>
            <a:spLocks noGrp="1"/>
          </p:cNvSpPr>
          <p:nvPr>
            <p:ph type="body" sz="quarter" idx="10"/>
          </p:nvPr>
        </p:nvSpPr>
        <p:spPr>
          <a:xfrm>
            <a:off x="515045" y="4827621"/>
            <a:ext cx="7513340" cy="246221"/>
          </a:xfrm>
        </p:spPr>
        <p:txBody>
          <a:bodyPr anchor="b">
            <a:spAutoFit/>
          </a:bodyPr>
          <a:lstStyle>
            <a:lvl1pPr marL="0" indent="0">
              <a:buNone/>
              <a:defRPr sz="1000"/>
            </a:lvl1pPr>
          </a:lstStyle>
          <a:p>
            <a:pPr lvl="0"/>
            <a:r>
              <a:rPr lang="en-US" smtClean="0"/>
              <a:t>Click to edit Master text styles</a:t>
            </a:r>
          </a:p>
        </p:txBody>
      </p:sp>
      <p:sp>
        <p:nvSpPr>
          <p:cNvPr id="4" name="Slide Number Placeholder 1"/>
          <p:cNvSpPr>
            <a:spLocks noGrp="1"/>
          </p:cNvSpPr>
          <p:nvPr>
            <p:ph type="sldNum" sz="quarter" idx="11"/>
          </p:nvPr>
        </p:nvSpPr>
        <p:spPr/>
        <p:txBody>
          <a:bodyPr/>
          <a:lstStyle>
            <a:lvl1pPr>
              <a:defRPr/>
            </a:lvl1pPr>
          </a:lstStyle>
          <a:p>
            <a:pPr>
              <a:defRPr/>
            </a:pPr>
            <a:fld id="{2B758CF9-6D0D-4E8F-97B3-69A90FC2ADD9}"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icture3"/>
          <p:cNvPicPr>
            <a:picLocks noChangeAspect="1" noChangeArrowheads="1"/>
          </p:cNvPicPr>
          <p:nvPr userDrawn="1"/>
        </p:nvPicPr>
        <p:blipFill>
          <a:blip r:embed="rId2"/>
          <a:srcRect/>
          <a:stretch>
            <a:fillRect/>
          </a:stretch>
        </p:blipFill>
        <p:spPr bwMode="auto">
          <a:xfrm>
            <a:off x="6" y="1025527"/>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4"/>
          <p:cNvSpPr>
            <a:spLocks noGrp="1"/>
          </p:cNvSpPr>
          <p:nvPr>
            <p:ph type="body" sz="quarter" idx="10"/>
          </p:nvPr>
        </p:nvSpPr>
        <p:spPr>
          <a:xfrm>
            <a:off x="515045" y="4858395"/>
            <a:ext cx="7513340" cy="215444"/>
          </a:xfrm>
        </p:spPr>
        <p:txBody>
          <a:bodyPr anchor="b">
            <a:spAutoFit/>
          </a:bodyPr>
          <a:lstStyle>
            <a:lvl1pPr marL="0" indent="0">
              <a:buNone/>
              <a:defRPr sz="800"/>
            </a:lvl1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a:lvl1pPr>
          </a:lstStyle>
          <a:p>
            <a:pPr>
              <a:defRPr/>
            </a:pPr>
            <a:fld id="{3E0D1D44-20C7-45FE-969C-4C76D64BFAF4}"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Normal">
    <p:spTree>
      <p:nvGrpSpPr>
        <p:cNvPr id="1" name=""/>
        <p:cNvGrpSpPr/>
        <p:nvPr/>
      </p:nvGrpSpPr>
      <p:grpSpPr>
        <a:xfrm>
          <a:off x="0" y="0"/>
          <a:ext cx="0" cy="0"/>
          <a:chOff x="0" y="0"/>
          <a:chExt cx="0" cy="0"/>
        </a:xfrm>
      </p:grpSpPr>
      <p:pic>
        <p:nvPicPr>
          <p:cNvPr id="4" name="Picture 8"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0"/>
          </p:nvPr>
        </p:nvSpPr>
        <p:spPr>
          <a:xfrm>
            <a:off x="7761288" y="-95248"/>
            <a:ext cx="901700" cy="354013"/>
          </a:xfrm>
          <a:prstGeom prst="rect">
            <a:avLst/>
          </a:prstGeom>
        </p:spPr>
        <p:txBody>
          <a:bodyPr/>
          <a:lstStyle>
            <a:lvl1pPr>
              <a:defRPr>
                <a:solidFill>
                  <a:srgbClr val="001965"/>
                </a:solidFill>
                <a:latin typeface="Arial" pitchFamily="34" charset="0"/>
                <a:cs typeface="Arial" pitchFamily="34" charset="0"/>
              </a:defRPr>
            </a:lvl1pPr>
          </a:lstStyle>
          <a:p>
            <a:pPr>
              <a:defRPr/>
            </a:pPr>
            <a:fld id="{48FAC5C9-50CD-4E91-9768-93FEB251AE7A}" type="slidenum">
              <a:rPr lang="en-GB"/>
              <a:pPr>
                <a:defRPr/>
              </a:pPr>
              <a:t>‹#›</a:t>
            </a:fld>
            <a:endParaRPr lang="en-GB"/>
          </a:p>
        </p:txBody>
      </p:sp>
      <p:sp>
        <p:nvSpPr>
          <p:cNvPr id="7" name="Footer Placeholder 4"/>
          <p:cNvSpPr>
            <a:spLocks noGrp="1" noChangeArrowheads="1"/>
          </p:cNvSpPr>
          <p:nvPr>
            <p:ph type="ftr" sz="quarter" idx="11"/>
          </p:nvPr>
        </p:nvSpPr>
        <p:spPr>
          <a:xfrm>
            <a:off x="4173538" y="103189"/>
            <a:ext cx="2900362" cy="101600"/>
          </a:xfrm>
          <a:prstGeom prst="rect">
            <a:avLst/>
          </a:prstGeom>
        </p:spPr>
        <p:txBody>
          <a:bodyPr/>
          <a:lstStyle>
            <a:lvl1pPr>
              <a:defRPr>
                <a:solidFill>
                  <a:srgbClr val="001965"/>
                </a:solidFill>
                <a:latin typeface="Arial" pitchFamily="34" charset="0"/>
                <a:cs typeface="Arial" pitchFamily="34" charset="0"/>
              </a:defRPr>
            </a:lvl1pPr>
          </a:lstStyle>
          <a:p>
            <a:pPr>
              <a:defRPr/>
            </a:pPr>
            <a:endParaRPr lang="en-GB"/>
          </a:p>
        </p:txBody>
      </p:sp>
      <p:sp>
        <p:nvSpPr>
          <p:cNvPr id="8" name="Rectangle 81"/>
          <p:cNvSpPr>
            <a:spLocks noGrp="1" noChangeArrowheads="1"/>
          </p:cNvSpPr>
          <p:nvPr>
            <p:ph type="dt" sz="half" idx="12"/>
          </p:nvPr>
        </p:nvSpPr>
        <p:spPr>
          <a:xfrm>
            <a:off x="7186619" y="103189"/>
            <a:ext cx="1201737" cy="101600"/>
          </a:xfrm>
          <a:prstGeom prst="rect">
            <a:avLst/>
          </a:prstGeom>
        </p:spPr>
        <p:txBody>
          <a:bodyPr/>
          <a:lstStyle>
            <a:lvl1pPr>
              <a:defRPr>
                <a:solidFill>
                  <a:srgbClr val="001965"/>
                </a:solidFill>
                <a:latin typeface="Arial" pitchFamily="34" charset="0"/>
                <a:cs typeface="Arial" pitchFamily="34" charset="0"/>
              </a:defRPr>
            </a:lvl1pPr>
          </a:lstStyle>
          <a:p>
            <a:pPr>
              <a:defRPr/>
            </a:pPr>
            <a:endParaRPr lang="en-GB"/>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8"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0"/>
          </p:nvPr>
        </p:nvSpPr>
        <p:spPr>
          <a:xfrm>
            <a:off x="542443" y="4845341"/>
            <a:ext cx="8128487" cy="246221"/>
          </a:xfrm>
        </p:spPr>
        <p:txBody>
          <a:bodyPr r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5"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9"/>
            <a:ext cx="8170862" cy="3215879"/>
          </a:xfrm>
        </p:spPr>
        <p:txBody>
          <a:bodyPr/>
          <a:lstStyle>
            <a:lvl1pPr marL="228600" indent="-2286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433397" y="4845470"/>
            <a:ext cx="8128487" cy="246221"/>
          </a:xfrm>
        </p:spPr>
        <p:txBody>
          <a:bodyPr r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7" name="Slide Number Placeholder 1"/>
          <p:cNvSpPr>
            <a:spLocks noGrp="1"/>
          </p:cNvSpPr>
          <p:nvPr>
            <p:ph type="sldNum" sz="quarter" idx="11"/>
          </p:nvPr>
        </p:nvSpPr>
        <p:spPr>
          <a:xfrm>
            <a:off x="6980238" y="4724400"/>
            <a:ext cx="2133600" cy="274638"/>
          </a:xfrm>
          <a:prstGeom prst="rect">
            <a:avLst/>
          </a:prstGeom>
        </p:spPr>
        <p:txBody>
          <a:bodyPr lIns="91440" tIns="45720" rIns="91440" bIns="45720" anchor="b"/>
          <a:lstStyle>
            <a:lvl1pPr>
              <a:defRPr sz="1000">
                <a:solidFill>
                  <a:srgbClr val="898B9F"/>
                </a:solidFill>
                <a:latin typeface="Arial" pitchFamily="34" charset="0"/>
                <a:cs typeface="Arial" pitchFamily="34" charset="0"/>
              </a:defRPr>
            </a:lvl1pPr>
          </a:lstStyle>
          <a:p>
            <a:pPr>
              <a:defRPr/>
            </a:pPr>
            <a:fld id="{DF03C1F9-4C84-4DD3-9D13-20815295F90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 placeholders">
    <p:spTree>
      <p:nvGrpSpPr>
        <p:cNvPr id="1" name=""/>
        <p:cNvGrpSpPr/>
        <p:nvPr/>
      </p:nvGrpSpPr>
      <p:grpSpPr>
        <a:xfrm>
          <a:off x="0" y="0"/>
          <a:ext cx="0" cy="0"/>
          <a:chOff x="0" y="0"/>
          <a:chExt cx="0" cy="0"/>
        </a:xfrm>
      </p:grpSpPr>
      <p:pic>
        <p:nvPicPr>
          <p:cNvPr id="5" name="Picture 8"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18" name="Title 1"/>
          <p:cNvSpPr>
            <a:spLocks noGrp="1"/>
          </p:cNvSpPr>
          <p:nvPr>
            <p:ph type="title"/>
          </p:nvPr>
        </p:nvSpPr>
        <p:spPr>
          <a:xfrm>
            <a:off x="316800" y="515422"/>
            <a:ext cx="8510400" cy="391412"/>
          </a:xfrm>
        </p:spPr>
        <p:txBody>
          <a:bodyPr/>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1"/>
          </p:nvPr>
        </p:nvSpPr>
        <p:spPr>
          <a:xfrm>
            <a:off x="7761288" y="-95248"/>
            <a:ext cx="901700" cy="354013"/>
          </a:xfrm>
          <a:prstGeom prst="rect">
            <a:avLst/>
          </a:prstGeom>
        </p:spPr>
        <p:txBody>
          <a:bodyPr/>
          <a:lstStyle>
            <a:lvl1pPr>
              <a:defRPr>
                <a:solidFill>
                  <a:srgbClr val="001965"/>
                </a:solidFill>
                <a:latin typeface="Arial" pitchFamily="34" charset="0"/>
                <a:cs typeface="Arial" pitchFamily="34" charset="0"/>
              </a:defRPr>
            </a:lvl1pPr>
          </a:lstStyle>
          <a:p>
            <a:pPr>
              <a:defRPr/>
            </a:pPr>
            <a:fld id="{28AC8E5C-E5AB-4174-9DB2-0D88897B0A76}" type="slidenum">
              <a:rPr lang="en-GB"/>
              <a:pPr>
                <a:defRPr/>
              </a:pPr>
              <a:t>‹#›</a:t>
            </a:fld>
            <a:endParaRPr lang="en-GB"/>
          </a:p>
        </p:txBody>
      </p:sp>
      <p:sp>
        <p:nvSpPr>
          <p:cNvPr id="7" name="Footer Placeholder 5"/>
          <p:cNvSpPr>
            <a:spLocks noGrp="1" noChangeArrowheads="1"/>
          </p:cNvSpPr>
          <p:nvPr>
            <p:ph type="ftr" sz="quarter" idx="12"/>
          </p:nvPr>
        </p:nvSpPr>
        <p:spPr>
          <a:xfrm>
            <a:off x="4173538" y="103189"/>
            <a:ext cx="2900362" cy="101600"/>
          </a:xfrm>
          <a:prstGeom prst="rect">
            <a:avLst/>
          </a:prstGeom>
        </p:spPr>
        <p:txBody>
          <a:bodyPr/>
          <a:lstStyle>
            <a:lvl1pPr>
              <a:defRPr>
                <a:solidFill>
                  <a:srgbClr val="001965"/>
                </a:solidFill>
                <a:latin typeface="Arial" pitchFamily="34" charset="0"/>
                <a:cs typeface="Arial" pitchFamily="34" charset="0"/>
              </a:defRPr>
            </a:lvl1pPr>
          </a:lstStyle>
          <a:p>
            <a:pPr>
              <a:defRPr/>
            </a:pPr>
            <a:endParaRPr lang="en-GB"/>
          </a:p>
        </p:txBody>
      </p:sp>
      <p:sp>
        <p:nvSpPr>
          <p:cNvPr id="8" name="Rectangle 81"/>
          <p:cNvSpPr>
            <a:spLocks noGrp="1" noChangeArrowheads="1"/>
          </p:cNvSpPr>
          <p:nvPr>
            <p:ph type="dt" sz="half" idx="13"/>
          </p:nvPr>
        </p:nvSpPr>
        <p:spPr>
          <a:xfrm>
            <a:off x="7186619" y="103189"/>
            <a:ext cx="1201737" cy="101600"/>
          </a:xfrm>
          <a:prstGeom prst="rect">
            <a:avLst/>
          </a:prstGeom>
        </p:spPr>
        <p:txBody>
          <a:bodyPr/>
          <a:lstStyle>
            <a:lvl1pPr>
              <a:defRPr>
                <a:solidFill>
                  <a:srgbClr val="001965"/>
                </a:solidFill>
                <a:latin typeface="Arial" pitchFamily="34" charset="0"/>
                <a:cs typeface="Arial" pitchFamily="34" charset="0"/>
              </a:defRPr>
            </a:lvl1pPr>
          </a:lstStyle>
          <a:p>
            <a:pPr>
              <a:defRPr/>
            </a:pP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E98692B4-043B-42CF-BDAF-9F763A26737E}"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25527"/>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4"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sldNum" sz="quarter" idx="10"/>
          </p:nvPr>
        </p:nvSpPr>
        <p:spPr>
          <a:xfrm>
            <a:off x="7761288" y="-95248"/>
            <a:ext cx="901700" cy="354013"/>
          </a:xfrm>
          <a:prstGeom prst="rect">
            <a:avLst/>
          </a:prstGeom>
        </p:spPr>
        <p:txBody>
          <a:bodyPr/>
          <a:lstStyle>
            <a:lvl1pPr fontAlgn="auto">
              <a:spcBef>
                <a:spcPts val="0"/>
              </a:spcBef>
              <a:spcAft>
                <a:spcPts val="0"/>
              </a:spcAft>
              <a:defRPr>
                <a:solidFill>
                  <a:srgbClr val="001965"/>
                </a:solidFill>
                <a:latin typeface="+mn-lt"/>
                <a:cs typeface="+mn-cs"/>
              </a:defRPr>
            </a:lvl1pPr>
          </a:lstStyle>
          <a:p>
            <a:pPr>
              <a:defRPr/>
            </a:pPr>
            <a:r>
              <a:rPr lang="en-GB"/>
              <a:t>Slide No </a:t>
            </a:r>
            <a:fld id="{503D3BC0-D740-466E-B925-8F34F71E8FC1}"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Normal">
    <p:spTree>
      <p:nvGrpSpPr>
        <p:cNvPr id="1" name=""/>
        <p:cNvGrpSpPr/>
        <p:nvPr/>
      </p:nvGrpSpPr>
      <p:grpSpPr>
        <a:xfrm>
          <a:off x="0" y="0"/>
          <a:ext cx="0" cy="0"/>
          <a:chOff x="0" y="0"/>
          <a:chExt cx="0" cy="0"/>
        </a:xfrm>
      </p:grpSpPr>
      <p:pic>
        <p:nvPicPr>
          <p:cNvPr id="4" name="Picture 8"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smtClean="0"/>
              <a:t>Click to edit Master title style</a:t>
            </a:r>
            <a:endParaRPr lang="en-GB" noProof="0" dirty="0"/>
          </a:p>
        </p:txBody>
      </p:sp>
      <p:sp>
        <p:nvSpPr>
          <p:cNvPr id="5" name="Rectangle 5"/>
          <p:cNvSpPr>
            <a:spLocks noGrp="1" noChangeArrowheads="1"/>
          </p:cNvSpPr>
          <p:nvPr>
            <p:ph type="ftr" sz="quarter" idx="10"/>
          </p:nvPr>
        </p:nvSpPr>
        <p:spPr bwMode="auto">
          <a:xfrm>
            <a:off x="4173538" y="103189"/>
            <a:ext cx="2900362"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FFFFFF"/>
                </a:solidFill>
                <a:latin typeface="Verdana" pitchFamily="34" charset="0"/>
                <a:cs typeface="Arial" pitchFamily="34" charset="0"/>
              </a:defRPr>
            </a:lvl1pPr>
          </a:lstStyle>
          <a:p>
            <a:pPr>
              <a:defRPr/>
            </a:pPr>
            <a:endParaRPr lang="en-GB"/>
          </a:p>
        </p:txBody>
      </p:sp>
      <p:sp>
        <p:nvSpPr>
          <p:cNvPr id="7" name="Rectangle 81"/>
          <p:cNvSpPr>
            <a:spLocks noGrp="1" noChangeArrowheads="1"/>
          </p:cNvSpPr>
          <p:nvPr>
            <p:ph type="dt" sz="half" idx="11"/>
          </p:nvPr>
        </p:nvSpPr>
        <p:spPr bwMode="auto">
          <a:xfrm>
            <a:off x="7186619" y="103189"/>
            <a:ext cx="1201737"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FFFFFF"/>
                </a:solidFill>
                <a:latin typeface="Verdana" pitchFamily="34" charset="0"/>
                <a:cs typeface="Arial" pitchFamily="34" charset="0"/>
              </a:defRPr>
            </a:lvl1pPr>
          </a:lstStyle>
          <a:p>
            <a:pPr>
              <a:defRPr/>
            </a:pPr>
            <a:endParaRPr lang="en-GB"/>
          </a:p>
        </p:txBody>
      </p:sp>
      <p:sp>
        <p:nvSpPr>
          <p:cNvPr id="8" name="Slide Number Placeholder 23"/>
          <p:cNvSpPr>
            <a:spLocks noGrp="1" noChangeArrowheads="1"/>
          </p:cNvSpPr>
          <p:nvPr>
            <p:ph type="sldNum" sz="quarter" idx="12"/>
          </p:nvPr>
        </p:nvSpPr>
        <p:spPr bwMode="auto">
          <a:xfrm>
            <a:off x="8515350" y="104776"/>
            <a:ext cx="311150"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FFFFFF"/>
                </a:solidFill>
                <a:latin typeface="Verdana" pitchFamily="34" charset="0"/>
                <a:cs typeface="Arial" pitchFamily="34" charset="0"/>
              </a:defRPr>
            </a:lvl1pPr>
          </a:lstStyle>
          <a:p>
            <a:pPr>
              <a:defRPr/>
            </a:pPr>
            <a:fld id="{2BF54036-5A34-4DBF-910A-0F00838C4B11}" type="slidenum">
              <a:rPr lang="en-GB"/>
              <a:pPr>
                <a:defRPr/>
              </a:pPr>
              <a:t>‹#›</a:t>
            </a:fld>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5"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9"/>
            <a:ext cx="8170862" cy="3215879"/>
          </a:xfrm>
        </p:spPr>
        <p:txBody>
          <a:bodyPr/>
          <a:lstStyle>
            <a:lvl1pPr marL="228600" indent="-2286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433397" y="4845467"/>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7" name="Slide Number Placeholder 1"/>
          <p:cNvSpPr>
            <a:spLocks noGrp="1"/>
          </p:cNvSpPr>
          <p:nvPr>
            <p:ph type="sldNum" sz="quarter" idx="11"/>
          </p:nvPr>
        </p:nvSpPr>
        <p:spPr>
          <a:xfrm>
            <a:off x="6980238" y="4724400"/>
            <a:ext cx="2133600" cy="274638"/>
          </a:xfrm>
          <a:prstGeom prst="rect">
            <a:avLst/>
          </a:prstGeom>
        </p:spPr>
        <p:txBody>
          <a:bodyPr vert="horz" lIns="91440" tIns="45720" rIns="91440" bIns="45720" rtlCol="0" anchor="b"/>
          <a:lstStyle>
            <a:lvl1pPr algn="r" fontAlgn="auto">
              <a:spcBef>
                <a:spcPts val="0"/>
              </a:spcBef>
              <a:spcAft>
                <a:spcPts val="0"/>
              </a:spcAft>
              <a:defRPr sz="1000">
                <a:solidFill>
                  <a:srgbClr val="001965">
                    <a:tint val="75000"/>
                  </a:srgbClr>
                </a:solidFill>
                <a:latin typeface="Verdana"/>
                <a:cs typeface="+mn-cs"/>
              </a:defRPr>
            </a:lvl1pPr>
          </a:lstStyle>
          <a:p>
            <a:pPr>
              <a:defRPr/>
            </a:pPr>
            <a:fld id="{8F9FCFBC-9FAE-48B8-818F-9C0F65BE26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15945" y="1200153"/>
            <a:ext cx="4008437" cy="321587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76782" y="1200153"/>
            <a:ext cx="4010025" cy="321587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4"/>
          <p:cNvSpPr>
            <a:spLocks noGrp="1"/>
          </p:cNvSpPr>
          <p:nvPr>
            <p:ph type="body" sz="quarter" idx="10"/>
          </p:nvPr>
        </p:nvSpPr>
        <p:spPr>
          <a:xfrm>
            <a:off x="515045" y="4858395"/>
            <a:ext cx="7513340" cy="215444"/>
          </a:xfrm>
        </p:spPr>
        <p:txBody>
          <a:bodyPr anchor="b">
            <a:spAutoFit/>
          </a:bodyPr>
          <a:lstStyle>
            <a:lvl1pPr marL="0" indent="0">
              <a:buNone/>
              <a:defRPr sz="800"/>
            </a:lvl1pPr>
          </a:lstStyle>
          <a:p>
            <a:pPr lvl="0"/>
            <a:r>
              <a:rPr lang="en-US" smtClean="0"/>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991DC865-3150-4C26-97A3-775ADD81E006}"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4"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sldNum" sz="quarter" idx="10"/>
          </p:nvPr>
        </p:nvSpPr>
        <p:spPr>
          <a:xfrm>
            <a:off x="7761288" y="-95248"/>
            <a:ext cx="901700" cy="354013"/>
          </a:xfrm>
          <a:prstGeom prst="rect">
            <a:avLst/>
          </a:prstGeom>
        </p:spPr>
        <p:txBody>
          <a:bodyPr/>
          <a:lstStyle>
            <a:lvl1pPr fontAlgn="auto">
              <a:spcBef>
                <a:spcPts val="0"/>
              </a:spcBef>
              <a:spcAft>
                <a:spcPts val="0"/>
              </a:spcAft>
              <a:defRPr>
                <a:solidFill>
                  <a:srgbClr val="001965"/>
                </a:solidFill>
                <a:latin typeface="+mn-lt"/>
                <a:cs typeface="+mn-cs"/>
              </a:defRPr>
            </a:lvl1pPr>
          </a:lstStyle>
          <a:p>
            <a:pPr>
              <a:defRPr/>
            </a:pPr>
            <a:r>
              <a:rPr lang="en-GB"/>
              <a:t>Slide No </a:t>
            </a:r>
            <a:fld id="{C0CA6145-A582-4328-9F92-43EEF1452E36}"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Normal">
    <p:spTree>
      <p:nvGrpSpPr>
        <p:cNvPr id="1" name=""/>
        <p:cNvGrpSpPr/>
        <p:nvPr/>
      </p:nvGrpSpPr>
      <p:grpSpPr>
        <a:xfrm>
          <a:off x="0" y="0"/>
          <a:ext cx="0" cy="0"/>
          <a:chOff x="0" y="0"/>
          <a:chExt cx="0" cy="0"/>
        </a:xfrm>
      </p:grpSpPr>
      <p:pic>
        <p:nvPicPr>
          <p:cNvPr id="4" name="Picture 8"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smtClean="0"/>
              <a:t>Click to edit Master title style</a:t>
            </a:r>
            <a:endParaRPr lang="en-GB" noProof="0" dirty="0"/>
          </a:p>
        </p:txBody>
      </p:sp>
      <p:sp>
        <p:nvSpPr>
          <p:cNvPr id="5" name="Rectangle 5"/>
          <p:cNvSpPr>
            <a:spLocks noGrp="1" noChangeArrowheads="1"/>
          </p:cNvSpPr>
          <p:nvPr>
            <p:ph type="ftr" sz="quarter" idx="10"/>
          </p:nvPr>
        </p:nvSpPr>
        <p:spPr bwMode="auto">
          <a:xfrm>
            <a:off x="4173538" y="103189"/>
            <a:ext cx="2900362"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FFFFFF"/>
                </a:solidFill>
                <a:latin typeface="Verdana" pitchFamily="34" charset="0"/>
                <a:cs typeface="Arial" pitchFamily="34" charset="0"/>
              </a:defRPr>
            </a:lvl1pPr>
          </a:lstStyle>
          <a:p>
            <a:pPr>
              <a:defRPr/>
            </a:pPr>
            <a:endParaRPr lang="en-GB"/>
          </a:p>
        </p:txBody>
      </p:sp>
      <p:sp>
        <p:nvSpPr>
          <p:cNvPr id="7" name="Rectangle 81"/>
          <p:cNvSpPr>
            <a:spLocks noGrp="1" noChangeArrowheads="1"/>
          </p:cNvSpPr>
          <p:nvPr>
            <p:ph type="dt" sz="half" idx="11"/>
          </p:nvPr>
        </p:nvSpPr>
        <p:spPr bwMode="auto">
          <a:xfrm>
            <a:off x="7186619" y="103189"/>
            <a:ext cx="1201737"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FFFFFF"/>
                </a:solidFill>
                <a:latin typeface="Verdana" pitchFamily="34" charset="0"/>
                <a:cs typeface="Arial" pitchFamily="34" charset="0"/>
              </a:defRPr>
            </a:lvl1pPr>
          </a:lstStyle>
          <a:p>
            <a:pPr>
              <a:defRPr/>
            </a:pPr>
            <a:endParaRPr lang="en-GB"/>
          </a:p>
        </p:txBody>
      </p:sp>
      <p:sp>
        <p:nvSpPr>
          <p:cNvPr id="8" name="Slide Number Placeholder 23"/>
          <p:cNvSpPr>
            <a:spLocks noGrp="1" noChangeArrowheads="1"/>
          </p:cNvSpPr>
          <p:nvPr>
            <p:ph type="sldNum" sz="quarter" idx="12"/>
          </p:nvPr>
        </p:nvSpPr>
        <p:spPr bwMode="auto">
          <a:xfrm>
            <a:off x="8515350" y="104776"/>
            <a:ext cx="311150"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FFFFFF"/>
                </a:solidFill>
                <a:latin typeface="Verdana" pitchFamily="34" charset="0"/>
                <a:cs typeface="Arial" pitchFamily="34" charset="0"/>
              </a:defRPr>
            </a:lvl1pPr>
          </a:lstStyle>
          <a:p>
            <a:pPr>
              <a:defRPr/>
            </a:pPr>
            <a:fld id="{6D21712D-0A3C-4913-925A-5686F8046A7D}" type="slidenum">
              <a:rPr lang="en-GB"/>
              <a:pPr>
                <a:defRPr/>
              </a:pPr>
              <a:t>‹#›</a:t>
            </a:fld>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5" name="Picture 6"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9"/>
            <a:ext cx="8170862" cy="3215879"/>
          </a:xfrm>
        </p:spPr>
        <p:txBody>
          <a:bodyPr/>
          <a:lstStyle>
            <a:lvl1pPr marL="228600" indent="-2286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433397" y="4845467"/>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7" name="Slide Number Placeholder 1"/>
          <p:cNvSpPr>
            <a:spLocks noGrp="1"/>
          </p:cNvSpPr>
          <p:nvPr>
            <p:ph type="sldNum" sz="quarter" idx="11"/>
          </p:nvPr>
        </p:nvSpPr>
        <p:spPr>
          <a:xfrm>
            <a:off x="6980238" y="4724400"/>
            <a:ext cx="2133600" cy="274638"/>
          </a:xfrm>
          <a:prstGeom prst="rect">
            <a:avLst/>
          </a:prstGeom>
        </p:spPr>
        <p:txBody>
          <a:bodyPr vert="horz" lIns="91440" tIns="45720" rIns="91440" bIns="45720" rtlCol="0" anchor="b"/>
          <a:lstStyle>
            <a:lvl1pPr algn="r" fontAlgn="auto">
              <a:spcBef>
                <a:spcPts val="0"/>
              </a:spcBef>
              <a:spcAft>
                <a:spcPts val="0"/>
              </a:spcAft>
              <a:defRPr sz="1000">
                <a:solidFill>
                  <a:srgbClr val="001965">
                    <a:tint val="75000"/>
                  </a:srgbClr>
                </a:solidFill>
                <a:latin typeface="Verdana"/>
                <a:cs typeface="+mn-cs"/>
              </a:defRPr>
            </a:lvl1pPr>
          </a:lstStyle>
          <a:p>
            <a:pPr>
              <a:defRPr/>
            </a:pPr>
            <a:fld id="{48D5EFC2-A5FD-4F5B-9285-0098A3B8F7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515045" y="4858395"/>
            <a:ext cx="7513340" cy="215444"/>
          </a:xfrm>
        </p:spPr>
        <p:txBody>
          <a:bodyPr anchor="b">
            <a:spAutoFit/>
          </a:bodyPr>
          <a:lstStyle>
            <a:lvl1pPr marL="0" indent="0">
              <a:buNone/>
              <a:defRPr sz="800"/>
            </a:lvl1pPr>
          </a:lstStyle>
          <a:p>
            <a:pPr lvl="0"/>
            <a:r>
              <a:rPr lang="en-US" smtClean="0"/>
              <a:t>Click to edit Master text styles</a:t>
            </a:r>
          </a:p>
        </p:txBody>
      </p:sp>
      <p:sp>
        <p:nvSpPr>
          <p:cNvPr id="4" name="Slide Number Placeholder 1"/>
          <p:cNvSpPr>
            <a:spLocks noGrp="1"/>
          </p:cNvSpPr>
          <p:nvPr>
            <p:ph type="sldNum" sz="quarter" idx="11"/>
          </p:nvPr>
        </p:nvSpPr>
        <p:spPr/>
        <p:txBody>
          <a:bodyPr/>
          <a:lstStyle>
            <a:lvl1pPr>
              <a:defRPr/>
            </a:lvl1pPr>
          </a:lstStyle>
          <a:p>
            <a:pPr>
              <a:defRPr/>
            </a:pPr>
            <a:fld id="{5ECF5F4A-3A2E-4613-991A-795DFBFC7FED}"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515045" y="4858395"/>
            <a:ext cx="7513340" cy="215444"/>
          </a:xfrm>
        </p:spPr>
        <p:txBody>
          <a:bodyPr anchor="b">
            <a:spAutoFit/>
          </a:bodyPr>
          <a:lstStyle>
            <a:lvl1pPr marL="0" indent="0">
              <a:buNone/>
              <a:defRPr sz="800"/>
            </a:lvl1pPr>
          </a:lstStyle>
          <a:p>
            <a:pPr lvl="0"/>
            <a:r>
              <a:rPr lang="en-US" smtClean="0"/>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1F2AA6F4-11DF-4004-B5FC-DCEDE4C77218}"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pic>
        <p:nvPicPr>
          <p:cNvPr id="5" name="Picture 7"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6" name="TextBox 5"/>
          <p:cNvSpPr txBox="1"/>
          <p:nvPr userDrawn="1"/>
        </p:nvSpPr>
        <p:spPr>
          <a:xfrm>
            <a:off x="7453313" y="4241803"/>
            <a:ext cx="1435100" cy="830997"/>
          </a:xfrm>
          <a:prstGeom prst="rect">
            <a:avLst/>
          </a:prstGeom>
          <a:solidFill>
            <a:schemeClr val="bg1"/>
          </a:solidFill>
          <a:ln>
            <a:noFill/>
          </a:ln>
        </p:spPr>
        <p:txBody>
          <a:bodyPr>
            <a:spAutoFit/>
          </a:bodyPr>
          <a:lstStyle/>
          <a:p>
            <a:pPr defTabSz="457200">
              <a:defRPr/>
            </a:pPr>
            <a:endParaRPr lang="en-GB" sz="1600" b="1" dirty="0">
              <a:solidFill>
                <a:srgbClr val="002060"/>
              </a:solidFill>
              <a:latin typeface="Arial" charset="0"/>
              <a:ea typeface="ＭＳ Ｐゴシック" pitchFamily="-106" charset="-128"/>
            </a:endParaRPr>
          </a:p>
          <a:p>
            <a:pPr defTabSz="457200">
              <a:defRPr/>
            </a:pPr>
            <a:endParaRPr lang="en-GB" sz="1600" b="1" dirty="0">
              <a:solidFill>
                <a:srgbClr val="002060"/>
              </a:solidFill>
              <a:latin typeface="Arial" charset="0"/>
              <a:ea typeface="ＭＳ Ｐゴシック" pitchFamily="-106" charset="-128"/>
            </a:endParaRPr>
          </a:p>
          <a:p>
            <a:pPr defTabSz="457200">
              <a:defRPr/>
            </a:pPr>
            <a:endParaRPr lang="en-GB" sz="1600" b="1" dirty="0">
              <a:solidFill>
                <a:srgbClr val="002060"/>
              </a:solidFill>
              <a:latin typeface="Arial" charset="0"/>
              <a:ea typeface="ＭＳ Ｐゴシック" pitchFamily="-106" charset="-128"/>
            </a:endParaRPr>
          </a:p>
        </p:txBody>
      </p:sp>
      <p:sp>
        <p:nvSpPr>
          <p:cNvPr id="2" name="Title 1"/>
          <p:cNvSpPr>
            <a:spLocks noGrp="1"/>
          </p:cNvSpPr>
          <p:nvPr>
            <p:ph type="ctrTitle"/>
          </p:nvPr>
        </p:nvSpPr>
        <p:spPr>
          <a:xfrm>
            <a:off x="618064" y="2031691"/>
            <a:ext cx="7230984" cy="528098"/>
          </a:xfrm>
        </p:spPr>
        <p:txBody>
          <a:bodyPr>
            <a:noAutofit/>
          </a:bodyPr>
          <a:lstStyle>
            <a:lvl1pPr algn="l">
              <a:defRPr sz="2400" b="1">
                <a:solidFill>
                  <a:srgbClr val="0092D2"/>
                </a:solidFill>
                <a:latin typeface="Verdana"/>
                <a:cs typeface="Verdan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6540" y="2571753"/>
            <a:ext cx="7325832" cy="702077"/>
          </a:xfrm>
        </p:spPr>
        <p:txBody>
          <a:bodyPr anchor="ctr">
            <a:noAutofit/>
          </a:bodyPr>
          <a:lstStyle>
            <a:lvl1pPr marL="0" indent="0" algn="l">
              <a:buNone/>
              <a:defRPr sz="2400" b="1">
                <a:solidFill>
                  <a:schemeClr val="bg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idx="10"/>
          </p:nvPr>
        </p:nvSpPr>
        <p:spPr>
          <a:xfrm>
            <a:off x="618064" y="1307805"/>
            <a:ext cx="7230984" cy="723886"/>
          </a:xfrm>
        </p:spPr>
        <p:txBody>
          <a:bodyPr anchor="ctr"/>
          <a:lstStyle>
            <a:lvl1pPr marL="0" indent="0">
              <a:buNone/>
              <a:defRPr sz="2800" b="1">
                <a:solidFill>
                  <a:srgbClr val="003366"/>
                </a:solidFill>
                <a:latin typeface="Verdana"/>
                <a:cs typeface="Verdana"/>
              </a:defRPr>
            </a:lvl1pPr>
            <a:lvl2pPr>
              <a:buFont typeface="Arial"/>
              <a:buChar char="•"/>
              <a:defRPr sz="1400">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5"/>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9"/>
            <a:ext cx="8170862" cy="3215879"/>
          </a:xfrm>
        </p:spPr>
        <p:txBody>
          <a:bodyPr/>
          <a:lstStyle>
            <a:lvl1pPr marL="444500" indent="-4445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8"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4" name="Picture 5" descr="Picture1orange"/>
          <p:cNvPicPr>
            <a:picLocks noChangeAspect="1" noChangeArrowheads="1"/>
          </p:cNvPicPr>
          <p:nvPr userDrawn="1"/>
        </p:nvPicPr>
        <p:blipFill>
          <a:blip r:embed="rId2"/>
          <a:srcRect/>
          <a:stretch>
            <a:fillRect/>
          </a:stretch>
        </p:blipFill>
        <p:spPr bwMode="auto">
          <a:xfrm>
            <a:off x="538163" y="174627"/>
            <a:ext cx="8081962" cy="7064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6754" y="1200153"/>
            <a:ext cx="8170862" cy="3215879"/>
          </a:xfrm>
        </p:spPr>
        <p:txBody>
          <a:bodyPr/>
          <a:lstStyle>
            <a:lvl1pPr marL="338138" indent="-338138">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 Placeholder, Level 1">
    <p:spTree>
      <p:nvGrpSpPr>
        <p:cNvPr id="1" name=""/>
        <p:cNvGrpSpPr/>
        <p:nvPr/>
      </p:nvGrpSpPr>
      <p:grpSpPr>
        <a:xfrm>
          <a:off x="0" y="0"/>
          <a:ext cx="0" cy="0"/>
          <a:chOff x="0" y="0"/>
          <a:chExt cx="0" cy="0"/>
        </a:xfrm>
      </p:grpSpPr>
      <p:pic>
        <p:nvPicPr>
          <p:cNvPr id="5" name="Picture 8" descr="Picture1orange"/>
          <p:cNvPicPr>
            <a:picLocks noChangeAspect="1" noChangeArrowheads="1"/>
          </p:cNvPicPr>
          <p:nvPr userDrawn="1"/>
        </p:nvPicPr>
        <p:blipFill>
          <a:blip r:embed="rId2"/>
          <a:srcRect/>
          <a:stretch>
            <a:fillRect/>
          </a:stretch>
        </p:blipFill>
        <p:spPr bwMode="auto">
          <a:xfrm>
            <a:off x="538163" y="174627"/>
            <a:ext cx="8081962" cy="706438"/>
          </a:xfrm>
          <a:prstGeom prst="rect">
            <a:avLst/>
          </a:prstGeom>
          <a:noFill/>
          <a:ln w="9525">
            <a:noFill/>
            <a:miter lim="800000"/>
            <a:headEnd/>
            <a:tailEnd/>
          </a:ln>
        </p:spPr>
      </p:pic>
      <p:sp>
        <p:nvSpPr>
          <p:cNvPr id="6" name="Content Placeholder 2"/>
          <p:cNvSpPr>
            <a:spLocks noGrp="1"/>
          </p:cNvSpPr>
          <p:nvPr>
            <p:ph idx="1"/>
          </p:nvPr>
        </p:nvSpPr>
        <p:spPr>
          <a:xfrm>
            <a:off x="324000" y="1080000"/>
            <a:ext cx="8496000" cy="3204000"/>
          </a:xfrm>
        </p:spPr>
        <p:txBody>
          <a:bodyPr rIns="0"/>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1" name="Title 1"/>
          <p:cNvSpPr>
            <a:spLocks noGrp="1"/>
          </p:cNvSpPr>
          <p:nvPr>
            <p:ph type="title"/>
          </p:nvPr>
        </p:nvSpPr>
        <p:spPr>
          <a:xfrm>
            <a:off x="324000" y="324000"/>
            <a:ext cx="8496000" cy="756000"/>
          </a:xfrm>
        </p:spPr>
        <p:txBody>
          <a:bodyPr>
            <a:normAutofit/>
          </a:bodyPr>
          <a:lstStyle>
            <a:lvl1pPr>
              <a:defRPr sz="2000"/>
            </a:lvl1pPr>
          </a:lstStyle>
          <a:p>
            <a:r>
              <a:rPr lang="en-US" noProof="0" dirty="0" smtClean="0"/>
              <a:t>Click to edit Master title style</a:t>
            </a:r>
            <a:endParaRPr lang="en-GB" noProof="0" dirty="0"/>
          </a:p>
        </p:txBody>
      </p:sp>
      <p:sp>
        <p:nvSpPr>
          <p:cNvPr id="15" name="Text Placeholder 11"/>
          <p:cNvSpPr>
            <a:spLocks noGrp="1"/>
          </p:cNvSpPr>
          <p:nvPr>
            <p:ph type="body" sz="quarter" idx="10"/>
          </p:nvPr>
        </p:nvSpPr>
        <p:spPr>
          <a:xfrm>
            <a:off x="324001" y="4968003"/>
            <a:ext cx="7756374" cy="92333"/>
          </a:xfrm>
        </p:spPr>
        <p:txBody>
          <a:bodyPr rIns="0" anchor="b">
            <a:noAutofit/>
          </a:bodyPr>
          <a:lstStyle>
            <a:lvl1pPr marL="0" indent="0">
              <a:spcBef>
                <a:spcPts val="0"/>
              </a:spcBef>
              <a:buFontTx/>
              <a:buNone/>
              <a:defRPr sz="600" baseline="0">
                <a:latin typeface="Verdana" pitchFamily="34" charset="0"/>
              </a:defRPr>
            </a:lvl1pPr>
            <a:lvl2pPr marL="265112" indent="0">
              <a:buFontTx/>
              <a:buNone/>
              <a:defRPr sz="800" baseline="0">
                <a:latin typeface="Verdana" pitchFamily="34" charset="0"/>
              </a:defRPr>
            </a:lvl2pPr>
            <a:lvl3pPr marL="536575" indent="0">
              <a:buFontTx/>
              <a:buNone/>
              <a:defRPr sz="800" baseline="0">
                <a:latin typeface="Verdana" pitchFamily="34" charset="0"/>
              </a:defRPr>
            </a:lvl3pPr>
            <a:lvl4pPr marL="808038" indent="0">
              <a:buFontTx/>
              <a:buNone/>
              <a:defRPr sz="800" baseline="0">
                <a:latin typeface="Verdana" pitchFamily="34" charset="0"/>
              </a:defRPr>
            </a:lvl4pPr>
            <a:lvl5pPr marL="1073150" indent="0">
              <a:buFontTx/>
              <a:buNone/>
              <a:defRPr sz="800" baseline="0">
                <a:latin typeface="Verdana" pitchFamily="34" charset="0"/>
              </a:defRPr>
            </a:lvl5pPr>
          </a:lstStyle>
          <a:p>
            <a:pPr lvl="0"/>
            <a:endParaRPr lang="en-GB" dirty="0"/>
          </a:p>
        </p:txBody>
      </p:sp>
      <p:sp>
        <p:nvSpPr>
          <p:cNvPr id="7" name="Rectangle 23"/>
          <p:cNvSpPr>
            <a:spLocks noGrp="1" noChangeArrowheads="1"/>
          </p:cNvSpPr>
          <p:nvPr>
            <p:ph type="sldNum" sz="quarter" idx="11"/>
          </p:nvPr>
        </p:nvSpPr>
        <p:spPr/>
        <p:txBody>
          <a:bodyPr/>
          <a:lstStyle>
            <a:lvl1pPr>
              <a:defRPr/>
            </a:lvl1pPr>
          </a:lstStyle>
          <a:p>
            <a:pPr>
              <a:defRPr/>
            </a:pPr>
            <a:fld id="{C07CBFFC-E2F6-4391-8511-F44B88420D9E}" type="slidenum">
              <a:rPr lang="en-GB"/>
              <a:pPr>
                <a:defRPr/>
              </a:pPr>
              <a:t>‹#›</a:t>
            </a:fld>
            <a:endParaRPr lang="en-GB" dirty="0"/>
          </a:p>
        </p:txBody>
      </p:sp>
      <p:sp>
        <p:nvSpPr>
          <p:cNvPr id="8" name="Rectangle 5"/>
          <p:cNvSpPr>
            <a:spLocks noGrp="1" noChangeArrowheads="1"/>
          </p:cNvSpPr>
          <p:nvPr>
            <p:ph type="ftr" sz="quarter" idx="12"/>
          </p:nvPr>
        </p:nvSpPr>
        <p:spPr>
          <a:xfrm>
            <a:off x="4173538" y="103189"/>
            <a:ext cx="2900362" cy="101600"/>
          </a:xfrm>
          <a:prstGeom prst="rect">
            <a:avLst/>
          </a:prstGeom>
        </p:spPr>
        <p:txBody>
          <a:bodyPr/>
          <a:lstStyle>
            <a:lvl1pPr>
              <a:defRPr>
                <a:cs typeface="Arial" charset="0"/>
              </a:defRPr>
            </a:lvl1pPr>
          </a:lstStyle>
          <a:p>
            <a:pPr>
              <a:defRPr/>
            </a:pPr>
            <a:endParaRPr lang="en-GB"/>
          </a:p>
        </p:txBody>
      </p:sp>
      <p:sp>
        <p:nvSpPr>
          <p:cNvPr id="9" name="Rectangle 81"/>
          <p:cNvSpPr>
            <a:spLocks noGrp="1" noChangeArrowheads="1"/>
          </p:cNvSpPr>
          <p:nvPr>
            <p:ph type="dt" sz="half" idx="13"/>
          </p:nvPr>
        </p:nvSpPr>
        <p:spPr>
          <a:xfrm>
            <a:off x="7186619" y="103189"/>
            <a:ext cx="1201737" cy="101600"/>
          </a:xfrm>
          <a:prstGeom prst="rect">
            <a:avLst/>
          </a:prstGeom>
        </p:spPr>
        <p:txBody>
          <a:bodyPr/>
          <a:lstStyle>
            <a:lvl1pPr>
              <a:defRPr>
                <a:cs typeface="Arial" charset="0"/>
              </a:defRPr>
            </a:lvl1pPr>
          </a:lstStyle>
          <a:p>
            <a:pPr>
              <a:defRPr/>
            </a:pPr>
            <a:endParaRPr lang="en-GB"/>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Normal">
    <p:spTree>
      <p:nvGrpSpPr>
        <p:cNvPr id="1" name=""/>
        <p:cNvGrpSpPr/>
        <p:nvPr/>
      </p:nvGrpSpPr>
      <p:grpSpPr>
        <a:xfrm>
          <a:off x="0" y="0"/>
          <a:ext cx="0" cy="0"/>
          <a:chOff x="0" y="0"/>
          <a:chExt cx="0" cy="0"/>
        </a:xfrm>
      </p:grpSpPr>
      <p:pic>
        <p:nvPicPr>
          <p:cNvPr id="4" name="Picture 8" descr="Picture1orange"/>
          <p:cNvPicPr>
            <a:picLocks noChangeAspect="1" noChangeArrowheads="1"/>
          </p:cNvPicPr>
          <p:nvPr userDrawn="1"/>
        </p:nvPicPr>
        <p:blipFill>
          <a:blip r:embed="rId2"/>
          <a:srcRect/>
          <a:stretch>
            <a:fillRect/>
          </a:stretch>
        </p:blipFill>
        <p:spPr bwMode="auto">
          <a:xfrm>
            <a:off x="538163" y="166688"/>
            <a:ext cx="8081962" cy="706437"/>
          </a:xfrm>
          <a:prstGeom prst="rect">
            <a:avLst/>
          </a:prstGeom>
          <a:noFill/>
          <a:ln w="9525">
            <a:noFill/>
            <a:miter lim="800000"/>
            <a:headEnd/>
            <a:tailEnd/>
          </a:ln>
        </p:spPr>
      </p:pic>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smtClean="0"/>
              <a:t>Click to edit Master title style</a:t>
            </a:r>
            <a:endParaRPr lang="en-GB" noProof="0" dirty="0"/>
          </a:p>
        </p:txBody>
      </p:sp>
      <p:sp>
        <p:nvSpPr>
          <p:cNvPr id="5" name="Footer Placeholder 3"/>
          <p:cNvSpPr>
            <a:spLocks noGrp="1" noChangeArrowheads="1"/>
          </p:cNvSpPr>
          <p:nvPr>
            <p:ph type="ftr" sz="quarter" idx="10"/>
          </p:nvPr>
        </p:nvSpPr>
        <p:spPr bwMode="auto">
          <a:xfrm>
            <a:off x="4173538" y="103189"/>
            <a:ext cx="2900362"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FFFFFF"/>
                </a:solidFill>
                <a:latin typeface="Arial" pitchFamily="34" charset="0"/>
                <a:cs typeface="Arial" pitchFamily="34" charset="0"/>
              </a:defRPr>
            </a:lvl1pPr>
          </a:lstStyle>
          <a:p>
            <a:pPr>
              <a:defRPr/>
            </a:pPr>
            <a:endParaRPr lang="en-GB"/>
          </a:p>
        </p:txBody>
      </p:sp>
      <p:sp>
        <p:nvSpPr>
          <p:cNvPr id="7" name="Rectangle 81"/>
          <p:cNvSpPr>
            <a:spLocks noGrp="1" noChangeArrowheads="1"/>
          </p:cNvSpPr>
          <p:nvPr>
            <p:ph type="dt" sz="half" idx="11"/>
          </p:nvPr>
        </p:nvSpPr>
        <p:spPr bwMode="auto">
          <a:xfrm>
            <a:off x="7186619" y="103189"/>
            <a:ext cx="1201737"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FFFFFF"/>
                </a:solidFill>
                <a:latin typeface="Arial" pitchFamily="34" charset="0"/>
                <a:cs typeface="Arial" pitchFamily="34" charset="0"/>
              </a:defRPr>
            </a:lvl1pPr>
          </a:lstStyle>
          <a:p>
            <a:pPr>
              <a:defRPr/>
            </a:pPr>
            <a:endParaRPr lang="en-GB"/>
          </a:p>
        </p:txBody>
      </p:sp>
      <p:sp>
        <p:nvSpPr>
          <p:cNvPr id="8" name="Slide Number Placeholder 23"/>
          <p:cNvSpPr>
            <a:spLocks noGrp="1" noChangeArrowheads="1"/>
          </p:cNvSpPr>
          <p:nvPr>
            <p:ph type="sldNum" sz="quarter" idx="12"/>
          </p:nvPr>
        </p:nvSpPr>
        <p:spPr bwMode="auto">
          <a:xfrm>
            <a:off x="8515350" y="104776"/>
            <a:ext cx="311150" cy="101600"/>
          </a:xfrm>
          <a:prstGeom prst="rect">
            <a:avLst/>
          </a:prstGeom>
          <a:extLst/>
        </p:spPr>
        <p:txBody>
          <a:bodyPr vert="horz" wrap="square" lIns="0" tIns="0" rIns="0" bIns="0" numCol="1" anchor="ctr" anchorCtr="0" compatLnSpc="1">
            <a:prstTxWarp prst="textNoShape">
              <a:avLst/>
            </a:prstTxWarp>
          </a:bodyPr>
          <a:lstStyle>
            <a:lvl1pPr algn="r">
              <a:defRPr sz="600">
                <a:solidFill>
                  <a:srgbClr val="FFFFFF"/>
                </a:solidFill>
                <a:latin typeface="Arial" pitchFamily="34" charset="0"/>
                <a:cs typeface="Arial" pitchFamily="34" charset="0"/>
              </a:defRPr>
            </a:lvl1pPr>
          </a:lstStyle>
          <a:p>
            <a:pPr>
              <a:defRPr/>
            </a:pPr>
            <a:fld id="{A7958CF7-5893-4024-9222-759509B3B6E8}" type="slidenum">
              <a:rPr lang="en-GB"/>
              <a:pPr>
                <a:defRPr/>
              </a:pPr>
              <a:t>‹#›</a:t>
            </a:fld>
            <a:endParaRPr lang="en-GB"/>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4" name="Picture 5" descr="Picture1orange"/>
          <p:cNvPicPr>
            <a:picLocks noChangeAspect="1" noChangeArrowheads="1"/>
          </p:cNvPicPr>
          <p:nvPr userDrawn="1"/>
        </p:nvPicPr>
        <p:blipFill>
          <a:blip r:embed="rId2"/>
          <a:srcRect/>
          <a:stretch>
            <a:fillRect/>
          </a:stretch>
        </p:blipFill>
        <p:spPr bwMode="auto">
          <a:xfrm>
            <a:off x="538163" y="174627"/>
            <a:ext cx="8081962" cy="706438"/>
          </a:xfrm>
          <a:prstGeom prst="rect">
            <a:avLst/>
          </a:prstGeom>
          <a:noFill/>
          <a:ln w="9525">
            <a:noFill/>
            <a:miter lim="800000"/>
            <a:headEnd/>
            <a:tailEnd/>
          </a:ln>
        </p:spPr>
      </p:pic>
      <p:sp>
        <p:nvSpPr>
          <p:cNvPr id="3" name="Title 1"/>
          <p:cNvSpPr>
            <a:spLocks noGrp="1"/>
          </p:cNvSpPr>
          <p:nvPr>
            <p:ph type="title"/>
          </p:nvPr>
        </p:nvSpPr>
        <p:spPr>
          <a:xfrm>
            <a:off x="530225" y="60247"/>
            <a:ext cx="8129588" cy="547688"/>
          </a:xfrm>
        </p:spPr>
        <p:txBody>
          <a:bodyPr/>
          <a:lstStyle/>
          <a:p>
            <a:r>
              <a:rPr lang="en-US" dirty="0" smtClean="0"/>
              <a:t>Click to edit Master title style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542443" y="4845338"/>
            <a:ext cx="8128487" cy="153888"/>
          </a:xfrm>
        </p:spPr>
        <p:txBody>
          <a:bodyPr lIns="0" tIns="0" rIns="0" b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3"/>
          <p:cNvPicPr>
            <a:picLocks noChangeAspect="1" noChangeArrowheads="1"/>
          </p:cNvPicPr>
          <p:nvPr userDrawn="1"/>
        </p:nvPicPr>
        <p:blipFill>
          <a:blip r:embed="rId2"/>
          <a:srcRect/>
          <a:stretch>
            <a:fillRect/>
          </a:stretch>
        </p:blipFill>
        <p:spPr bwMode="auto">
          <a:xfrm>
            <a:off x="6" y="1041400"/>
            <a:ext cx="8524875" cy="3043238"/>
          </a:xfrm>
          <a:prstGeom prst="rect">
            <a:avLst/>
          </a:prstGeom>
          <a:noFill/>
          <a:ln w="9525">
            <a:noFill/>
            <a:miter lim="800000"/>
            <a:headEnd/>
            <a:tailEnd/>
          </a:ln>
        </p:spPr>
      </p:pic>
      <p:sp>
        <p:nvSpPr>
          <p:cNvPr id="140291" name="Rectangle 3"/>
          <p:cNvSpPr>
            <a:spLocks noGrp="1" noChangeArrowheads="1"/>
          </p:cNvSpPr>
          <p:nvPr>
            <p:ph type="ctrTitle"/>
          </p:nvPr>
        </p:nvSpPr>
        <p:spPr>
          <a:xfrm>
            <a:off x="530225" y="169073"/>
            <a:ext cx="7772400" cy="1102519"/>
          </a:xfrm>
        </p:spPr>
        <p:txBody>
          <a:bodyPr/>
          <a:lstStyle>
            <a:lvl1pPr>
              <a:defRPr sz="36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530225" y="1994297"/>
            <a:ext cx="6400800" cy="1314450"/>
          </a:xfrm>
        </p:spPr>
        <p:txBody>
          <a:bodyPr/>
          <a:lstStyle>
            <a:lvl1pPr marL="0" indent="0">
              <a:buFontTx/>
              <a:buNone/>
              <a:defRPr/>
            </a:lvl1pPr>
          </a:lstStyle>
          <a:p>
            <a:r>
              <a:rPr lang="en-US" smtClean="0"/>
              <a:t>Click to edit Master subtitle style</a:t>
            </a:r>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014037"/>
            <a:ext cx="8170862" cy="3215879"/>
          </a:xfrm>
        </p:spPr>
        <p:txBody>
          <a:bodyPr/>
          <a:lstStyle>
            <a:lvl1pPr marL="444500" indent="-4445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6" y="1200153"/>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4" y="1200153"/>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png"/><Relationship Id="rId5" Type="http://schemas.openxmlformats.org/officeDocument/2006/relationships/slideLayout" Target="../slideLayouts/slideLayout79.xml"/><Relationship Id="rId10" Type="http://schemas.openxmlformats.org/officeDocument/2006/relationships/theme" Target="../theme/theme10.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11.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10" Type="http://schemas.openxmlformats.org/officeDocument/2006/relationships/image" Target="../media/image1.png"/><Relationship Id="rId4" Type="http://schemas.openxmlformats.org/officeDocument/2006/relationships/slideLayout" Target="../slideLayouts/slideLayout97.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1.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image" Target="../media/image1.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theme" Target="../theme/theme1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21" Type="http://schemas.openxmlformats.org/officeDocument/2006/relationships/theme" Target="../theme/theme1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5.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1.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6.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Picture1orange"/>
          <p:cNvPicPr>
            <a:picLocks noChangeAspect="1" noChangeArrowheads="1"/>
          </p:cNvPicPr>
          <p:nvPr userDrawn="1"/>
        </p:nvPicPr>
        <p:blipFill>
          <a:blip r:embed="rId14"/>
          <a:srcRect/>
          <a:stretch>
            <a:fillRect/>
          </a:stretch>
        </p:blipFill>
        <p:spPr bwMode="auto">
          <a:xfrm>
            <a:off x="538163" y="174627"/>
            <a:ext cx="8081962" cy="7064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06406" y="1200153"/>
            <a:ext cx="8170863"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Slide Number Placeholder 1"/>
          <p:cNvSpPr>
            <a:spLocks noGrp="1"/>
          </p:cNvSpPr>
          <p:nvPr>
            <p:ph type="sldNum" sz="quarter" idx="4"/>
          </p:nvPr>
        </p:nvSpPr>
        <p:spPr>
          <a:xfrm>
            <a:off x="8053388" y="4794250"/>
            <a:ext cx="633412" cy="274638"/>
          </a:xfrm>
          <a:prstGeom prst="rect">
            <a:avLst/>
          </a:prstGeom>
        </p:spPr>
        <p:txBody>
          <a:bodyPr vert="horz" lIns="91440" tIns="45720" rIns="91440" bIns="45720" rtlCol="0" anchor="b"/>
          <a:lstStyle>
            <a:lvl1pPr algn="r">
              <a:defRPr sz="1200">
                <a:solidFill>
                  <a:schemeClr val="tx1">
                    <a:tint val="75000"/>
                  </a:schemeClr>
                </a:solidFill>
                <a:latin typeface="Verdana" pitchFamily="34" charset="0"/>
                <a:cs typeface="Arial" charset="0"/>
              </a:defRPr>
            </a:lvl1pPr>
          </a:lstStyle>
          <a:p>
            <a:pPr>
              <a:defRPr/>
            </a:pPr>
            <a:fld id="{766DC3D2-C19B-4DE5-8F60-9EA7ECB1CC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0" r:id="rId1"/>
    <p:sldLayoutId id="2147484227" r:id="rId2"/>
    <p:sldLayoutId id="2147484226" r:id="rId3"/>
    <p:sldLayoutId id="2147484225" r:id="rId4"/>
    <p:sldLayoutId id="2147484224" r:id="rId5"/>
    <p:sldLayoutId id="2147484223" r:id="rId6"/>
    <p:sldLayoutId id="2147484341" r:id="rId7"/>
    <p:sldLayoutId id="2147484342" r:id="rId8"/>
    <p:sldLayoutId id="2147484343" r:id="rId9"/>
    <p:sldLayoutId id="2147484344" r:id="rId10"/>
    <p:sldLayoutId id="2147484345" r:id="rId11"/>
    <p:sldLayoutId id="2147484339" r:id="rId12"/>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227013" indent="-227013" algn="l" rtl="0" eaLnBrk="0" fontAlgn="base" hangingPunct="0">
        <a:spcBef>
          <a:spcPts val="600"/>
        </a:spcBef>
        <a:spcAft>
          <a:spcPct val="0"/>
        </a:spcAft>
        <a:buClr>
          <a:srgbClr val="880038"/>
        </a:buClr>
        <a:buChar char="•"/>
        <a:defRPr sz="2200">
          <a:solidFill>
            <a:srgbClr val="001965"/>
          </a:solidFill>
          <a:latin typeface="+mn-lt"/>
          <a:ea typeface="+mn-ea"/>
          <a:cs typeface="+mn-cs"/>
        </a:defRPr>
      </a:lvl1pPr>
      <a:lvl2pPr marL="687388" indent="-230188" algn="l" rtl="0" eaLnBrk="0" fontAlgn="base" hangingPunct="0">
        <a:spcBef>
          <a:spcPts val="600"/>
        </a:spcBef>
        <a:spcAft>
          <a:spcPct val="0"/>
        </a:spcAft>
        <a:buClr>
          <a:schemeClr val="tx1"/>
        </a:buClr>
        <a:buChar char="•"/>
        <a:defRPr sz="2000">
          <a:solidFill>
            <a:srgbClr val="001965"/>
          </a:solidFill>
          <a:latin typeface="+mn-lt"/>
        </a:defRPr>
      </a:lvl2pPr>
      <a:lvl3pPr marL="1143000" indent="-228600" algn="l" rtl="0" eaLnBrk="0" fontAlgn="base" hangingPunct="0">
        <a:spcBef>
          <a:spcPts val="600"/>
        </a:spcBef>
        <a:spcAft>
          <a:spcPct val="0"/>
        </a:spcAft>
        <a:buClr>
          <a:schemeClr val="hlink"/>
        </a:buClr>
        <a:buChar char="•"/>
        <a:defRPr>
          <a:solidFill>
            <a:srgbClr val="001965"/>
          </a:solidFill>
          <a:latin typeface="+mn-lt"/>
        </a:defRPr>
      </a:lvl3pPr>
      <a:lvl4pPr marL="1600200" indent="-228600" algn="l" rtl="0" eaLnBrk="0" fontAlgn="base" hangingPunct="0">
        <a:spcBef>
          <a:spcPts val="600"/>
        </a:spcBef>
        <a:spcAft>
          <a:spcPct val="0"/>
        </a:spcAft>
        <a:buClr>
          <a:srgbClr val="8DA2CC"/>
        </a:buClr>
        <a:buChar char="•"/>
        <a:defRPr sz="1600">
          <a:solidFill>
            <a:srgbClr val="001965"/>
          </a:solidFill>
          <a:latin typeface="+mn-lt"/>
        </a:defRPr>
      </a:lvl4pPr>
      <a:lvl5pPr marL="2057400" indent="-228600" algn="l" rtl="0" eaLnBrk="0" fontAlgn="base" hangingPunct="0">
        <a:spcBef>
          <a:spcPts val="600"/>
        </a:spcBef>
        <a:spcAft>
          <a:spcPct val="0"/>
        </a:spcAft>
        <a:buClr>
          <a:srgbClr val="ECCCDA"/>
        </a:buClr>
        <a:buChar char="•"/>
        <a:defRPr sz="16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4994" name="Picture 5" descr="Picture1orange"/>
          <p:cNvPicPr>
            <a:picLocks noChangeAspect="1" noChangeArrowheads="1"/>
          </p:cNvPicPr>
          <p:nvPr userDrawn="1"/>
        </p:nvPicPr>
        <p:blipFill>
          <a:blip r:embed="rId11"/>
          <a:srcRect/>
          <a:stretch>
            <a:fillRect/>
          </a:stretch>
        </p:blipFill>
        <p:spPr bwMode="auto">
          <a:xfrm>
            <a:off x="538163" y="174627"/>
            <a:ext cx="8081962" cy="706438"/>
          </a:xfrm>
          <a:prstGeom prst="rect">
            <a:avLst/>
          </a:prstGeom>
          <a:noFill/>
          <a:ln w="9525">
            <a:noFill/>
            <a:miter lim="800000"/>
            <a:headEnd/>
            <a:tailEnd/>
          </a:ln>
        </p:spPr>
      </p:pic>
      <p:sp>
        <p:nvSpPr>
          <p:cNvPr id="84995"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84996"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64" r:id="rId1"/>
    <p:sldLayoutId id="2147484278" r:id="rId2"/>
    <p:sldLayoutId id="2147484277" r:id="rId3"/>
    <p:sldLayoutId id="2147484276" r:id="rId4"/>
    <p:sldLayoutId id="2147484275" r:id="rId5"/>
    <p:sldLayoutId id="2147484274" r:id="rId6"/>
    <p:sldLayoutId id="2147484273" r:id="rId7"/>
    <p:sldLayoutId id="2147484365" r:id="rId8"/>
    <p:sldLayoutId id="2147484272" r:id="rId9"/>
  </p:sldLayoutIdLst>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234" name="Picture 5" descr="Picture1orange"/>
          <p:cNvPicPr>
            <a:picLocks noChangeAspect="1" noChangeArrowheads="1"/>
          </p:cNvPicPr>
          <p:nvPr userDrawn="1"/>
        </p:nvPicPr>
        <p:blipFill>
          <a:blip r:embed="rId12"/>
          <a:srcRect/>
          <a:stretch>
            <a:fillRect/>
          </a:stretch>
        </p:blipFill>
        <p:spPr bwMode="auto">
          <a:xfrm>
            <a:off x="538163" y="174627"/>
            <a:ext cx="8081962" cy="706438"/>
          </a:xfrm>
          <a:prstGeom prst="rect">
            <a:avLst/>
          </a:prstGeom>
          <a:noFill/>
          <a:ln w="9525">
            <a:noFill/>
            <a:miter lim="800000"/>
            <a:headEnd/>
            <a:tailEnd/>
          </a:ln>
        </p:spPr>
      </p:pic>
      <p:sp>
        <p:nvSpPr>
          <p:cNvPr id="95235"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95236"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66" r:id="rId1"/>
    <p:sldLayoutId id="2147484287" r:id="rId2"/>
    <p:sldLayoutId id="2147484286" r:id="rId3"/>
    <p:sldLayoutId id="2147484285" r:id="rId4"/>
    <p:sldLayoutId id="2147484284" r:id="rId5"/>
    <p:sldLayoutId id="2147484283" r:id="rId6"/>
    <p:sldLayoutId id="2147484282" r:id="rId7"/>
    <p:sldLayoutId id="2147484281" r:id="rId8"/>
    <p:sldLayoutId id="2147484280" r:id="rId9"/>
    <p:sldLayoutId id="2147484279" r:id="rId10"/>
  </p:sldLayoutIdLst>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6498" name="Picture 6" descr="Picture1orange"/>
          <p:cNvPicPr>
            <a:picLocks noChangeAspect="1" noChangeArrowheads="1"/>
          </p:cNvPicPr>
          <p:nvPr userDrawn="1"/>
        </p:nvPicPr>
        <p:blipFill>
          <a:blip r:embed="rId10"/>
          <a:srcRect/>
          <a:stretch>
            <a:fillRect/>
          </a:stretch>
        </p:blipFill>
        <p:spPr bwMode="auto">
          <a:xfrm>
            <a:off x="538163" y="174627"/>
            <a:ext cx="8081962" cy="706438"/>
          </a:xfrm>
          <a:prstGeom prst="rect">
            <a:avLst/>
          </a:prstGeom>
          <a:noFill/>
          <a:ln w="9525">
            <a:noFill/>
            <a:miter lim="800000"/>
            <a:headEnd/>
            <a:tailEnd/>
          </a:ln>
        </p:spPr>
      </p:pic>
      <p:sp>
        <p:nvSpPr>
          <p:cNvPr id="106499"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6500"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67" r:id="rId1"/>
    <p:sldLayoutId id="2147484293" r:id="rId2"/>
    <p:sldLayoutId id="2147484292" r:id="rId3"/>
    <p:sldLayoutId id="2147484291" r:id="rId4"/>
    <p:sldLayoutId id="2147484290" r:id="rId5"/>
    <p:sldLayoutId id="2147484289" r:id="rId6"/>
    <p:sldLayoutId id="2147484288" r:id="rId7"/>
    <p:sldLayoutId id="2147484368" r:id="rId8"/>
  </p:sldLayoutIdLst>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714" name="Picture 5" descr="Picture1orange"/>
          <p:cNvPicPr>
            <a:picLocks noChangeAspect="1" noChangeArrowheads="1"/>
          </p:cNvPicPr>
          <p:nvPr userDrawn="1"/>
        </p:nvPicPr>
        <p:blipFill>
          <a:blip r:embed="rId15"/>
          <a:srcRect/>
          <a:stretch>
            <a:fillRect/>
          </a:stretch>
        </p:blipFill>
        <p:spPr bwMode="auto">
          <a:xfrm>
            <a:off x="538163" y="174627"/>
            <a:ext cx="8081962" cy="706438"/>
          </a:xfrm>
          <a:prstGeom prst="rect">
            <a:avLst/>
          </a:prstGeom>
          <a:noFill/>
          <a:ln w="9525">
            <a:noFill/>
            <a:miter lim="800000"/>
            <a:headEnd/>
            <a:tailEnd/>
          </a:ln>
        </p:spPr>
      </p:pic>
      <p:sp>
        <p:nvSpPr>
          <p:cNvPr id="115715"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15716"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69" r:id="rId1"/>
    <p:sldLayoutId id="2147484302" r:id="rId2"/>
    <p:sldLayoutId id="2147484301" r:id="rId3"/>
    <p:sldLayoutId id="2147484300" r:id="rId4"/>
    <p:sldLayoutId id="2147484299" r:id="rId5"/>
    <p:sldLayoutId id="2147484298" r:id="rId6"/>
    <p:sldLayoutId id="2147484297" r:id="rId7"/>
    <p:sldLayoutId id="2147484296" r:id="rId8"/>
    <p:sldLayoutId id="2147484295" r:id="rId9"/>
    <p:sldLayoutId id="2147484294" r:id="rId10"/>
    <p:sldLayoutId id="2147484370" r:id="rId11"/>
    <p:sldLayoutId id="2147484371" r:id="rId12"/>
    <p:sldLayoutId id="2147484372"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0" name="Picture 5" descr="Picture1orange"/>
          <p:cNvPicPr>
            <a:picLocks noChangeAspect="1" noChangeArrowheads="1"/>
          </p:cNvPicPr>
          <p:nvPr userDrawn="1"/>
        </p:nvPicPr>
        <p:blipFill>
          <a:blip r:embed="rId20"/>
          <a:srcRect/>
          <a:stretch>
            <a:fillRect/>
          </a:stretch>
        </p:blipFill>
        <p:spPr bwMode="auto">
          <a:xfrm>
            <a:off x="538163" y="174627"/>
            <a:ext cx="8081962" cy="706438"/>
          </a:xfrm>
          <a:prstGeom prst="rect">
            <a:avLst/>
          </a:prstGeom>
          <a:noFill/>
          <a:ln w="9525">
            <a:noFill/>
            <a:miter lim="800000"/>
            <a:headEnd/>
            <a:tailEnd/>
          </a:ln>
        </p:spPr>
      </p:pic>
      <p:sp>
        <p:nvSpPr>
          <p:cNvPr id="130051"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30052"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73" r:id="rId1"/>
    <p:sldLayoutId id="2147484316" r:id="rId2"/>
    <p:sldLayoutId id="2147484315" r:id="rId3"/>
    <p:sldLayoutId id="2147484314" r:id="rId4"/>
    <p:sldLayoutId id="2147484313" r:id="rId5"/>
    <p:sldLayoutId id="2147484312" r:id="rId6"/>
    <p:sldLayoutId id="2147484311" r:id="rId7"/>
    <p:sldLayoutId id="2147484310" r:id="rId8"/>
    <p:sldLayoutId id="2147484309" r:id="rId9"/>
    <p:sldLayoutId id="2147484308" r:id="rId10"/>
    <p:sldLayoutId id="2147484307" r:id="rId11"/>
    <p:sldLayoutId id="2147484374" r:id="rId12"/>
    <p:sldLayoutId id="2147484306" r:id="rId13"/>
    <p:sldLayoutId id="2147484305" r:id="rId14"/>
    <p:sldLayoutId id="2147484304" r:id="rId15"/>
    <p:sldLayoutId id="2147484375" r:id="rId16"/>
    <p:sldLayoutId id="2147484376" r:id="rId17"/>
    <p:sldLayoutId id="2147484303" r:id="rId18"/>
  </p:sldLayoutIdLst>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9506" name="Picture 5" descr="Picture1orange"/>
          <p:cNvPicPr>
            <a:picLocks noChangeAspect="1" noChangeArrowheads="1"/>
          </p:cNvPicPr>
          <p:nvPr userDrawn="1"/>
        </p:nvPicPr>
        <p:blipFill>
          <a:blip r:embed="rId13"/>
          <a:srcRect/>
          <a:stretch>
            <a:fillRect/>
          </a:stretch>
        </p:blipFill>
        <p:spPr bwMode="auto">
          <a:xfrm>
            <a:off x="538163" y="174627"/>
            <a:ext cx="8081962" cy="706438"/>
          </a:xfrm>
          <a:prstGeom prst="rect">
            <a:avLst/>
          </a:prstGeom>
          <a:noFill/>
          <a:ln w="9525">
            <a:noFill/>
            <a:miter lim="800000"/>
            <a:headEnd/>
            <a:tailEnd/>
          </a:ln>
        </p:spPr>
      </p:pic>
      <p:sp>
        <p:nvSpPr>
          <p:cNvPr id="149507"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49508"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77" r:id="rId1"/>
    <p:sldLayoutId id="2147484326" r:id="rId2"/>
    <p:sldLayoutId id="2147484325" r:id="rId3"/>
    <p:sldLayoutId id="2147484324" r:id="rId4"/>
    <p:sldLayoutId id="2147484323" r:id="rId5"/>
    <p:sldLayoutId id="2147484322" r:id="rId6"/>
    <p:sldLayoutId id="2147484321" r:id="rId7"/>
    <p:sldLayoutId id="2147484320" r:id="rId8"/>
    <p:sldLayoutId id="2147484319" r:id="rId9"/>
    <p:sldLayoutId id="2147484318" r:id="rId10"/>
    <p:sldLayoutId id="2147484317" r:id="rId11"/>
  </p:sldLayoutIdLst>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1794" name="Picture 5" descr="Picture1orange"/>
          <p:cNvPicPr>
            <a:picLocks noChangeAspect="1" noChangeArrowheads="1"/>
          </p:cNvPicPr>
          <p:nvPr userDrawn="1"/>
        </p:nvPicPr>
        <p:blipFill>
          <a:blip r:embed="rId22"/>
          <a:srcRect/>
          <a:stretch>
            <a:fillRect/>
          </a:stretch>
        </p:blipFill>
        <p:spPr bwMode="auto">
          <a:xfrm>
            <a:off x="538163" y="174627"/>
            <a:ext cx="8081962" cy="706438"/>
          </a:xfrm>
          <a:prstGeom prst="rect">
            <a:avLst/>
          </a:prstGeom>
          <a:noFill/>
          <a:ln w="9525">
            <a:noFill/>
            <a:miter lim="800000"/>
            <a:headEnd/>
            <a:tailEnd/>
          </a:ln>
        </p:spPr>
      </p:pic>
      <p:sp>
        <p:nvSpPr>
          <p:cNvPr id="161795"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61796"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78" r:id="rId1"/>
    <p:sldLayoutId id="2147484338" r:id="rId2"/>
    <p:sldLayoutId id="2147484337" r:id="rId3"/>
    <p:sldLayoutId id="2147484336" r:id="rId4"/>
    <p:sldLayoutId id="2147484335" r:id="rId5"/>
    <p:sldLayoutId id="2147484334" r:id="rId6"/>
    <p:sldLayoutId id="2147484333" r:id="rId7"/>
    <p:sldLayoutId id="2147484380" r:id="rId8"/>
    <p:sldLayoutId id="2147484381" r:id="rId9"/>
    <p:sldLayoutId id="2147484382" r:id="rId10"/>
    <p:sldLayoutId id="2147484383" r:id="rId11"/>
    <p:sldLayoutId id="2147484332" r:id="rId12"/>
    <p:sldLayoutId id="2147484331" r:id="rId13"/>
    <p:sldLayoutId id="2147484330" r:id="rId14"/>
    <p:sldLayoutId id="2147484329" r:id="rId15"/>
    <p:sldLayoutId id="2147484384" r:id="rId16"/>
    <p:sldLayoutId id="2147484385" r:id="rId17"/>
    <p:sldLayoutId id="2147484386" r:id="rId18"/>
    <p:sldLayoutId id="2147484328" r:id="rId19"/>
    <p:sldLayoutId id="2147484327" r:id="rId20"/>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Picture1orange"/>
          <p:cNvPicPr>
            <a:picLocks noChangeAspect="1" noChangeArrowheads="1"/>
          </p:cNvPicPr>
          <p:nvPr userDrawn="1"/>
        </p:nvPicPr>
        <p:blipFill>
          <a:blip r:embed="rId5"/>
          <a:srcRect/>
          <a:stretch>
            <a:fillRect/>
          </a:stretch>
        </p:blipFill>
        <p:spPr bwMode="auto">
          <a:xfrm>
            <a:off x="538163" y="174627"/>
            <a:ext cx="8081962" cy="706438"/>
          </a:xfrm>
          <a:prstGeom prst="rect">
            <a:avLst/>
          </a:prstGeom>
          <a:noFill/>
          <a:ln w="9525">
            <a:noFill/>
            <a:miter lim="800000"/>
            <a:headEnd/>
            <a:tailEnd/>
          </a:ln>
        </p:spPr>
      </p:pic>
      <p:sp>
        <p:nvSpPr>
          <p:cNvPr id="13315" name="Rectangle 2"/>
          <p:cNvSpPr>
            <a:spLocks noGrp="1" noChangeArrowheads="1"/>
          </p:cNvSpPr>
          <p:nvPr>
            <p:ph type="title"/>
          </p:nvPr>
        </p:nvSpPr>
        <p:spPr bwMode="auto">
          <a:xfrm>
            <a:off x="844556" y="327025"/>
            <a:ext cx="7624763" cy="547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3316" name="Rectangle 3"/>
          <p:cNvSpPr>
            <a:spLocks noGrp="1" noChangeArrowheads="1"/>
          </p:cNvSpPr>
          <p:nvPr>
            <p:ph type="body" idx="1"/>
          </p:nvPr>
        </p:nvSpPr>
        <p:spPr bwMode="auto">
          <a:xfrm>
            <a:off x="406406" y="1200153"/>
            <a:ext cx="8170863"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Slide Number Placeholder 1"/>
          <p:cNvSpPr>
            <a:spLocks noGrp="1"/>
          </p:cNvSpPr>
          <p:nvPr>
            <p:ph type="sldNum" sz="quarter" idx="4"/>
          </p:nvPr>
        </p:nvSpPr>
        <p:spPr>
          <a:xfrm>
            <a:off x="8053388" y="4794250"/>
            <a:ext cx="633412" cy="274638"/>
          </a:xfrm>
          <a:prstGeom prst="rect">
            <a:avLst/>
          </a:prstGeom>
        </p:spPr>
        <p:txBody>
          <a:bodyPr vert="horz" lIns="91440" tIns="45720" rIns="91440" bIns="45720" rtlCol="0" anchor="b"/>
          <a:lstStyle>
            <a:lvl1pPr algn="r">
              <a:defRPr sz="1000">
                <a:solidFill>
                  <a:srgbClr val="001965">
                    <a:tint val="75000"/>
                  </a:srgbClr>
                </a:solidFill>
                <a:latin typeface="Verdana" pitchFamily="34" charset="0"/>
                <a:cs typeface="Arial" charset="0"/>
              </a:defRPr>
            </a:lvl1pPr>
          </a:lstStyle>
          <a:p>
            <a:pPr>
              <a:defRPr/>
            </a:pPr>
            <a:fld id="{B89A05FE-ED16-4F74-8B71-F0E0E52B8C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6" r:id="rId1"/>
    <p:sldLayoutId id="2147484229" r:id="rId2"/>
    <p:sldLayoutId id="2147484228" r:id="rId3"/>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227013" indent="-227013" algn="l" rtl="0" eaLnBrk="0" fontAlgn="base" hangingPunct="0">
        <a:spcBef>
          <a:spcPts val="600"/>
        </a:spcBef>
        <a:spcAft>
          <a:spcPct val="0"/>
        </a:spcAft>
        <a:buClr>
          <a:srgbClr val="880038"/>
        </a:buClr>
        <a:buChar char="•"/>
        <a:defRPr sz="2200">
          <a:solidFill>
            <a:srgbClr val="001965"/>
          </a:solidFill>
          <a:latin typeface="+mn-lt"/>
          <a:ea typeface="+mn-ea"/>
          <a:cs typeface="+mn-cs"/>
        </a:defRPr>
      </a:lvl1pPr>
      <a:lvl2pPr marL="687388" indent="-230188" algn="l" rtl="0" eaLnBrk="0" fontAlgn="base" hangingPunct="0">
        <a:spcBef>
          <a:spcPts val="600"/>
        </a:spcBef>
        <a:spcAft>
          <a:spcPct val="0"/>
        </a:spcAft>
        <a:buClr>
          <a:schemeClr val="tx1"/>
        </a:buClr>
        <a:buChar char="•"/>
        <a:defRPr sz="2000">
          <a:solidFill>
            <a:srgbClr val="001965"/>
          </a:solidFill>
          <a:latin typeface="+mn-lt"/>
        </a:defRPr>
      </a:lvl2pPr>
      <a:lvl3pPr marL="1143000" indent="-228600" algn="l" rtl="0" eaLnBrk="0" fontAlgn="base" hangingPunct="0">
        <a:spcBef>
          <a:spcPts val="600"/>
        </a:spcBef>
        <a:spcAft>
          <a:spcPct val="0"/>
        </a:spcAft>
        <a:buClr>
          <a:schemeClr val="hlink"/>
        </a:buClr>
        <a:buChar char="•"/>
        <a:defRPr>
          <a:solidFill>
            <a:srgbClr val="001965"/>
          </a:solidFill>
          <a:latin typeface="+mn-lt"/>
        </a:defRPr>
      </a:lvl3pPr>
      <a:lvl4pPr marL="1600200" indent="-228600" algn="l" rtl="0" eaLnBrk="0" fontAlgn="base" hangingPunct="0">
        <a:spcBef>
          <a:spcPts val="600"/>
        </a:spcBef>
        <a:spcAft>
          <a:spcPct val="0"/>
        </a:spcAft>
        <a:buClr>
          <a:srgbClr val="8DA2CC"/>
        </a:buClr>
        <a:buChar char="•"/>
        <a:defRPr sz="1600">
          <a:solidFill>
            <a:srgbClr val="001965"/>
          </a:solidFill>
          <a:latin typeface="+mn-lt"/>
        </a:defRPr>
      </a:lvl4pPr>
      <a:lvl5pPr marL="2057400" indent="-228600" algn="l" rtl="0" eaLnBrk="0" fontAlgn="base" hangingPunct="0">
        <a:spcBef>
          <a:spcPts val="600"/>
        </a:spcBef>
        <a:spcAft>
          <a:spcPct val="0"/>
        </a:spcAft>
        <a:buClr>
          <a:srgbClr val="ECCCDA"/>
        </a:buClr>
        <a:buChar char="•"/>
        <a:defRPr sz="16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6" descr="Picture1orange"/>
          <p:cNvPicPr>
            <a:picLocks noChangeAspect="1" noChangeArrowheads="1"/>
          </p:cNvPicPr>
          <p:nvPr userDrawn="1"/>
        </p:nvPicPr>
        <p:blipFill>
          <a:blip r:embed="rId5"/>
          <a:srcRect/>
          <a:stretch>
            <a:fillRect/>
          </a:stretch>
        </p:blipFill>
        <p:spPr bwMode="auto">
          <a:xfrm>
            <a:off x="538163" y="174627"/>
            <a:ext cx="8081962" cy="706438"/>
          </a:xfrm>
          <a:prstGeom prst="rect">
            <a:avLst/>
          </a:prstGeom>
          <a:noFill/>
          <a:ln w="9525">
            <a:noFill/>
            <a:miter lim="800000"/>
            <a:headEnd/>
            <a:tailEnd/>
          </a:ln>
        </p:spPr>
      </p:pic>
      <p:sp>
        <p:nvSpPr>
          <p:cNvPr id="17411" name="Rectangle 2"/>
          <p:cNvSpPr>
            <a:spLocks noGrp="1" noChangeArrowheads="1"/>
          </p:cNvSpPr>
          <p:nvPr>
            <p:ph type="title"/>
          </p:nvPr>
        </p:nvSpPr>
        <p:spPr bwMode="auto">
          <a:xfrm>
            <a:off x="844556" y="327025"/>
            <a:ext cx="7624763" cy="547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7412" name="Rectangle 3"/>
          <p:cNvSpPr>
            <a:spLocks noGrp="1" noChangeArrowheads="1"/>
          </p:cNvSpPr>
          <p:nvPr>
            <p:ph type="body" idx="1"/>
          </p:nvPr>
        </p:nvSpPr>
        <p:spPr bwMode="auto">
          <a:xfrm>
            <a:off x="406406" y="1200153"/>
            <a:ext cx="8170863"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Slide Number Placeholder 1"/>
          <p:cNvSpPr>
            <a:spLocks noGrp="1"/>
          </p:cNvSpPr>
          <p:nvPr>
            <p:ph type="sldNum" sz="quarter" idx="4"/>
          </p:nvPr>
        </p:nvSpPr>
        <p:spPr>
          <a:xfrm>
            <a:off x="8053388" y="4794250"/>
            <a:ext cx="633412" cy="274638"/>
          </a:xfrm>
          <a:prstGeom prst="rect">
            <a:avLst/>
          </a:prstGeom>
        </p:spPr>
        <p:txBody>
          <a:bodyPr vert="horz" lIns="91440" tIns="45720" rIns="91440" bIns="45720" rtlCol="0" anchor="b"/>
          <a:lstStyle>
            <a:lvl1pPr algn="r">
              <a:defRPr sz="1000">
                <a:solidFill>
                  <a:srgbClr val="001965">
                    <a:tint val="75000"/>
                  </a:srgbClr>
                </a:solidFill>
                <a:latin typeface="Verdana" pitchFamily="34" charset="0"/>
                <a:cs typeface="Arial" charset="0"/>
              </a:defRPr>
            </a:lvl1pPr>
          </a:lstStyle>
          <a:p>
            <a:pPr>
              <a:defRPr/>
            </a:pPr>
            <a:fld id="{E0C49AAB-026D-44B2-9179-5CC8F2EEE62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7" r:id="rId1"/>
    <p:sldLayoutId id="2147484231" r:id="rId2"/>
    <p:sldLayoutId id="2147484230" r:id="rId3"/>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227013" indent="-227013" algn="l" rtl="0" eaLnBrk="0" fontAlgn="base" hangingPunct="0">
        <a:spcBef>
          <a:spcPts val="600"/>
        </a:spcBef>
        <a:spcAft>
          <a:spcPct val="0"/>
        </a:spcAft>
        <a:buClr>
          <a:srgbClr val="880038"/>
        </a:buClr>
        <a:buChar char="•"/>
        <a:defRPr sz="2200">
          <a:solidFill>
            <a:srgbClr val="001965"/>
          </a:solidFill>
          <a:latin typeface="+mn-lt"/>
          <a:ea typeface="+mn-ea"/>
          <a:cs typeface="+mn-cs"/>
        </a:defRPr>
      </a:lvl1pPr>
      <a:lvl2pPr marL="687388" indent="-230188" algn="l" rtl="0" eaLnBrk="0" fontAlgn="base" hangingPunct="0">
        <a:spcBef>
          <a:spcPts val="600"/>
        </a:spcBef>
        <a:spcAft>
          <a:spcPct val="0"/>
        </a:spcAft>
        <a:buClr>
          <a:schemeClr val="tx1"/>
        </a:buClr>
        <a:buChar char="•"/>
        <a:defRPr sz="2000">
          <a:solidFill>
            <a:srgbClr val="001965"/>
          </a:solidFill>
          <a:latin typeface="+mn-lt"/>
        </a:defRPr>
      </a:lvl2pPr>
      <a:lvl3pPr marL="1143000" indent="-228600" algn="l" rtl="0" eaLnBrk="0" fontAlgn="base" hangingPunct="0">
        <a:spcBef>
          <a:spcPts val="600"/>
        </a:spcBef>
        <a:spcAft>
          <a:spcPct val="0"/>
        </a:spcAft>
        <a:buClr>
          <a:schemeClr val="hlink"/>
        </a:buClr>
        <a:buChar char="•"/>
        <a:defRPr>
          <a:solidFill>
            <a:srgbClr val="001965"/>
          </a:solidFill>
          <a:latin typeface="+mn-lt"/>
        </a:defRPr>
      </a:lvl3pPr>
      <a:lvl4pPr marL="1600200" indent="-228600" algn="l" rtl="0" eaLnBrk="0" fontAlgn="base" hangingPunct="0">
        <a:spcBef>
          <a:spcPts val="600"/>
        </a:spcBef>
        <a:spcAft>
          <a:spcPct val="0"/>
        </a:spcAft>
        <a:buClr>
          <a:srgbClr val="8DA2CC"/>
        </a:buClr>
        <a:buChar char="•"/>
        <a:defRPr sz="1600">
          <a:solidFill>
            <a:srgbClr val="001965"/>
          </a:solidFill>
          <a:latin typeface="+mn-lt"/>
        </a:defRPr>
      </a:lvl4pPr>
      <a:lvl5pPr marL="2057400" indent="-228600" algn="l" rtl="0" eaLnBrk="0" fontAlgn="base" hangingPunct="0">
        <a:spcBef>
          <a:spcPts val="600"/>
        </a:spcBef>
        <a:spcAft>
          <a:spcPct val="0"/>
        </a:spcAft>
        <a:buClr>
          <a:srgbClr val="ECCCDA"/>
        </a:buClr>
        <a:buChar char="•"/>
        <a:defRPr sz="16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5" descr="Picture1orange"/>
          <p:cNvPicPr>
            <a:picLocks noChangeAspect="1" noChangeArrowheads="1"/>
          </p:cNvPicPr>
          <p:nvPr userDrawn="1"/>
        </p:nvPicPr>
        <p:blipFill>
          <a:blip r:embed="rId13"/>
          <a:srcRect/>
          <a:stretch>
            <a:fillRect/>
          </a:stretch>
        </p:blipFill>
        <p:spPr bwMode="auto">
          <a:xfrm>
            <a:off x="538163" y="174627"/>
            <a:ext cx="8081962" cy="706438"/>
          </a:xfrm>
          <a:prstGeom prst="rect">
            <a:avLst/>
          </a:prstGeom>
          <a:noFill/>
          <a:ln w="9525">
            <a:noFill/>
            <a:miter lim="800000"/>
            <a:headEnd/>
            <a:tailEnd/>
          </a:ln>
        </p:spPr>
      </p:pic>
      <p:sp>
        <p:nvSpPr>
          <p:cNvPr id="21507"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1508"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48" r:id="rId1"/>
    <p:sldLayoutId id="2147484238" r:id="rId2"/>
    <p:sldLayoutId id="2147484237" r:id="rId3"/>
    <p:sldLayoutId id="2147484236" r:id="rId4"/>
    <p:sldLayoutId id="2147484235" r:id="rId5"/>
    <p:sldLayoutId id="2147484234" r:id="rId6"/>
    <p:sldLayoutId id="2147484233" r:id="rId7"/>
    <p:sldLayoutId id="2147484349" r:id="rId8"/>
    <p:sldLayoutId id="2147484232" r:id="rId9"/>
    <p:sldLayoutId id="2147484350" r:id="rId10"/>
    <p:sldLayoutId id="2147484351" r:id="rId11"/>
  </p:sldLayoutIdLst>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5" descr="Picture1orange"/>
          <p:cNvPicPr>
            <a:picLocks noChangeAspect="1" noChangeArrowheads="1"/>
          </p:cNvPicPr>
          <p:nvPr userDrawn="1"/>
        </p:nvPicPr>
        <p:blipFill>
          <a:blip r:embed="rId12"/>
          <a:srcRect/>
          <a:stretch>
            <a:fillRect/>
          </a:stretch>
        </p:blipFill>
        <p:spPr bwMode="auto">
          <a:xfrm>
            <a:off x="538163" y="174627"/>
            <a:ext cx="8081962" cy="706438"/>
          </a:xfrm>
          <a:prstGeom prst="rect">
            <a:avLst/>
          </a:prstGeom>
          <a:noFill/>
          <a:ln w="9525">
            <a:noFill/>
            <a:miter lim="800000"/>
            <a:headEnd/>
            <a:tailEnd/>
          </a:ln>
        </p:spPr>
      </p:pic>
      <p:sp>
        <p:nvSpPr>
          <p:cNvPr id="33795"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3796"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52" r:id="rId1"/>
    <p:sldLayoutId id="2147484244" r:id="rId2"/>
    <p:sldLayoutId id="2147484243" r:id="rId3"/>
    <p:sldLayoutId id="2147484242" r:id="rId4"/>
    <p:sldLayoutId id="2147484241" r:id="rId5"/>
    <p:sldLayoutId id="2147484240" r:id="rId6"/>
    <p:sldLayoutId id="2147484239" r:id="rId7"/>
    <p:sldLayoutId id="2147484353" r:id="rId8"/>
    <p:sldLayoutId id="2147484354" r:id="rId9"/>
    <p:sldLayoutId id="2147484355" r:id="rId10"/>
  </p:sldLayoutIdLst>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5" descr="Picture1orange"/>
          <p:cNvPicPr>
            <a:picLocks noChangeAspect="1" noChangeArrowheads="1"/>
          </p:cNvPicPr>
          <p:nvPr userDrawn="1"/>
        </p:nvPicPr>
        <p:blipFill>
          <a:blip r:embed="rId12"/>
          <a:srcRect/>
          <a:stretch>
            <a:fillRect/>
          </a:stretch>
        </p:blipFill>
        <p:spPr bwMode="auto">
          <a:xfrm>
            <a:off x="546105" y="174627"/>
            <a:ext cx="8081963" cy="706438"/>
          </a:xfrm>
          <a:prstGeom prst="rect">
            <a:avLst/>
          </a:prstGeom>
          <a:noFill/>
          <a:ln w="9525">
            <a:noFill/>
            <a:miter lim="800000"/>
            <a:headEnd/>
            <a:tailEnd/>
          </a:ln>
        </p:spPr>
      </p:pic>
      <p:sp>
        <p:nvSpPr>
          <p:cNvPr id="45059"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5060"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56" r:id="rId1"/>
    <p:sldLayoutId id="2147484250" r:id="rId2"/>
    <p:sldLayoutId id="2147484249" r:id="rId3"/>
    <p:sldLayoutId id="2147484248" r:id="rId4"/>
    <p:sldLayoutId id="2147484247" r:id="rId5"/>
    <p:sldLayoutId id="2147484246" r:id="rId6"/>
    <p:sldLayoutId id="2147484245" r:id="rId7"/>
    <p:sldLayoutId id="2147484357" r:id="rId8"/>
    <p:sldLayoutId id="2147484358" r:id="rId9"/>
    <p:sldLayoutId id="2147484359" r:id="rId10"/>
  </p:sldLayoutIdLst>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6322" name="Picture 5" descr="Picture1orange"/>
          <p:cNvPicPr>
            <a:picLocks noChangeAspect="1" noChangeArrowheads="1"/>
          </p:cNvPicPr>
          <p:nvPr userDrawn="1"/>
        </p:nvPicPr>
        <p:blipFill>
          <a:blip r:embed="rId13"/>
          <a:srcRect/>
          <a:stretch>
            <a:fillRect/>
          </a:stretch>
        </p:blipFill>
        <p:spPr bwMode="auto">
          <a:xfrm>
            <a:off x="538163" y="174627"/>
            <a:ext cx="8081962" cy="706438"/>
          </a:xfrm>
          <a:prstGeom prst="rect">
            <a:avLst/>
          </a:prstGeom>
          <a:noFill/>
          <a:ln w="9525">
            <a:noFill/>
            <a:miter lim="800000"/>
            <a:headEnd/>
            <a:tailEnd/>
          </a:ln>
        </p:spPr>
      </p:pic>
      <p:sp>
        <p:nvSpPr>
          <p:cNvPr id="56323"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6324"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60" r:id="rId1"/>
    <p:sldLayoutId id="2147484259" r:id="rId2"/>
    <p:sldLayoutId id="2147484258" r:id="rId3"/>
    <p:sldLayoutId id="2147484257" r:id="rId4"/>
    <p:sldLayoutId id="2147484256" r:id="rId5"/>
    <p:sldLayoutId id="2147484255" r:id="rId6"/>
    <p:sldLayoutId id="2147484254" r:id="rId7"/>
    <p:sldLayoutId id="2147484253" r:id="rId8"/>
    <p:sldLayoutId id="2147484252" r:id="rId9"/>
    <p:sldLayoutId id="2147484251" r:id="rId10"/>
    <p:sldLayoutId id="2147484361" r:id="rId11"/>
  </p:sldLayoutIdLst>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8610" name="Picture 5" descr="Picture1orange"/>
          <p:cNvPicPr>
            <a:picLocks noChangeAspect="1" noChangeArrowheads="1"/>
          </p:cNvPicPr>
          <p:nvPr userDrawn="1"/>
        </p:nvPicPr>
        <p:blipFill>
          <a:blip r:embed="rId9"/>
          <a:srcRect/>
          <a:stretch>
            <a:fillRect/>
          </a:stretch>
        </p:blipFill>
        <p:spPr bwMode="auto">
          <a:xfrm>
            <a:off x="538163" y="174627"/>
            <a:ext cx="8081962" cy="706438"/>
          </a:xfrm>
          <a:prstGeom prst="rect">
            <a:avLst/>
          </a:prstGeom>
          <a:noFill/>
          <a:ln w="9525">
            <a:noFill/>
            <a:miter lim="800000"/>
            <a:headEnd/>
            <a:tailEnd/>
          </a:ln>
        </p:spPr>
      </p:pic>
      <p:sp>
        <p:nvSpPr>
          <p:cNvPr id="68611"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68612"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62" r:id="rId1"/>
    <p:sldLayoutId id="2147484265" r:id="rId2"/>
    <p:sldLayoutId id="2147484264" r:id="rId3"/>
    <p:sldLayoutId id="2147484263" r:id="rId4"/>
    <p:sldLayoutId id="2147484262" r:id="rId5"/>
    <p:sldLayoutId id="2147484261" r:id="rId6"/>
    <p:sldLayoutId id="2147484260" r:id="rId7"/>
  </p:sldLayoutIdLst>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6802" name="Picture 5" descr="Picture1orange"/>
          <p:cNvPicPr>
            <a:picLocks noChangeAspect="1" noChangeArrowheads="1"/>
          </p:cNvPicPr>
          <p:nvPr userDrawn="1"/>
        </p:nvPicPr>
        <p:blipFill>
          <a:blip r:embed="rId9"/>
          <a:srcRect/>
          <a:stretch>
            <a:fillRect/>
          </a:stretch>
        </p:blipFill>
        <p:spPr bwMode="auto">
          <a:xfrm>
            <a:off x="538163" y="174627"/>
            <a:ext cx="8081962" cy="706438"/>
          </a:xfrm>
          <a:prstGeom prst="rect">
            <a:avLst/>
          </a:prstGeom>
          <a:noFill/>
          <a:ln w="9525">
            <a:noFill/>
            <a:miter lim="800000"/>
            <a:headEnd/>
            <a:tailEnd/>
          </a:ln>
        </p:spPr>
      </p:pic>
      <p:sp>
        <p:nvSpPr>
          <p:cNvPr id="76803" name="Rectangle 3"/>
          <p:cNvSpPr>
            <a:spLocks noGrp="1" noChangeArrowheads="1"/>
          </p:cNvSpPr>
          <p:nvPr>
            <p:ph type="title"/>
          </p:nvPr>
        </p:nvSpPr>
        <p:spPr bwMode="auto">
          <a:xfrm>
            <a:off x="844556" y="258766"/>
            <a:ext cx="7624763"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76804" name="Rectangle 4"/>
          <p:cNvSpPr>
            <a:spLocks noGrp="1" noChangeArrowheads="1"/>
          </p:cNvSpPr>
          <p:nvPr>
            <p:ph type="body" idx="1"/>
          </p:nvPr>
        </p:nvSpPr>
        <p:spPr bwMode="auto">
          <a:xfrm>
            <a:off x="427038" y="1014416"/>
            <a:ext cx="8170862" cy="321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363" r:id="rId1"/>
    <p:sldLayoutId id="2147484271" r:id="rId2"/>
    <p:sldLayoutId id="2147484270" r:id="rId3"/>
    <p:sldLayoutId id="2147484269" r:id="rId4"/>
    <p:sldLayoutId id="2147484268" r:id="rId5"/>
    <p:sldLayoutId id="2147484267" r:id="rId6"/>
    <p:sldLayoutId id="2147484266" r:id="rId7"/>
  </p:sldLayoutIdLst>
  <p:hf hdr="0" ft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200" algn="l" rtl="0" eaLnBrk="1" fontAlgn="base" hangingPunct="1">
        <a:lnSpc>
          <a:spcPct val="90000"/>
        </a:lnSpc>
        <a:spcBef>
          <a:spcPct val="0"/>
        </a:spcBef>
        <a:spcAft>
          <a:spcPct val="0"/>
        </a:spcAft>
        <a:defRPr sz="3200">
          <a:solidFill>
            <a:schemeClr val="tx1"/>
          </a:solidFill>
          <a:latin typeface="Verdana" pitchFamily="34" charset="0"/>
        </a:defRPr>
      </a:lvl6pPr>
      <a:lvl7pPr marL="914400" algn="l" rtl="0" eaLnBrk="1" fontAlgn="base" hangingPunct="1">
        <a:lnSpc>
          <a:spcPct val="90000"/>
        </a:lnSpc>
        <a:spcBef>
          <a:spcPct val="0"/>
        </a:spcBef>
        <a:spcAft>
          <a:spcPct val="0"/>
        </a:spcAft>
        <a:defRPr sz="3200">
          <a:solidFill>
            <a:schemeClr val="tx1"/>
          </a:solidFill>
          <a:latin typeface="Verdana" pitchFamily="34" charset="0"/>
        </a:defRPr>
      </a:lvl7pPr>
      <a:lvl8pPr marL="1371600" algn="l" rtl="0" eaLnBrk="1" fontAlgn="base" hangingPunct="1">
        <a:lnSpc>
          <a:spcPct val="90000"/>
        </a:lnSpc>
        <a:spcBef>
          <a:spcPct val="0"/>
        </a:spcBef>
        <a:spcAft>
          <a:spcPct val="0"/>
        </a:spcAft>
        <a:defRPr sz="3200">
          <a:solidFill>
            <a:schemeClr val="tx1"/>
          </a:solidFill>
          <a:latin typeface="Verdana" pitchFamily="34" charset="0"/>
        </a:defRPr>
      </a:lvl8pPr>
      <a:lvl9pPr marL="1828800" algn="l" rtl="0" eaLnBrk="1" fontAlgn="base" hangingPunct="1">
        <a:lnSpc>
          <a:spcPct val="90000"/>
        </a:lnSpc>
        <a:spcBef>
          <a:spcPct val="0"/>
        </a:spcBef>
        <a:spcAft>
          <a:spcPct val="0"/>
        </a:spcAft>
        <a:defRPr sz="3200">
          <a:solidFill>
            <a:schemeClr val="tx1"/>
          </a:solidFill>
          <a:latin typeface="Verdana" pitchFamily="34" charset="0"/>
        </a:defRPr>
      </a:lvl9pPr>
    </p:titleStyle>
    <p:bodyStyle>
      <a:lvl1pPr marL="444500" indent="-444500" algn="l" rtl="0" eaLnBrk="0" fontAlgn="base" hangingPunct="0">
        <a:spcBef>
          <a:spcPct val="20000"/>
        </a:spcBef>
        <a:spcAft>
          <a:spcPct val="0"/>
        </a:spcAft>
        <a:buClr>
          <a:srgbClr val="002060"/>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eaLnBrk="1" fontAlgn="base" hangingPunct="1">
        <a:spcBef>
          <a:spcPct val="20000"/>
        </a:spcBef>
        <a:spcAft>
          <a:spcPct val="0"/>
        </a:spcAft>
        <a:buClr>
          <a:srgbClr val="ECCCDA"/>
        </a:buClr>
        <a:buChar char="•"/>
        <a:defRPr sz="1400">
          <a:solidFill>
            <a:srgbClr val="001965"/>
          </a:solidFill>
          <a:latin typeface="+mn-lt"/>
        </a:defRPr>
      </a:lvl6pPr>
      <a:lvl7pPr marL="2971800" indent="-228600" algn="l" rtl="0" eaLnBrk="1" fontAlgn="base" hangingPunct="1">
        <a:spcBef>
          <a:spcPct val="20000"/>
        </a:spcBef>
        <a:spcAft>
          <a:spcPct val="0"/>
        </a:spcAft>
        <a:buClr>
          <a:srgbClr val="ECCCDA"/>
        </a:buClr>
        <a:buChar char="•"/>
        <a:defRPr sz="1400">
          <a:solidFill>
            <a:srgbClr val="001965"/>
          </a:solidFill>
          <a:latin typeface="+mn-lt"/>
        </a:defRPr>
      </a:lvl7pPr>
      <a:lvl8pPr marL="3429000" indent="-228600" algn="l" rtl="0" eaLnBrk="1" fontAlgn="base" hangingPunct="1">
        <a:spcBef>
          <a:spcPct val="20000"/>
        </a:spcBef>
        <a:spcAft>
          <a:spcPct val="0"/>
        </a:spcAft>
        <a:buClr>
          <a:srgbClr val="ECCCDA"/>
        </a:buClr>
        <a:buChar char="•"/>
        <a:defRPr sz="1400">
          <a:solidFill>
            <a:srgbClr val="001965"/>
          </a:solidFill>
          <a:latin typeface="+mn-lt"/>
        </a:defRPr>
      </a:lvl8pPr>
      <a:lvl9pPr marL="3886200" indent="-228600" algn="l" rtl="0" eaLnBrk="1" fontAlgn="base" hangingPunct="1">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5.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9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9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9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9.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9.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9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9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99.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95.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5.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9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9.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99.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9.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99.xml"/><Relationship Id="rId5" Type="http://schemas.openxmlformats.org/officeDocument/2006/relationships/image" Target="../media/image34.jpe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99.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99.xml"/></Relationships>
</file>

<file path=ppt/slides/_rels/slide4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99.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5.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62" name="Picture 2" descr="http://diabeta.net/wp-content/uploads/2014/07/posterwdd2014.png"/>
          <p:cNvPicPr>
            <a:picLocks noChangeAspect="1" noChangeArrowheads="1"/>
          </p:cNvPicPr>
          <p:nvPr/>
        </p:nvPicPr>
        <p:blipFill>
          <a:blip r:embed="rId2"/>
          <a:srcRect/>
          <a:stretch>
            <a:fillRect/>
          </a:stretch>
        </p:blipFill>
        <p:spPr bwMode="auto">
          <a:xfrm>
            <a:off x="-1" y="-6290"/>
            <a:ext cx="4395019" cy="5149790"/>
          </a:xfrm>
          <a:prstGeom prst="rect">
            <a:avLst/>
          </a:prstGeom>
          <a:noFill/>
        </p:spPr>
      </p:pic>
      <p:pic>
        <p:nvPicPr>
          <p:cNvPr id="2908164" name="Picture 4" descr="http://diabeta.net/wp-content/uploads/2014/07/posterwdd2014.png"/>
          <p:cNvPicPr>
            <a:picLocks noChangeAspect="1" noChangeArrowheads="1"/>
          </p:cNvPicPr>
          <p:nvPr/>
        </p:nvPicPr>
        <p:blipFill>
          <a:blip r:embed="rId2"/>
          <a:srcRect/>
          <a:stretch>
            <a:fillRect/>
          </a:stretch>
        </p:blipFill>
        <p:spPr bwMode="auto">
          <a:xfrm>
            <a:off x="4365523" y="-47933"/>
            <a:ext cx="4778477" cy="519143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31" name="Rectangle 71"/>
          <p:cNvSpPr>
            <a:spLocks noChangeArrowheads="1"/>
          </p:cNvSpPr>
          <p:nvPr/>
        </p:nvSpPr>
        <p:spPr bwMode="auto">
          <a:xfrm>
            <a:off x="0" y="0"/>
            <a:ext cx="9144000" cy="5143500"/>
          </a:xfrm>
          <a:prstGeom prst="rect">
            <a:avLst/>
          </a:prstGeom>
          <a:solidFill>
            <a:srgbClr val="000066"/>
          </a:solidFill>
          <a:ln w="9525">
            <a:solidFill>
              <a:schemeClr val="tx1"/>
            </a:solidFill>
            <a:miter lim="800000"/>
            <a:headEnd/>
            <a:tailEnd/>
          </a:ln>
          <a:effectLst/>
        </p:spPr>
        <p:txBody>
          <a:bodyPr wrap="none" anchor="ctr"/>
          <a:lstStyle/>
          <a:p>
            <a:endParaRPr lang="en-US"/>
          </a:p>
        </p:txBody>
      </p:sp>
      <p:sp>
        <p:nvSpPr>
          <p:cNvPr id="168994" name="Rectangle 34"/>
          <p:cNvSpPr>
            <a:spLocks noChangeArrowheads="1"/>
          </p:cNvSpPr>
          <p:nvPr/>
        </p:nvSpPr>
        <p:spPr bwMode="auto">
          <a:xfrm>
            <a:off x="114300" y="400051"/>
            <a:ext cx="8915400" cy="564356"/>
          </a:xfrm>
          <a:prstGeom prst="rect">
            <a:avLst/>
          </a:prstGeom>
          <a:noFill/>
          <a:ln w="9525">
            <a:noFill/>
            <a:miter lim="800000"/>
            <a:headEnd/>
            <a:tailEnd/>
          </a:ln>
          <a:effectLst>
            <a:outerShdw dist="53882" dir="2700000" algn="ctr" rotWithShape="0">
              <a:srgbClr val="000000"/>
            </a:outerShdw>
          </a:effectLst>
        </p:spPr>
        <p:txBody>
          <a:bodyPr lIns="92075" tIns="46038" rIns="92075" bIns="46038" anchor="b"/>
          <a:lstStyle/>
          <a:p>
            <a:pPr algn="ctr">
              <a:lnSpc>
                <a:spcPct val="90000"/>
              </a:lnSpc>
            </a:pPr>
            <a:r>
              <a:rPr lang="en-GB" sz="3100">
                <a:solidFill>
                  <a:srgbClr val="FFCC00"/>
                </a:solidFill>
                <a:latin typeface="Arial" charset="0"/>
              </a:rPr>
              <a:t>Proportion of patients with microvascular disease increases with duration of type 2 diabetes</a:t>
            </a:r>
          </a:p>
        </p:txBody>
      </p:sp>
      <p:sp>
        <p:nvSpPr>
          <p:cNvPr id="168995" name="Rectangle 35"/>
          <p:cNvSpPr>
            <a:spLocks noChangeArrowheads="1"/>
          </p:cNvSpPr>
          <p:nvPr/>
        </p:nvSpPr>
        <p:spPr bwMode="auto">
          <a:xfrm>
            <a:off x="3886200" y="4514850"/>
            <a:ext cx="1308115" cy="276999"/>
          </a:xfrm>
          <a:prstGeom prst="rect">
            <a:avLst/>
          </a:prstGeom>
          <a:noFill/>
          <a:ln w="9525">
            <a:noFill/>
            <a:miter lim="800000"/>
            <a:headEnd/>
            <a:tailEnd/>
          </a:ln>
        </p:spPr>
        <p:txBody>
          <a:bodyPr wrap="none" lIns="0" tIns="0" rIns="0" bIns="0">
            <a:spAutoFit/>
          </a:bodyPr>
          <a:lstStyle/>
          <a:p>
            <a:pPr defTabSz="762000" eaLnBrk="0" hangingPunct="0"/>
            <a:r>
              <a:rPr lang="en-GB" sz="1800" b="1">
                <a:solidFill>
                  <a:srgbClr val="FFFFFF"/>
                </a:solidFill>
                <a:latin typeface="Arial" charset="0"/>
              </a:rPr>
              <a:t>Years T2DM</a:t>
            </a:r>
            <a:endParaRPr lang="en-GB" sz="1800" b="1">
              <a:latin typeface="Arial" charset="0"/>
            </a:endParaRPr>
          </a:p>
        </p:txBody>
      </p:sp>
      <p:sp>
        <p:nvSpPr>
          <p:cNvPr id="168996" name="Rectangle 36"/>
          <p:cNvSpPr>
            <a:spLocks noChangeArrowheads="1"/>
          </p:cNvSpPr>
          <p:nvPr/>
        </p:nvSpPr>
        <p:spPr bwMode="auto">
          <a:xfrm flipV="1">
            <a:off x="985838" y="4206479"/>
            <a:ext cx="7015162" cy="58340"/>
          </a:xfrm>
          <a:prstGeom prst="rect">
            <a:avLst/>
          </a:prstGeom>
          <a:gradFill rotWithShape="0">
            <a:gsLst>
              <a:gs pos="0">
                <a:schemeClr val="tx1"/>
              </a:gs>
              <a:gs pos="100000">
                <a:srgbClr val="FF99FF"/>
              </a:gs>
            </a:gsLst>
            <a:lin ang="5400000" scaled="1"/>
          </a:gradFill>
          <a:ln w="19050">
            <a:noFill/>
            <a:miter lim="800000"/>
            <a:headEnd/>
            <a:tailEnd/>
          </a:ln>
        </p:spPr>
        <p:txBody>
          <a:bodyPr/>
          <a:lstStyle/>
          <a:p>
            <a:endParaRPr lang="en-US"/>
          </a:p>
        </p:txBody>
      </p:sp>
      <p:sp>
        <p:nvSpPr>
          <p:cNvPr id="168997" name="Line 37"/>
          <p:cNvSpPr>
            <a:spLocks noChangeShapeType="1"/>
          </p:cNvSpPr>
          <p:nvPr/>
        </p:nvSpPr>
        <p:spPr bwMode="auto">
          <a:xfrm flipV="1">
            <a:off x="989013" y="1702594"/>
            <a:ext cx="6997700" cy="1191"/>
          </a:xfrm>
          <a:prstGeom prst="line">
            <a:avLst/>
          </a:prstGeom>
          <a:noFill/>
          <a:ln w="9525">
            <a:solidFill>
              <a:srgbClr val="000099"/>
            </a:solidFill>
            <a:prstDash val="sysDot"/>
            <a:round/>
            <a:headEnd/>
            <a:tailEnd/>
          </a:ln>
          <a:effectLst/>
        </p:spPr>
        <p:txBody>
          <a:bodyPr/>
          <a:lstStyle/>
          <a:p>
            <a:endParaRPr lang="en-US"/>
          </a:p>
        </p:txBody>
      </p:sp>
      <p:sp>
        <p:nvSpPr>
          <p:cNvPr id="168998" name="Line 38"/>
          <p:cNvSpPr>
            <a:spLocks noChangeShapeType="1"/>
          </p:cNvSpPr>
          <p:nvPr/>
        </p:nvSpPr>
        <p:spPr bwMode="auto">
          <a:xfrm>
            <a:off x="989013" y="1910953"/>
            <a:ext cx="6997700" cy="3572"/>
          </a:xfrm>
          <a:prstGeom prst="line">
            <a:avLst/>
          </a:prstGeom>
          <a:noFill/>
          <a:ln w="9525">
            <a:solidFill>
              <a:srgbClr val="000099"/>
            </a:solidFill>
            <a:prstDash val="sysDot"/>
            <a:round/>
            <a:headEnd/>
            <a:tailEnd/>
          </a:ln>
          <a:effectLst/>
        </p:spPr>
        <p:txBody>
          <a:bodyPr/>
          <a:lstStyle/>
          <a:p>
            <a:endParaRPr lang="en-US"/>
          </a:p>
        </p:txBody>
      </p:sp>
      <p:sp>
        <p:nvSpPr>
          <p:cNvPr id="168999" name="Line 39"/>
          <p:cNvSpPr>
            <a:spLocks noChangeShapeType="1"/>
          </p:cNvSpPr>
          <p:nvPr/>
        </p:nvSpPr>
        <p:spPr bwMode="auto">
          <a:xfrm>
            <a:off x="989013" y="2121694"/>
            <a:ext cx="6997700" cy="3572"/>
          </a:xfrm>
          <a:prstGeom prst="line">
            <a:avLst/>
          </a:prstGeom>
          <a:noFill/>
          <a:ln w="9525">
            <a:solidFill>
              <a:srgbClr val="000099"/>
            </a:solidFill>
            <a:prstDash val="sysDot"/>
            <a:round/>
            <a:headEnd/>
            <a:tailEnd/>
          </a:ln>
          <a:effectLst/>
        </p:spPr>
        <p:txBody>
          <a:bodyPr/>
          <a:lstStyle/>
          <a:p>
            <a:endParaRPr lang="en-US"/>
          </a:p>
        </p:txBody>
      </p:sp>
      <p:sp>
        <p:nvSpPr>
          <p:cNvPr id="169000" name="Line 40"/>
          <p:cNvSpPr>
            <a:spLocks noChangeShapeType="1"/>
          </p:cNvSpPr>
          <p:nvPr/>
        </p:nvSpPr>
        <p:spPr bwMode="auto">
          <a:xfrm>
            <a:off x="977901" y="2332435"/>
            <a:ext cx="6996113" cy="3572"/>
          </a:xfrm>
          <a:prstGeom prst="line">
            <a:avLst/>
          </a:prstGeom>
          <a:noFill/>
          <a:ln w="9525">
            <a:solidFill>
              <a:srgbClr val="000099"/>
            </a:solidFill>
            <a:prstDash val="sysDot"/>
            <a:round/>
            <a:headEnd/>
            <a:tailEnd/>
          </a:ln>
          <a:effectLst/>
        </p:spPr>
        <p:txBody>
          <a:bodyPr/>
          <a:lstStyle/>
          <a:p>
            <a:endParaRPr lang="en-US"/>
          </a:p>
        </p:txBody>
      </p:sp>
      <p:sp>
        <p:nvSpPr>
          <p:cNvPr id="169001" name="Line 41"/>
          <p:cNvSpPr>
            <a:spLocks noChangeShapeType="1"/>
          </p:cNvSpPr>
          <p:nvPr/>
        </p:nvSpPr>
        <p:spPr bwMode="auto">
          <a:xfrm>
            <a:off x="977901" y="2543176"/>
            <a:ext cx="6996113" cy="3572"/>
          </a:xfrm>
          <a:prstGeom prst="line">
            <a:avLst/>
          </a:prstGeom>
          <a:noFill/>
          <a:ln w="9525">
            <a:solidFill>
              <a:srgbClr val="000099"/>
            </a:solidFill>
            <a:prstDash val="sysDot"/>
            <a:round/>
            <a:headEnd/>
            <a:tailEnd/>
          </a:ln>
          <a:effectLst/>
        </p:spPr>
        <p:txBody>
          <a:bodyPr/>
          <a:lstStyle/>
          <a:p>
            <a:endParaRPr lang="en-US"/>
          </a:p>
        </p:txBody>
      </p:sp>
      <p:sp>
        <p:nvSpPr>
          <p:cNvPr id="169002" name="Line 42"/>
          <p:cNvSpPr>
            <a:spLocks noChangeShapeType="1"/>
          </p:cNvSpPr>
          <p:nvPr/>
        </p:nvSpPr>
        <p:spPr bwMode="auto">
          <a:xfrm>
            <a:off x="989013" y="2753916"/>
            <a:ext cx="6997700" cy="3572"/>
          </a:xfrm>
          <a:prstGeom prst="line">
            <a:avLst/>
          </a:prstGeom>
          <a:noFill/>
          <a:ln w="9525">
            <a:solidFill>
              <a:srgbClr val="000099"/>
            </a:solidFill>
            <a:prstDash val="sysDot"/>
            <a:round/>
            <a:headEnd/>
            <a:tailEnd/>
          </a:ln>
          <a:effectLst/>
        </p:spPr>
        <p:txBody>
          <a:bodyPr/>
          <a:lstStyle/>
          <a:p>
            <a:endParaRPr lang="en-US"/>
          </a:p>
        </p:txBody>
      </p:sp>
      <p:sp>
        <p:nvSpPr>
          <p:cNvPr id="169003" name="Line 43"/>
          <p:cNvSpPr>
            <a:spLocks noChangeShapeType="1"/>
          </p:cNvSpPr>
          <p:nvPr/>
        </p:nvSpPr>
        <p:spPr bwMode="auto">
          <a:xfrm>
            <a:off x="989013" y="2968228"/>
            <a:ext cx="6997700" cy="4763"/>
          </a:xfrm>
          <a:prstGeom prst="line">
            <a:avLst/>
          </a:prstGeom>
          <a:noFill/>
          <a:ln w="9525">
            <a:solidFill>
              <a:srgbClr val="000099"/>
            </a:solidFill>
            <a:prstDash val="sysDot"/>
            <a:round/>
            <a:headEnd/>
            <a:tailEnd/>
          </a:ln>
          <a:effectLst/>
        </p:spPr>
        <p:txBody>
          <a:bodyPr/>
          <a:lstStyle/>
          <a:p>
            <a:endParaRPr lang="en-US"/>
          </a:p>
        </p:txBody>
      </p:sp>
      <p:sp>
        <p:nvSpPr>
          <p:cNvPr id="169004" name="Line 44"/>
          <p:cNvSpPr>
            <a:spLocks noChangeShapeType="1"/>
          </p:cNvSpPr>
          <p:nvPr/>
        </p:nvSpPr>
        <p:spPr bwMode="auto">
          <a:xfrm>
            <a:off x="989013" y="3178968"/>
            <a:ext cx="6997700" cy="4763"/>
          </a:xfrm>
          <a:prstGeom prst="line">
            <a:avLst/>
          </a:prstGeom>
          <a:noFill/>
          <a:ln w="9525">
            <a:solidFill>
              <a:srgbClr val="000099"/>
            </a:solidFill>
            <a:prstDash val="sysDot"/>
            <a:round/>
            <a:headEnd/>
            <a:tailEnd/>
          </a:ln>
          <a:effectLst/>
        </p:spPr>
        <p:txBody>
          <a:bodyPr/>
          <a:lstStyle/>
          <a:p>
            <a:endParaRPr lang="en-US"/>
          </a:p>
        </p:txBody>
      </p:sp>
      <p:sp>
        <p:nvSpPr>
          <p:cNvPr id="169005" name="Line 45"/>
          <p:cNvSpPr>
            <a:spLocks noChangeShapeType="1"/>
          </p:cNvSpPr>
          <p:nvPr/>
        </p:nvSpPr>
        <p:spPr bwMode="auto">
          <a:xfrm>
            <a:off x="989013" y="3384947"/>
            <a:ext cx="6997700" cy="4763"/>
          </a:xfrm>
          <a:prstGeom prst="line">
            <a:avLst/>
          </a:prstGeom>
          <a:noFill/>
          <a:ln w="9525">
            <a:solidFill>
              <a:srgbClr val="000099"/>
            </a:solidFill>
            <a:prstDash val="sysDot"/>
            <a:round/>
            <a:headEnd/>
            <a:tailEnd/>
          </a:ln>
          <a:effectLst/>
        </p:spPr>
        <p:txBody>
          <a:bodyPr/>
          <a:lstStyle/>
          <a:p>
            <a:endParaRPr lang="en-US"/>
          </a:p>
        </p:txBody>
      </p:sp>
      <p:sp>
        <p:nvSpPr>
          <p:cNvPr id="169006" name="Line 46"/>
          <p:cNvSpPr>
            <a:spLocks noChangeShapeType="1"/>
          </p:cNvSpPr>
          <p:nvPr/>
        </p:nvSpPr>
        <p:spPr bwMode="auto">
          <a:xfrm>
            <a:off x="989013" y="3595687"/>
            <a:ext cx="6997700" cy="4763"/>
          </a:xfrm>
          <a:prstGeom prst="line">
            <a:avLst/>
          </a:prstGeom>
          <a:noFill/>
          <a:ln w="9525">
            <a:solidFill>
              <a:srgbClr val="000099"/>
            </a:solidFill>
            <a:prstDash val="sysDot"/>
            <a:round/>
            <a:headEnd/>
            <a:tailEnd/>
          </a:ln>
          <a:effectLst/>
        </p:spPr>
        <p:txBody>
          <a:bodyPr/>
          <a:lstStyle/>
          <a:p>
            <a:endParaRPr lang="en-US"/>
          </a:p>
        </p:txBody>
      </p:sp>
      <p:sp>
        <p:nvSpPr>
          <p:cNvPr id="169007" name="Line 47"/>
          <p:cNvSpPr>
            <a:spLocks noChangeShapeType="1"/>
          </p:cNvSpPr>
          <p:nvPr/>
        </p:nvSpPr>
        <p:spPr bwMode="auto">
          <a:xfrm>
            <a:off x="989013" y="3806428"/>
            <a:ext cx="6997700" cy="4763"/>
          </a:xfrm>
          <a:prstGeom prst="line">
            <a:avLst/>
          </a:prstGeom>
          <a:noFill/>
          <a:ln w="9525">
            <a:solidFill>
              <a:srgbClr val="000099"/>
            </a:solidFill>
            <a:prstDash val="sysDot"/>
            <a:round/>
            <a:headEnd/>
            <a:tailEnd/>
          </a:ln>
          <a:effectLst/>
        </p:spPr>
        <p:txBody>
          <a:bodyPr/>
          <a:lstStyle/>
          <a:p>
            <a:endParaRPr lang="en-US"/>
          </a:p>
        </p:txBody>
      </p:sp>
      <p:sp>
        <p:nvSpPr>
          <p:cNvPr id="169008" name="Line 48"/>
          <p:cNvSpPr>
            <a:spLocks noChangeShapeType="1"/>
          </p:cNvSpPr>
          <p:nvPr/>
        </p:nvSpPr>
        <p:spPr bwMode="auto">
          <a:xfrm>
            <a:off x="989013" y="4021931"/>
            <a:ext cx="6997700" cy="4763"/>
          </a:xfrm>
          <a:prstGeom prst="line">
            <a:avLst/>
          </a:prstGeom>
          <a:noFill/>
          <a:ln w="9525">
            <a:solidFill>
              <a:srgbClr val="000099"/>
            </a:solidFill>
            <a:prstDash val="sysDot"/>
            <a:round/>
            <a:headEnd/>
            <a:tailEnd/>
          </a:ln>
          <a:effectLst/>
        </p:spPr>
        <p:txBody>
          <a:bodyPr/>
          <a:lstStyle/>
          <a:p>
            <a:endParaRPr lang="en-US"/>
          </a:p>
        </p:txBody>
      </p:sp>
      <p:sp>
        <p:nvSpPr>
          <p:cNvPr id="169010" name="Rectangle 50"/>
          <p:cNvSpPr>
            <a:spLocks noChangeArrowheads="1"/>
          </p:cNvSpPr>
          <p:nvPr/>
        </p:nvSpPr>
        <p:spPr bwMode="auto">
          <a:xfrm>
            <a:off x="1643064" y="4274344"/>
            <a:ext cx="354264"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CA" sz="1600" b="1">
                <a:solidFill>
                  <a:srgbClr val="FFFFFF"/>
                </a:solidFill>
                <a:latin typeface="Arial" charset="0"/>
              </a:rPr>
              <a:t>&lt;=2</a:t>
            </a:r>
            <a:endParaRPr lang="en-GB" sz="1600" b="1">
              <a:solidFill>
                <a:srgbClr val="FFFFFF"/>
              </a:solidFill>
              <a:latin typeface="Arial" charset="0"/>
            </a:endParaRPr>
          </a:p>
        </p:txBody>
      </p:sp>
      <p:sp>
        <p:nvSpPr>
          <p:cNvPr id="169012" name="Rectangle 52"/>
          <p:cNvSpPr>
            <a:spLocks noChangeArrowheads="1"/>
          </p:cNvSpPr>
          <p:nvPr/>
        </p:nvSpPr>
        <p:spPr bwMode="auto">
          <a:xfrm>
            <a:off x="2986089" y="4274344"/>
            <a:ext cx="296556"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3-5</a:t>
            </a:r>
            <a:endParaRPr lang="en-GB" sz="1600" b="1">
              <a:latin typeface="Arial" charset="0"/>
            </a:endParaRPr>
          </a:p>
        </p:txBody>
      </p:sp>
      <p:sp>
        <p:nvSpPr>
          <p:cNvPr id="169014" name="Rectangle 54"/>
          <p:cNvSpPr>
            <a:spLocks noChangeArrowheads="1"/>
          </p:cNvSpPr>
          <p:nvPr/>
        </p:nvSpPr>
        <p:spPr bwMode="auto">
          <a:xfrm>
            <a:off x="4313239" y="4274344"/>
            <a:ext cx="296556"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6-9</a:t>
            </a:r>
            <a:endParaRPr lang="en-GB" sz="1600" b="1">
              <a:latin typeface="Arial" charset="0"/>
            </a:endParaRPr>
          </a:p>
        </p:txBody>
      </p:sp>
      <p:sp>
        <p:nvSpPr>
          <p:cNvPr id="169016" name="Rectangle 56"/>
          <p:cNvSpPr>
            <a:spLocks noChangeArrowheads="1"/>
          </p:cNvSpPr>
          <p:nvPr/>
        </p:nvSpPr>
        <p:spPr bwMode="auto">
          <a:xfrm>
            <a:off x="5538788" y="4274344"/>
            <a:ext cx="524182"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10-14</a:t>
            </a:r>
            <a:endParaRPr lang="en-GB" sz="1600" b="1">
              <a:latin typeface="Arial" charset="0"/>
            </a:endParaRPr>
          </a:p>
        </p:txBody>
      </p:sp>
      <p:sp>
        <p:nvSpPr>
          <p:cNvPr id="169018" name="Rectangle 58"/>
          <p:cNvSpPr>
            <a:spLocks noChangeArrowheads="1"/>
          </p:cNvSpPr>
          <p:nvPr/>
        </p:nvSpPr>
        <p:spPr bwMode="auto">
          <a:xfrm>
            <a:off x="6937375" y="4274344"/>
            <a:ext cx="347852"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15+</a:t>
            </a:r>
            <a:endParaRPr lang="en-GB" sz="1600" b="1">
              <a:latin typeface="Arial" charset="0"/>
            </a:endParaRPr>
          </a:p>
        </p:txBody>
      </p:sp>
      <p:grpSp>
        <p:nvGrpSpPr>
          <p:cNvPr id="2" name="Group 66"/>
          <p:cNvGrpSpPr>
            <a:grpSpLocks/>
          </p:cNvGrpSpPr>
          <p:nvPr/>
        </p:nvGrpSpPr>
        <p:grpSpPr bwMode="auto">
          <a:xfrm>
            <a:off x="1489075" y="3131344"/>
            <a:ext cx="674688" cy="1087041"/>
            <a:chOff x="938" y="2630"/>
            <a:chExt cx="425" cy="913"/>
          </a:xfrm>
        </p:grpSpPr>
        <p:sp>
          <p:nvSpPr>
            <p:cNvPr id="169009" name="Rectangle 49"/>
            <p:cNvSpPr>
              <a:spLocks noChangeArrowheads="1"/>
            </p:cNvSpPr>
            <p:nvPr/>
          </p:nvSpPr>
          <p:spPr bwMode="auto">
            <a:xfrm>
              <a:off x="938" y="2805"/>
              <a:ext cx="425" cy="738"/>
            </a:xfrm>
            <a:prstGeom prst="rect">
              <a:avLst/>
            </a:prstGeom>
            <a:gradFill rotWithShape="0">
              <a:gsLst>
                <a:gs pos="0">
                  <a:schemeClr val="tx1"/>
                </a:gs>
                <a:gs pos="50000">
                  <a:srgbClr val="FF99FF"/>
                </a:gs>
                <a:gs pos="100000">
                  <a:schemeClr val="tx1"/>
                </a:gs>
              </a:gsLst>
              <a:lin ang="0" scaled="1"/>
            </a:gradFill>
            <a:ln w="19050">
              <a:noFill/>
              <a:miter lim="800000"/>
              <a:headEnd/>
              <a:tailEnd/>
            </a:ln>
          </p:spPr>
          <p:txBody>
            <a:bodyPr/>
            <a:lstStyle/>
            <a:p>
              <a:endParaRPr lang="en-US"/>
            </a:p>
          </p:txBody>
        </p:sp>
        <p:sp>
          <p:nvSpPr>
            <p:cNvPr id="169019" name="Rectangle 59"/>
            <p:cNvSpPr>
              <a:spLocks noChangeArrowheads="1"/>
            </p:cNvSpPr>
            <p:nvPr/>
          </p:nvSpPr>
          <p:spPr bwMode="auto">
            <a:xfrm>
              <a:off x="1033" y="2630"/>
              <a:ext cx="258"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21%</a:t>
              </a:r>
              <a:endParaRPr lang="en-GB" sz="1600" b="1">
                <a:latin typeface="Arial" charset="0"/>
              </a:endParaRPr>
            </a:p>
          </p:txBody>
        </p:sp>
      </p:grpSp>
      <p:grpSp>
        <p:nvGrpSpPr>
          <p:cNvPr id="3" name="Group 67"/>
          <p:cNvGrpSpPr>
            <a:grpSpLocks/>
          </p:cNvGrpSpPr>
          <p:nvPr/>
        </p:nvGrpSpPr>
        <p:grpSpPr bwMode="auto">
          <a:xfrm>
            <a:off x="2771775" y="2674144"/>
            <a:ext cx="674688" cy="1544241"/>
            <a:chOff x="1746" y="2246"/>
            <a:chExt cx="425" cy="1297"/>
          </a:xfrm>
        </p:grpSpPr>
        <p:sp>
          <p:nvSpPr>
            <p:cNvPr id="169011" name="Rectangle 51"/>
            <p:cNvSpPr>
              <a:spLocks noChangeArrowheads="1"/>
            </p:cNvSpPr>
            <p:nvPr/>
          </p:nvSpPr>
          <p:spPr bwMode="auto">
            <a:xfrm>
              <a:off x="1746" y="2419"/>
              <a:ext cx="425" cy="1124"/>
            </a:xfrm>
            <a:prstGeom prst="rect">
              <a:avLst/>
            </a:prstGeom>
            <a:gradFill rotWithShape="0">
              <a:gsLst>
                <a:gs pos="0">
                  <a:schemeClr val="tx1"/>
                </a:gs>
                <a:gs pos="50000">
                  <a:srgbClr val="FF99FF"/>
                </a:gs>
                <a:gs pos="100000">
                  <a:schemeClr val="tx1"/>
                </a:gs>
              </a:gsLst>
              <a:lin ang="0" scaled="1"/>
            </a:gradFill>
            <a:ln w="19050">
              <a:noFill/>
              <a:miter lim="800000"/>
              <a:headEnd/>
              <a:tailEnd/>
            </a:ln>
          </p:spPr>
          <p:txBody>
            <a:bodyPr/>
            <a:lstStyle/>
            <a:p>
              <a:endParaRPr lang="en-US"/>
            </a:p>
          </p:txBody>
        </p:sp>
        <p:sp>
          <p:nvSpPr>
            <p:cNvPr id="169020" name="Rectangle 60"/>
            <p:cNvSpPr>
              <a:spLocks noChangeArrowheads="1"/>
            </p:cNvSpPr>
            <p:nvPr/>
          </p:nvSpPr>
          <p:spPr bwMode="auto">
            <a:xfrm>
              <a:off x="1847" y="2246"/>
              <a:ext cx="258"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32%</a:t>
              </a:r>
              <a:endParaRPr lang="en-GB" sz="1600" b="1">
                <a:latin typeface="Arial" charset="0"/>
              </a:endParaRPr>
            </a:p>
          </p:txBody>
        </p:sp>
      </p:grpSp>
      <p:grpSp>
        <p:nvGrpSpPr>
          <p:cNvPr id="4" name="Group 68"/>
          <p:cNvGrpSpPr>
            <a:grpSpLocks/>
          </p:cNvGrpSpPr>
          <p:nvPr/>
        </p:nvGrpSpPr>
        <p:grpSpPr bwMode="auto">
          <a:xfrm>
            <a:off x="4090989" y="2228850"/>
            <a:ext cx="676275" cy="1989535"/>
            <a:chOff x="2577" y="1872"/>
            <a:chExt cx="426" cy="1671"/>
          </a:xfrm>
        </p:grpSpPr>
        <p:sp>
          <p:nvSpPr>
            <p:cNvPr id="169013" name="Rectangle 53"/>
            <p:cNvSpPr>
              <a:spLocks noChangeArrowheads="1"/>
            </p:cNvSpPr>
            <p:nvPr/>
          </p:nvSpPr>
          <p:spPr bwMode="auto">
            <a:xfrm>
              <a:off x="2577" y="2070"/>
              <a:ext cx="426" cy="1473"/>
            </a:xfrm>
            <a:prstGeom prst="rect">
              <a:avLst/>
            </a:prstGeom>
            <a:gradFill rotWithShape="0">
              <a:gsLst>
                <a:gs pos="0">
                  <a:schemeClr val="tx1"/>
                </a:gs>
                <a:gs pos="50000">
                  <a:srgbClr val="FF99FF"/>
                </a:gs>
                <a:gs pos="100000">
                  <a:schemeClr val="tx1"/>
                </a:gs>
              </a:gsLst>
              <a:lin ang="0" scaled="1"/>
            </a:gradFill>
            <a:ln w="19050">
              <a:noFill/>
              <a:miter lim="800000"/>
              <a:headEnd/>
              <a:tailEnd/>
            </a:ln>
          </p:spPr>
          <p:txBody>
            <a:bodyPr/>
            <a:lstStyle/>
            <a:p>
              <a:endParaRPr lang="en-US"/>
            </a:p>
          </p:txBody>
        </p:sp>
        <p:sp>
          <p:nvSpPr>
            <p:cNvPr id="169021" name="Rectangle 61"/>
            <p:cNvSpPr>
              <a:spLocks noChangeArrowheads="1"/>
            </p:cNvSpPr>
            <p:nvPr/>
          </p:nvSpPr>
          <p:spPr bwMode="auto">
            <a:xfrm>
              <a:off x="2689" y="1872"/>
              <a:ext cx="259"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42%</a:t>
              </a:r>
              <a:endParaRPr lang="en-GB" sz="1600" b="1">
                <a:latin typeface="Arial" charset="0"/>
              </a:endParaRPr>
            </a:p>
          </p:txBody>
        </p:sp>
      </p:grpSp>
      <p:grpSp>
        <p:nvGrpSpPr>
          <p:cNvPr id="5" name="Group 69"/>
          <p:cNvGrpSpPr>
            <a:grpSpLocks/>
          </p:cNvGrpSpPr>
          <p:nvPr/>
        </p:nvGrpSpPr>
        <p:grpSpPr bwMode="auto">
          <a:xfrm>
            <a:off x="5445126" y="2157413"/>
            <a:ext cx="676275" cy="2060972"/>
            <a:chOff x="3430" y="1812"/>
            <a:chExt cx="426" cy="1731"/>
          </a:xfrm>
        </p:grpSpPr>
        <p:sp>
          <p:nvSpPr>
            <p:cNvPr id="169015" name="Rectangle 55"/>
            <p:cNvSpPr>
              <a:spLocks noChangeArrowheads="1"/>
            </p:cNvSpPr>
            <p:nvPr/>
          </p:nvSpPr>
          <p:spPr bwMode="auto">
            <a:xfrm>
              <a:off x="3430" y="1998"/>
              <a:ext cx="426" cy="1545"/>
            </a:xfrm>
            <a:prstGeom prst="rect">
              <a:avLst/>
            </a:prstGeom>
            <a:gradFill rotWithShape="0">
              <a:gsLst>
                <a:gs pos="0">
                  <a:schemeClr val="tx1"/>
                </a:gs>
                <a:gs pos="50000">
                  <a:srgbClr val="FF99FF"/>
                </a:gs>
                <a:gs pos="100000">
                  <a:schemeClr val="tx1"/>
                </a:gs>
              </a:gsLst>
              <a:lin ang="0" scaled="1"/>
            </a:gradFill>
            <a:ln w="19050">
              <a:noFill/>
              <a:miter lim="800000"/>
              <a:headEnd/>
              <a:tailEnd/>
            </a:ln>
          </p:spPr>
          <p:txBody>
            <a:bodyPr/>
            <a:lstStyle/>
            <a:p>
              <a:endParaRPr lang="en-US"/>
            </a:p>
          </p:txBody>
        </p:sp>
        <p:sp>
          <p:nvSpPr>
            <p:cNvPr id="169022" name="Rectangle 62"/>
            <p:cNvSpPr>
              <a:spLocks noChangeArrowheads="1"/>
            </p:cNvSpPr>
            <p:nvPr/>
          </p:nvSpPr>
          <p:spPr bwMode="auto">
            <a:xfrm>
              <a:off x="3536" y="1812"/>
              <a:ext cx="259"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44%</a:t>
              </a:r>
              <a:endParaRPr lang="en-GB" sz="1600" b="1">
                <a:latin typeface="Arial" charset="0"/>
              </a:endParaRPr>
            </a:p>
          </p:txBody>
        </p:sp>
      </p:grpSp>
      <p:grpSp>
        <p:nvGrpSpPr>
          <p:cNvPr id="6" name="Group 70"/>
          <p:cNvGrpSpPr>
            <a:grpSpLocks/>
          </p:cNvGrpSpPr>
          <p:nvPr/>
        </p:nvGrpSpPr>
        <p:grpSpPr bwMode="auto">
          <a:xfrm>
            <a:off x="6762751" y="1428750"/>
            <a:ext cx="676275" cy="2789635"/>
            <a:chOff x="4260" y="1200"/>
            <a:chExt cx="426" cy="2343"/>
          </a:xfrm>
        </p:grpSpPr>
        <p:sp>
          <p:nvSpPr>
            <p:cNvPr id="169017" name="Rectangle 57"/>
            <p:cNvSpPr>
              <a:spLocks noChangeArrowheads="1"/>
            </p:cNvSpPr>
            <p:nvPr/>
          </p:nvSpPr>
          <p:spPr bwMode="auto">
            <a:xfrm>
              <a:off x="4260" y="1392"/>
              <a:ext cx="426" cy="2151"/>
            </a:xfrm>
            <a:prstGeom prst="rect">
              <a:avLst/>
            </a:prstGeom>
            <a:gradFill rotWithShape="0">
              <a:gsLst>
                <a:gs pos="0">
                  <a:schemeClr val="tx1"/>
                </a:gs>
                <a:gs pos="50000">
                  <a:srgbClr val="FF99FF"/>
                </a:gs>
                <a:gs pos="100000">
                  <a:schemeClr val="tx1"/>
                </a:gs>
              </a:gsLst>
              <a:lin ang="0" scaled="1"/>
            </a:gradFill>
            <a:ln w="19050">
              <a:noFill/>
              <a:miter lim="800000"/>
              <a:headEnd/>
              <a:tailEnd/>
            </a:ln>
          </p:spPr>
          <p:txBody>
            <a:bodyPr/>
            <a:lstStyle/>
            <a:p>
              <a:endParaRPr lang="en-US"/>
            </a:p>
          </p:txBody>
        </p:sp>
        <p:sp>
          <p:nvSpPr>
            <p:cNvPr id="169023" name="Rectangle 63"/>
            <p:cNvSpPr>
              <a:spLocks noChangeArrowheads="1"/>
            </p:cNvSpPr>
            <p:nvPr/>
          </p:nvSpPr>
          <p:spPr bwMode="auto">
            <a:xfrm>
              <a:off x="4350" y="1200"/>
              <a:ext cx="259"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62%</a:t>
              </a:r>
              <a:endParaRPr lang="en-GB" sz="1600" b="1">
                <a:latin typeface="Arial" charset="0"/>
              </a:endParaRPr>
            </a:p>
          </p:txBody>
        </p:sp>
      </p:grpSp>
      <p:sp>
        <p:nvSpPr>
          <p:cNvPr id="169025" name="Text Box 65"/>
          <p:cNvSpPr txBox="1">
            <a:spLocks noChangeArrowheads="1"/>
          </p:cNvSpPr>
          <p:nvPr/>
        </p:nvSpPr>
        <p:spPr bwMode="blackWhite">
          <a:xfrm>
            <a:off x="228600" y="4882754"/>
            <a:ext cx="9144000" cy="153888"/>
          </a:xfrm>
          <a:prstGeom prst="rect">
            <a:avLst/>
          </a:prstGeom>
          <a:noFill/>
          <a:ln w="12700">
            <a:noFill/>
            <a:miter lim="800000"/>
            <a:headEnd/>
            <a:tailEnd/>
          </a:ln>
          <a:effectLst/>
        </p:spPr>
        <p:txBody>
          <a:bodyPr lIns="0" tIns="0" rIns="0" bIns="0" anchor="b">
            <a:spAutoFit/>
          </a:bodyPr>
          <a:lstStyle/>
          <a:p>
            <a:pPr defTabSz="893763" eaLnBrk="0" hangingPunct="0">
              <a:spcBef>
                <a:spcPct val="50000"/>
              </a:spcBef>
            </a:pPr>
            <a:r>
              <a:rPr lang="en-US" sz="1000">
                <a:solidFill>
                  <a:schemeClr val="bg1"/>
                </a:solidFill>
                <a:latin typeface="Arial" charset="0"/>
              </a:rPr>
              <a:t>Harris,S </a:t>
            </a:r>
            <a:r>
              <a:rPr lang="en-US" sz="1000" i="1">
                <a:solidFill>
                  <a:schemeClr val="bg1"/>
                </a:solidFill>
                <a:latin typeface="Arial" charset="0"/>
              </a:rPr>
              <a:t>et al</a:t>
            </a:r>
            <a:r>
              <a:rPr lang="en-US" sz="1000">
                <a:solidFill>
                  <a:schemeClr val="bg1"/>
                </a:solidFill>
                <a:latin typeface="Arial" charset="0"/>
              </a:rPr>
              <a:t>. CDA 2003; Type 2 Diabetes and Associated Complications in Primary Care in Canada: The Impact of Duration of Disease on Morbidity Load</a:t>
            </a:r>
            <a:r>
              <a:rPr lang="en-GB" sz="1000">
                <a:solidFill>
                  <a:schemeClr val="bg1"/>
                </a:solidFill>
                <a:latin typeface="Arial" charset="0"/>
              </a:rPr>
              <a:t>.</a:t>
            </a:r>
            <a:endParaRPr lang="en-US" sz="100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5" name="Rectangle 13"/>
          <p:cNvSpPr>
            <a:spLocks noChangeArrowheads="1"/>
          </p:cNvSpPr>
          <p:nvPr/>
        </p:nvSpPr>
        <p:spPr bwMode="auto">
          <a:xfrm>
            <a:off x="0" y="0"/>
            <a:ext cx="9144000" cy="5143500"/>
          </a:xfrm>
          <a:prstGeom prst="rect">
            <a:avLst/>
          </a:prstGeom>
          <a:solidFill>
            <a:srgbClr val="000066"/>
          </a:solidFill>
          <a:ln w="9525">
            <a:solidFill>
              <a:schemeClr val="tx1"/>
            </a:solidFill>
            <a:miter lim="800000"/>
            <a:headEnd/>
            <a:tailEnd/>
          </a:ln>
          <a:effectLst/>
        </p:spPr>
        <p:txBody>
          <a:bodyPr wrap="none" anchor="ctr"/>
          <a:lstStyle/>
          <a:p>
            <a:endParaRPr lang="en-US"/>
          </a:p>
        </p:txBody>
      </p:sp>
      <p:sp>
        <p:nvSpPr>
          <p:cNvPr id="95235" name="Rectangle 3"/>
          <p:cNvSpPr>
            <a:spLocks noChangeArrowheads="1"/>
          </p:cNvSpPr>
          <p:nvPr/>
        </p:nvSpPr>
        <p:spPr bwMode="auto">
          <a:xfrm>
            <a:off x="152400" y="171451"/>
            <a:ext cx="8782050" cy="564356"/>
          </a:xfrm>
          <a:prstGeom prst="rect">
            <a:avLst/>
          </a:prstGeom>
          <a:noFill/>
          <a:ln w="9525">
            <a:noFill/>
            <a:miter lim="800000"/>
            <a:headEnd/>
            <a:tailEnd/>
          </a:ln>
          <a:effectLst>
            <a:outerShdw dist="53882" dir="2700000" algn="ctr" rotWithShape="0">
              <a:srgbClr val="000000"/>
            </a:outerShdw>
          </a:effectLst>
        </p:spPr>
        <p:txBody>
          <a:bodyPr anchor="ctr"/>
          <a:lstStyle/>
          <a:p>
            <a:pPr algn="ctr"/>
            <a:r>
              <a:rPr lang="en-GB" sz="3600">
                <a:solidFill>
                  <a:srgbClr val="FFCC00"/>
                </a:solidFill>
                <a:latin typeface="Arial" charset="0"/>
              </a:rPr>
              <a:t>Components of Glycemic Control</a:t>
            </a:r>
          </a:p>
        </p:txBody>
      </p:sp>
      <p:sp>
        <p:nvSpPr>
          <p:cNvPr id="95237" name="Text Box 5"/>
          <p:cNvSpPr txBox="1">
            <a:spLocks noChangeArrowheads="1"/>
          </p:cNvSpPr>
          <p:nvPr/>
        </p:nvSpPr>
        <p:spPr bwMode="auto">
          <a:xfrm>
            <a:off x="6248400" y="3429001"/>
            <a:ext cx="2895600" cy="1372683"/>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lnSpc>
                <a:spcPct val="80000"/>
              </a:lnSpc>
              <a:spcBef>
                <a:spcPct val="50000"/>
              </a:spcBef>
            </a:pPr>
            <a:r>
              <a:rPr lang="en-US" sz="2000" b="1">
                <a:solidFill>
                  <a:srgbClr val="FFCC00"/>
                </a:solidFill>
                <a:latin typeface="Arial" charset="0"/>
              </a:rPr>
              <a:t>2 h. Postprandial Plasma Glucose</a:t>
            </a:r>
            <a:endParaRPr lang="en-US" sz="2000" b="1">
              <a:solidFill>
                <a:schemeClr val="bg1"/>
              </a:solidFill>
              <a:latin typeface="Arial" charset="0"/>
            </a:endParaRPr>
          </a:p>
          <a:p>
            <a:pPr algn="ctr">
              <a:lnSpc>
                <a:spcPct val="30000"/>
              </a:lnSpc>
              <a:spcBef>
                <a:spcPct val="50000"/>
              </a:spcBef>
            </a:pPr>
            <a:endParaRPr lang="en-US" sz="2000" b="1">
              <a:solidFill>
                <a:schemeClr val="bg1"/>
              </a:solidFill>
              <a:latin typeface="Arial" charset="0"/>
            </a:endParaRPr>
          </a:p>
          <a:p>
            <a:pPr algn="ctr">
              <a:lnSpc>
                <a:spcPct val="30000"/>
              </a:lnSpc>
              <a:spcBef>
                <a:spcPct val="50000"/>
              </a:spcBef>
            </a:pPr>
            <a:r>
              <a:rPr lang="en-US" sz="2200" b="1">
                <a:solidFill>
                  <a:schemeClr val="bg1"/>
                </a:solidFill>
                <a:latin typeface="Arial" charset="0"/>
              </a:rPr>
              <a:t>5-10 mmol/L</a:t>
            </a:r>
          </a:p>
          <a:p>
            <a:pPr algn="ctr">
              <a:lnSpc>
                <a:spcPct val="30000"/>
              </a:lnSpc>
              <a:spcBef>
                <a:spcPct val="50000"/>
              </a:spcBef>
            </a:pPr>
            <a:r>
              <a:rPr lang="en-US" sz="2200" b="1">
                <a:solidFill>
                  <a:schemeClr val="bg1"/>
                </a:solidFill>
                <a:latin typeface="Arial" charset="0"/>
              </a:rPr>
              <a:t>5-8 mmol/L*</a:t>
            </a:r>
            <a:endParaRPr lang="en-US" sz="2200"/>
          </a:p>
        </p:txBody>
      </p:sp>
      <p:sp>
        <p:nvSpPr>
          <p:cNvPr id="95238" name="Text Box 6"/>
          <p:cNvSpPr txBox="1">
            <a:spLocks noChangeArrowheads="1"/>
          </p:cNvSpPr>
          <p:nvPr/>
        </p:nvSpPr>
        <p:spPr bwMode="auto">
          <a:xfrm>
            <a:off x="-381000" y="3429000"/>
            <a:ext cx="3657600" cy="1726627"/>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spcBef>
                <a:spcPct val="50000"/>
              </a:spcBef>
            </a:pPr>
            <a:r>
              <a:rPr lang="en-US" sz="2000" b="1" dirty="0">
                <a:solidFill>
                  <a:srgbClr val="FFCC00"/>
                </a:solidFill>
                <a:latin typeface="Arial" charset="0"/>
              </a:rPr>
              <a:t>Fasting/</a:t>
            </a:r>
            <a:r>
              <a:rPr lang="en-US" sz="2000" b="1" dirty="0" err="1">
                <a:solidFill>
                  <a:srgbClr val="FFCC00"/>
                </a:solidFill>
                <a:latin typeface="Arial" charset="0"/>
              </a:rPr>
              <a:t>Preprandial</a:t>
            </a:r>
            <a:endParaRPr lang="en-US" sz="2000" b="1" dirty="0">
              <a:solidFill>
                <a:srgbClr val="FFCC00"/>
              </a:solidFill>
              <a:latin typeface="Arial" charset="0"/>
            </a:endParaRPr>
          </a:p>
          <a:p>
            <a:pPr algn="ctr">
              <a:lnSpc>
                <a:spcPct val="20000"/>
              </a:lnSpc>
              <a:spcBef>
                <a:spcPct val="50000"/>
              </a:spcBef>
            </a:pPr>
            <a:r>
              <a:rPr lang="en-US" sz="2000" b="1" dirty="0">
                <a:solidFill>
                  <a:srgbClr val="FFCC00"/>
                </a:solidFill>
                <a:latin typeface="Arial" charset="0"/>
              </a:rPr>
              <a:t>Plasma Glucose</a:t>
            </a:r>
          </a:p>
          <a:p>
            <a:pPr algn="ctr">
              <a:lnSpc>
                <a:spcPct val="20000"/>
              </a:lnSpc>
              <a:spcBef>
                <a:spcPct val="50000"/>
              </a:spcBef>
            </a:pPr>
            <a:endParaRPr lang="en-US" sz="2000" b="1" dirty="0">
              <a:solidFill>
                <a:schemeClr val="bg1"/>
              </a:solidFill>
              <a:latin typeface="Arial" charset="0"/>
            </a:endParaRPr>
          </a:p>
          <a:p>
            <a:pPr algn="ctr">
              <a:lnSpc>
                <a:spcPct val="20000"/>
              </a:lnSpc>
              <a:spcBef>
                <a:spcPct val="50000"/>
              </a:spcBef>
            </a:pPr>
            <a:r>
              <a:rPr lang="en-US" sz="2200" b="1" dirty="0">
                <a:solidFill>
                  <a:schemeClr val="bg1"/>
                </a:solidFill>
                <a:latin typeface="Arial" charset="0"/>
              </a:rPr>
              <a:t>4-7 </a:t>
            </a:r>
            <a:r>
              <a:rPr lang="en-US" sz="2200" b="1" dirty="0" err="1">
                <a:solidFill>
                  <a:schemeClr val="bg1"/>
                </a:solidFill>
                <a:latin typeface="Arial" charset="0"/>
              </a:rPr>
              <a:t>mmol</a:t>
            </a:r>
            <a:r>
              <a:rPr lang="en-US" sz="2200" b="1" dirty="0">
                <a:solidFill>
                  <a:schemeClr val="bg1"/>
                </a:solidFill>
                <a:latin typeface="Arial" charset="0"/>
              </a:rPr>
              <a:t>/L</a:t>
            </a:r>
          </a:p>
          <a:p>
            <a:pPr algn="ctr">
              <a:lnSpc>
                <a:spcPct val="30000"/>
              </a:lnSpc>
              <a:spcBef>
                <a:spcPct val="50000"/>
              </a:spcBef>
            </a:pPr>
            <a:r>
              <a:rPr lang="en-US" sz="2200" b="1" dirty="0">
                <a:solidFill>
                  <a:schemeClr val="bg1"/>
                </a:solidFill>
                <a:latin typeface="Arial" charset="0"/>
              </a:rPr>
              <a:t>4-6 </a:t>
            </a:r>
            <a:r>
              <a:rPr lang="en-US" sz="2200" b="1" dirty="0" err="1">
                <a:solidFill>
                  <a:schemeClr val="bg1"/>
                </a:solidFill>
                <a:latin typeface="Arial" charset="0"/>
              </a:rPr>
              <a:t>mmol</a:t>
            </a:r>
            <a:r>
              <a:rPr lang="en-US" sz="2200" b="1" dirty="0">
                <a:solidFill>
                  <a:schemeClr val="bg1"/>
                </a:solidFill>
                <a:latin typeface="Arial" charset="0"/>
              </a:rPr>
              <a:t>/L*</a:t>
            </a:r>
          </a:p>
          <a:p>
            <a:pPr>
              <a:lnSpc>
                <a:spcPct val="20000"/>
              </a:lnSpc>
              <a:spcBef>
                <a:spcPct val="50000"/>
              </a:spcBef>
            </a:pPr>
            <a:endParaRPr lang="en-US" sz="3600" b="1" dirty="0">
              <a:solidFill>
                <a:schemeClr val="bg1"/>
              </a:solidFill>
              <a:latin typeface="Arial" charset="0"/>
            </a:endParaRPr>
          </a:p>
        </p:txBody>
      </p:sp>
      <p:sp>
        <p:nvSpPr>
          <p:cNvPr id="95239" name="Text Box 7"/>
          <p:cNvSpPr txBox="1">
            <a:spLocks noChangeArrowheads="1"/>
          </p:cNvSpPr>
          <p:nvPr/>
        </p:nvSpPr>
        <p:spPr bwMode="auto">
          <a:xfrm>
            <a:off x="3810000" y="971551"/>
            <a:ext cx="1752600" cy="923330"/>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spcBef>
                <a:spcPct val="50000"/>
              </a:spcBef>
            </a:pPr>
            <a:r>
              <a:rPr lang="en-US" b="1" dirty="0" err="1">
                <a:solidFill>
                  <a:srgbClr val="FFCC00"/>
                </a:solidFill>
                <a:latin typeface="Arial" charset="0"/>
              </a:rPr>
              <a:t>A1C</a:t>
            </a:r>
            <a:r>
              <a:rPr lang="en-US" b="1" dirty="0">
                <a:solidFill>
                  <a:srgbClr val="FFCC00"/>
                </a:solidFill>
                <a:latin typeface="Arial" charset="0"/>
              </a:rPr>
              <a:t> </a:t>
            </a:r>
          </a:p>
          <a:p>
            <a:pPr algn="ctr"/>
            <a:r>
              <a:rPr lang="en-US" sz="2200" b="1" dirty="0">
                <a:solidFill>
                  <a:schemeClr val="bg1"/>
                </a:solidFill>
                <a:latin typeface="Arial" charset="0"/>
              </a:rPr>
              <a:t> </a:t>
            </a:r>
            <a:r>
              <a:rPr lang="en-US" sz="2200" b="1" u="sng" dirty="0">
                <a:solidFill>
                  <a:schemeClr val="bg1"/>
                </a:solidFill>
                <a:latin typeface="Arial" charset="0"/>
              </a:rPr>
              <a:t>&lt;</a:t>
            </a:r>
            <a:r>
              <a:rPr lang="en-US" sz="2200" b="1" dirty="0">
                <a:solidFill>
                  <a:schemeClr val="bg1"/>
                </a:solidFill>
                <a:latin typeface="Arial" charset="0"/>
              </a:rPr>
              <a:t>7%, </a:t>
            </a:r>
            <a:r>
              <a:rPr lang="en-US" sz="2200" b="1" u="sng" dirty="0">
                <a:solidFill>
                  <a:schemeClr val="bg1"/>
                </a:solidFill>
                <a:latin typeface="Arial" charset="0"/>
              </a:rPr>
              <a:t>&lt;</a:t>
            </a:r>
            <a:r>
              <a:rPr lang="en-US" sz="2200" b="1" dirty="0">
                <a:solidFill>
                  <a:schemeClr val="bg1"/>
                </a:solidFill>
                <a:latin typeface="Arial" charset="0"/>
              </a:rPr>
              <a:t>6%*</a:t>
            </a:r>
            <a:r>
              <a:rPr lang="en-US" sz="3600" b="1" dirty="0">
                <a:solidFill>
                  <a:schemeClr val="bg1"/>
                </a:solidFill>
                <a:latin typeface="Arial" charset="0"/>
              </a:rPr>
              <a:t> </a:t>
            </a:r>
          </a:p>
        </p:txBody>
      </p:sp>
      <p:sp>
        <p:nvSpPr>
          <p:cNvPr id="95242" name="Text Box 10"/>
          <p:cNvSpPr txBox="1">
            <a:spLocks noChangeArrowheads="1"/>
          </p:cNvSpPr>
          <p:nvPr/>
        </p:nvSpPr>
        <p:spPr bwMode="auto">
          <a:xfrm>
            <a:off x="304800" y="4629150"/>
            <a:ext cx="5943600" cy="369332"/>
          </a:xfrm>
          <a:prstGeom prst="rect">
            <a:avLst/>
          </a:prstGeom>
          <a:noFill/>
          <a:ln w="9525">
            <a:noFill/>
            <a:miter lim="800000"/>
            <a:headEnd/>
            <a:tailEnd/>
          </a:ln>
          <a:effectLst/>
        </p:spPr>
        <p:txBody>
          <a:bodyPr>
            <a:spAutoFit/>
          </a:bodyPr>
          <a:lstStyle/>
          <a:p>
            <a:pPr>
              <a:spcBef>
                <a:spcPct val="50000"/>
              </a:spcBef>
            </a:pPr>
            <a:r>
              <a:rPr lang="en-US" sz="1800" b="1">
                <a:solidFill>
                  <a:schemeClr val="bg1"/>
                </a:solidFill>
                <a:latin typeface="Arial" charset="0"/>
              </a:rPr>
              <a:t>*If can be achieved safely</a:t>
            </a:r>
          </a:p>
        </p:txBody>
      </p:sp>
      <p:grpSp>
        <p:nvGrpSpPr>
          <p:cNvPr id="2" name="Group 12"/>
          <p:cNvGrpSpPr>
            <a:grpSpLocks/>
          </p:cNvGrpSpPr>
          <p:nvPr/>
        </p:nvGrpSpPr>
        <p:grpSpPr bwMode="auto">
          <a:xfrm>
            <a:off x="2743200" y="1828800"/>
            <a:ext cx="3810000" cy="2286000"/>
            <a:chOff x="1824" y="1536"/>
            <a:chExt cx="2400" cy="1920"/>
          </a:xfrm>
        </p:grpSpPr>
        <p:sp>
          <p:nvSpPr>
            <p:cNvPr id="95243" name="AutoShape 11"/>
            <p:cNvSpPr>
              <a:spLocks noChangeArrowheads="1"/>
            </p:cNvSpPr>
            <p:nvPr/>
          </p:nvSpPr>
          <p:spPr bwMode="auto">
            <a:xfrm>
              <a:off x="1824" y="1536"/>
              <a:ext cx="2400" cy="1920"/>
            </a:xfrm>
            <a:prstGeom prst="triangle">
              <a:avLst>
                <a:gd name="adj" fmla="val 50000"/>
              </a:avLst>
            </a:prstGeom>
            <a:noFill/>
            <a:ln w="66675">
              <a:solidFill>
                <a:srgbClr val="FFFF99"/>
              </a:solidFill>
              <a:miter lim="800000"/>
              <a:headEnd/>
              <a:tailEnd/>
            </a:ln>
            <a:effectLst/>
          </p:spPr>
          <p:txBody>
            <a:bodyPr wrap="none" anchor="ctr"/>
            <a:lstStyle/>
            <a:p>
              <a:endParaRPr lang="en-US"/>
            </a:p>
          </p:txBody>
        </p:sp>
        <p:sp>
          <p:nvSpPr>
            <p:cNvPr id="95236" name="AutoShape 4"/>
            <p:cNvSpPr>
              <a:spLocks noChangeArrowheads="1"/>
            </p:cNvSpPr>
            <p:nvPr/>
          </p:nvSpPr>
          <p:spPr bwMode="auto">
            <a:xfrm>
              <a:off x="1824" y="1536"/>
              <a:ext cx="2400" cy="1920"/>
            </a:xfrm>
            <a:prstGeom prst="triangle">
              <a:avLst>
                <a:gd name="adj" fmla="val 50000"/>
              </a:avLst>
            </a:prstGeom>
            <a:noFill/>
            <a:ln w="50800">
              <a:solidFill>
                <a:srgbClr val="FFCC00"/>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13"/>
          <p:cNvSpPr>
            <a:spLocks noChangeShapeType="1"/>
          </p:cNvSpPr>
          <p:nvPr/>
        </p:nvSpPr>
        <p:spPr bwMode="auto">
          <a:xfrm>
            <a:off x="6572250" y="2968229"/>
            <a:ext cx="0" cy="107156"/>
          </a:xfrm>
          <a:prstGeom prst="line">
            <a:avLst/>
          </a:prstGeom>
          <a:noFill/>
          <a:ln w="9525">
            <a:solidFill>
              <a:srgbClr val="000000"/>
            </a:solidFill>
            <a:round/>
            <a:headEnd/>
            <a:tailEnd/>
          </a:ln>
        </p:spPr>
        <p:txBody>
          <a:bodyPr/>
          <a:lstStyle/>
          <a:p>
            <a:endParaRPr lang="en-US"/>
          </a:p>
        </p:txBody>
      </p:sp>
      <p:sp>
        <p:nvSpPr>
          <p:cNvPr id="48131" name="Line 16"/>
          <p:cNvSpPr>
            <a:spLocks noChangeShapeType="1"/>
          </p:cNvSpPr>
          <p:nvPr/>
        </p:nvSpPr>
        <p:spPr bwMode="auto">
          <a:xfrm>
            <a:off x="2671763" y="2695575"/>
            <a:ext cx="0" cy="151210"/>
          </a:xfrm>
          <a:prstGeom prst="line">
            <a:avLst/>
          </a:prstGeom>
          <a:noFill/>
          <a:ln w="9525">
            <a:solidFill>
              <a:srgbClr val="000000"/>
            </a:solidFill>
            <a:round/>
            <a:headEnd/>
            <a:tailEnd type="triangle" w="med" len="med"/>
          </a:ln>
        </p:spPr>
        <p:txBody>
          <a:bodyPr/>
          <a:lstStyle/>
          <a:p>
            <a:endParaRPr lang="en-US"/>
          </a:p>
        </p:txBody>
      </p:sp>
      <p:sp>
        <p:nvSpPr>
          <p:cNvPr id="48132" name="Line 17"/>
          <p:cNvSpPr>
            <a:spLocks noChangeShapeType="1"/>
          </p:cNvSpPr>
          <p:nvPr/>
        </p:nvSpPr>
        <p:spPr bwMode="auto">
          <a:xfrm>
            <a:off x="4043363" y="2695575"/>
            <a:ext cx="0" cy="151210"/>
          </a:xfrm>
          <a:prstGeom prst="line">
            <a:avLst/>
          </a:prstGeom>
          <a:noFill/>
          <a:ln w="9525">
            <a:solidFill>
              <a:srgbClr val="000000"/>
            </a:solidFill>
            <a:round/>
            <a:headEnd/>
            <a:tailEnd type="triangle" w="med" len="med"/>
          </a:ln>
        </p:spPr>
        <p:txBody>
          <a:bodyPr/>
          <a:lstStyle/>
          <a:p>
            <a:endParaRPr lang="en-US"/>
          </a:p>
        </p:txBody>
      </p:sp>
      <p:sp>
        <p:nvSpPr>
          <p:cNvPr id="48133" name="Line 18"/>
          <p:cNvSpPr>
            <a:spLocks noChangeShapeType="1"/>
          </p:cNvSpPr>
          <p:nvPr/>
        </p:nvSpPr>
        <p:spPr bwMode="auto">
          <a:xfrm>
            <a:off x="5414963" y="2695575"/>
            <a:ext cx="0" cy="151210"/>
          </a:xfrm>
          <a:prstGeom prst="line">
            <a:avLst/>
          </a:prstGeom>
          <a:noFill/>
          <a:ln w="9525">
            <a:solidFill>
              <a:srgbClr val="000000"/>
            </a:solidFill>
            <a:round/>
            <a:headEnd/>
            <a:tailEnd type="triangle" w="med" len="med"/>
          </a:ln>
        </p:spPr>
        <p:txBody>
          <a:bodyPr/>
          <a:lstStyle/>
          <a:p>
            <a:endParaRPr lang="en-US"/>
          </a:p>
        </p:txBody>
      </p:sp>
      <p:sp>
        <p:nvSpPr>
          <p:cNvPr id="48134" name="Line 32"/>
          <p:cNvSpPr>
            <a:spLocks noChangeShapeType="1"/>
          </p:cNvSpPr>
          <p:nvPr/>
        </p:nvSpPr>
        <p:spPr bwMode="auto">
          <a:xfrm>
            <a:off x="4857750" y="1178719"/>
            <a:ext cx="0" cy="79772"/>
          </a:xfrm>
          <a:prstGeom prst="line">
            <a:avLst/>
          </a:prstGeom>
          <a:noFill/>
          <a:ln w="9525">
            <a:solidFill>
              <a:srgbClr val="000000"/>
            </a:solidFill>
            <a:round/>
            <a:headEnd/>
            <a:tailEnd/>
          </a:ln>
        </p:spPr>
        <p:txBody>
          <a:bodyPr/>
          <a:lstStyle/>
          <a:p>
            <a:endParaRPr lang="en-US"/>
          </a:p>
        </p:txBody>
      </p:sp>
      <p:grpSp>
        <p:nvGrpSpPr>
          <p:cNvPr id="2" name="Group 1"/>
          <p:cNvGrpSpPr>
            <a:grpSpLocks/>
          </p:cNvGrpSpPr>
          <p:nvPr/>
        </p:nvGrpSpPr>
        <p:grpSpPr bwMode="auto">
          <a:xfrm>
            <a:off x="5186363" y="3075385"/>
            <a:ext cx="2743200" cy="926306"/>
            <a:chOff x="6657" y="9360"/>
            <a:chExt cx="4320" cy="1946"/>
          </a:xfrm>
        </p:grpSpPr>
        <p:sp>
          <p:nvSpPr>
            <p:cNvPr id="48160" name="Text Box 12"/>
            <p:cNvSpPr txBox="1">
              <a:spLocks noChangeArrowheads="1"/>
            </p:cNvSpPr>
            <p:nvPr/>
          </p:nvSpPr>
          <p:spPr bwMode="auto">
            <a:xfrm>
              <a:off x="7017" y="9720"/>
              <a:ext cx="1440" cy="428"/>
            </a:xfrm>
            <a:prstGeom prst="rect">
              <a:avLst/>
            </a:prstGeom>
            <a:solidFill>
              <a:srgbClr val="FFFFFF"/>
            </a:solidFill>
            <a:ln w="9525">
              <a:solidFill>
                <a:srgbClr val="000000"/>
              </a:solidFill>
              <a:miter lim="800000"/>
              <a:headEnd/>
              <a:tailEnd/>
            </a:ln>
          </p:spPr>
          <p:txBody>
            <a:bodyPr/>
            <a:lstStyle/>
            <a:p>
              <a:pPr algn="ctr"/>
              <a:r>
                <a:rPr lang="en-US" sz="1000" b="1">
                  <a:solidFill>
                    <a:srgbClr val="000000"/>
                  </a:solidFill>
                  <a:cs typeface="Times New Roman" pitchFamily="18" charset="0"/>
                </a:rPr>
                <a:t>Basal	</a:t>
              </a:r>
              <a:endParaRPr lang="en-US">
                <a:solidFill>
                  <a:srgbClr val="000000"/>
                </a:solidFill>
                <a:cs typeface="Times New Roman" pitchFamily="18" charset="0"/>
              </a:endParaRPr>
            </a:p>
          </p:txBody>
        </p:sp>
        <p:sp>
          <p:nvSpPr>
            <p:cNvPr id="48161" name="Text Box 11"/>
            <p:cNvSpPr txBox="1">
              <a:spLocks noChangeArrowheads="1"/>
            </p:cNvSpPr>
            <p:nvPr/>
          </p:nvSpPr>
          <p:spPr bwMode="auto">
            <a:xfrm>
              <a:off x="9357" y="9720"/>
              <a:ext cx="1440" cy="428"/>
            </a:xfrm>
            <a:prstGeom prst="rect">
              <a:avLst/>
            </a:prstGeom>
            <a:solidFill>
              <a:srgbClr val="FFFFFF"/>
            </a:solidFill>
            <a:ln w="9525">
              <a:solidFill>
                <a:srgbClr val="000000"/>
              </a:solidFill>
              <a:miter lim="800000"/>
              <a:headEnd/>
              <a:tailEnd/>
            </a:ln>
          </p:spPr>
          <p:txBody>
            <a:bodyPr/>
            <a:lstStyle/>
            <a:p>
              <a:pPr algn="ctr"/>
              <a:r>
                <a:rPr lang="en-US" sz="1000" b="1">
                  <a:solidFill>
                    <a:srgbClr val="000000"/>
                  </a:solidFill>
                  <a:cs typeface="Times New Roman" pitchFamily="18" charset="0"/>
                </a:rPr>
                <a:t>Premixed</a:t>
              </a:r>
              <a:endParaRPr lang="en-US">
                <a:solidFill>
                  <a:srgbClr val="000000"/>
                </a:solidFill>
                <a:cs typeface="Times New Roman" pitchFamily="18" charset="0"/>
              </a:endParaRPr>
            </a:p>
          </p:txBody>
        </p:sp>
        <p:sp>
          <p:nvSpPr>
            <p:cNvPr id="48162" name="Text Box 10"/>
            <p:cNvSpPr txBox="1">
              <a:spLocks noChangeArrowheads="1"/>
            </p:cNvSpPr>
            <p:nvPr/>
          </p:nvSpPr>
          <p:spPr bwMode="auto">
            <a:xfrm>
              <a:off x="7759" y="10868"/>
              <a:ext cx="2520" cy="438"/>
            </a:xfrm>
            <a:prstGeom prst="rect">
              <a:avLst/>
            </a:prstGeom>
            <a:solidFill>
              <a:srgbClr val="FFFFFF"/>
            </a:solidFill>
            <a:ln w="9525">
              <a:solidFill>
                <a:srgbClr val="000000"/>
              </a:solidFill>
              <a:miter lim="800000"/>
              <a:headEnd/>
              <a:tailEnd/>
            </a:ln>
          </p:spPr>
          <p:txBody>
            <a:bodyPr/>
            <a:lstStyle/>
            <a:p>
              <a:pPr algn="ctr"/>
              <a:r>
                <a:rPr lang="en-US" sz="1000" b="1">
                  <a:solidFill>
                    <a:srgbClr val="000000"/>
                  </a:solidFill>
                  <a:cs typeface="Times New Roman" pitchFamily="18" charset="0"/>
                </a:rPr>
                <a:t>Basal Bolus insulin</a:t>
              </a:r>
              <a:endParaRPr lang="en-US">
                <a:solidFill>
                  <a:srgbClr val="000000"/>
                </a:solidFill>
                <a:cs typeface="Times New Roman" pitchFamily="18" charset="0"/>
              </a:endParaRPr>
            </a:p>
          </p:txBody>
        </p:sp>
        <p:sp>
          <p:nvSpPr>
            <p:cNvPr id="48163" name="Line 9"/>
            <p:cNvSpPr>
              <a:spLocks noChangeShapeType="1"/>
            </p:cNvSpPr>
            <p:nvPr/>
          </p:nvSpPr>
          <p:spPr bwMode="auto">
            <a:xfrm flipH="1">
              <a:off x="7737" y="9360"/>
              <a:ext cx="2340" cy="0"/>
            </a:xfrm>
            <a:prstGeom prst="line">
              <a:avLst/>
            </a:prstGeom>
            <a:noFill/>
            <a:ln w="9525">
              <a:solidFill>
                <a:srgbClr val="000000"/>
              </a:solidFill>
              <a:round/>
              <a:headEnd/>
              <a:tailEnd/>
            </a:ln>
          </p:spPr>
          <p:txBody>
            <a:bodyPr/>
            <a:lstStyle/>
            <a:p>
              <a:endParaRPr lang="en-US"/>
            </a:p>
          </p:txBody>
        </p:sp>
        <p:sp>
          <p:nvSpPr>
            <p:cNvPr id="48164" name="Line 8"/>
            <p:cNvSpPr>
              <a:spLocks noChangeShapeType="1"/>
            </p:cNvSpPr>
            <p:nvPr/>
          </p:nvSpPr>
          <p:spPr bwMode="auto">
            <a:xfrm>
              <a:off x="7737" y="9360"/>
              <a:ext cx="0" cy="360"/>
            </a:xfrm>
            <a:prstGeom prst="line">
              <a:avLst/>
            </a:prstGeom>
            <a:noFill/>
            <a:ln w="9525">
              <a:solidFill>
                <a:srgbClr val="000000"/>
              </a:solidFill>
              <a:round/>
              <a:headEnd/>
              <a:tailEnd type="triangle" w="med" len="med"/>
            </a:ln>
          </p:spPr>
          <p:txBody>
            <a:bodyPr/>
            <a:lstStyle/>
            <a:p>
              <a:endParaRPr lang="en-US"/>
            </a:p>
          </p:txBody>
        </p:sp>
        <p:sp>
          <p:nvSpPr>
            <p:cNvPr id="48165" name="Line 7"/>
            <p:cNvSpPr>
              <a:spLocks noChangeShapeType="1"/>
            </p:cNvSpPr>
            <p:nvPr/>
          </p:nvSpPr>
          <p:spPr bwMode="auto">
            <a:xfrm>
              <a:off x="10077" y="9360"/>
              <a:ext cx="0" cy="360"/>
            </a:xfrm>
            <a:prstGeom prst="line">
              <a:avLst/>
            </a:prstGeom>
            <a:noFill/>
            <a:ln w="9525">
              <a:solidFill>
                <a:srgbClr val="000000"/>
              </a:solidFill>
              <a:round/>
              <a:headEnd/>
              <a:tailEnd type="triangle" w="med" len="med"/>
            </a:ln>
          </p:spPr>
          <p:txBody>
            <a:bodyPr/>
            <a:lstStyle/>
            <a:p>
              <a:endParaRPr lang="en-US"/>
            </a:p>
          </p:txBody>
        </p:sp>
        <p:sp>
          <p:nvSpPr>
            <p:cNvPr id="48166" name="Line 6"/>
            <p:cNvSpPr>
              <a:spLocks noChangeShapeType="1"/>
            </p:cNvSpPr>
            <p:nvPr/>
          </p:nvSpPr>
          <p:spPr bwMode="auto">
            <a:xfrm flipV="1">
              <a:off x="6657" y="10508"/>
              <a:ext cx="4320" cy="0"/>
            </a:xfrm>
            <a:prstGeom prst="line">
              <a:avLst/>
            </a:prstGeom>
            <a:noFill/>
            <a:ln w="9525">
              <a:solidFill>
                <a:srgbClr val="000000"/>
              </a:solidFill>
              <a:round/>
              <a:headEnd/>
              <a:tailEnd/>
            </a:ln>
          </p:spPr>
          <p:txBody>
            <a:bodyPr/>
            <a:lstStyle/>
            <a:p>
              <a:endParaRPr lang="en-US"/>
            </a:p>
          </p:txBody>
        </p:sp>
        <p:sp>
          <p:nvSpPr>
            <p:cNvPr id="48167" name="Line 5"/>
            <p:cNvSpPr>
              <a:spLocks noChangeShapeType="1"/>
            </p:cNvSpPr>
            <p:nvPr/>
          </p:nvSpPr>
          <p:spPr bwMode="auto">
            <a:xfrm flipV="1">
              <a:off x="6657" y="10148"/>
              <a:ext cx="0" cy="360"/>
            </a:xfrm>
            <a:prstGeom prst="line">
              <a:avLst/>
            </a:prstGeom>
            <a:noFill/>
            <a:ln w="9525">
              <a:solidFill>
                <a:srgbClr val="000000"/>
              </a:solidFill>
              <a:round/>
              <a:headEnd/>
              <a:tailEnd/>
            </a:ln>
          </p:spPr>
          <p:txBody>
            <a:bodyPr/>
            <a:lstStyle/>
            <a:p>
              <a:endParaRPr lang="en-US"/>
            </a:p>
          </p:txBody>
        </p:sp>
        <p:sp>
          <p:nvSpPr>
            <p:cNvPr id="48168" name="Line 4"/>
            <p:cNvSpPr>
              <a:spLocks noChangeShapeType="1"/>
            </p:cNvSpPr>
            <p:nvPr/>
          </p:nvSpPr>
          <p:spPr bwMode="auto">
            <a:xfrm flipV="1">
              <a:off x="10977" y="10148"/>
              <a:ext cx="0" cy="360"/>
            </a:xfrm>
            <a:prstGeom prst="line">
              <a:avLst/>
            </a:prstGeom>
            <a:noFill/>
            <a:ln w="9525">
              <a:solidFill>
                <a:srgbClr val="000000"/>
              </a:solidFill>
              <a:round/>
              <a:headEnd/>
              <a:tailEnd/>
            </a:ln>
          </p:spPr>
          <p:txBody>
            <a:bodyPr/>
            <a:lstStyle/>
            <a:p>
              <a:endParaRPr lang="en-US"/>
            </a:p>
          </p:txBody>
        </p:sp>
        <p:sp>
          <p:nvSpPr>
            <p:cNvPr id="48169" name="Line 3"/>
            <p:cNvSpPr>
              <a:spLocks noChangeShapeType="1"/>
            </p:cNvSpPr>
            <p:nvPr/>
          </p:nvSpPr>
          <p:spPr bwMode="auto">
            <a:xfrm>
              <a:off x="8997" y="10530"/>
              <a:ext cx="0" cy="360"/>
            </a:xfrm>
            <a:prstGeom prst="line">
              <a:avLst/>
            </a:prstGeom>
            <a:noFill/>
            <a:ln w="9525">
              <a:solidFill>
                <a:srgbClr val="000000"/>
              </a:solidFill>
              <a:round/>
              <a:headEnd/>
              <a:tailEnd type="triangle" w="med" len="med"/>
            </a:ln>
          </p:spPr>
          <p:txBody>
            <a:bodyPr/>
            <a:lstStyle/>
            <a:p>
              <a:endParaRPr lang="en-US"/>
            </a:p>
          </p:txBody>
        </p:sp>
        <p:sp>
          <p:nvSpPr>
            <p:cNvPr id="48170" name="Line 2"/>
            <p:cNvSpPr>
              <a:spLocks noChangeShapeType="1"/>
            </p:cNvSpPr>
            <p:nvPr/>
          </p:nvSpPr>
          <p:spPr bwMode="auto">
            <a:xfrm>
              <a:off x="8457" y="9923"/>
              <a:ext cx="900" cy="0"/>
            </a:xfrm>
            <a:prstGeom prst="line">
              <a:avLst/>
            </a:prstGeom>
            <a:noFill/>
            <a:ln w="9525">
              <a:solidFill>
                <a:srgbClr val="000000"/>
              </a:solidFill>
              <a:round/>
              <a:headEnd/>
              <a:tailEnd type="triangle" w="med" len="med"/>
            </a:ln>
          </p:spPr>
          <p:txBody>
            <a:bodyPr/>
            <a:lstStyle/>
            <a:p>
              <a:endParaRPr lang="en-US"/>
            </a:p>
          </p:txBody>
        </p:sp>
      </p:grpSp>
      <p:sp>
        <p:nvSpPr>
          <p:cNvPr id="48136" name="Line 31"/>
          <p:cNvSpPr>
            <a:spLocks noChangeShapeType="1"/>
          </p:cNvSpPr>
          <p:nvPr/>
        </p:nvSpPr>
        <p:spPr bwMode="auto">
          <a:xfrm>
            <a:off x="4043363" y="2218135"/>
            <a:ext cx="0" cy="85725"/>
          </a:xfrm>
          <a:prstGeom prst="line">
            <a:avLst/>
          </a:prstGeom>
          <a:noFill/>
          <a:ln w="9525">
            <a:solidFill>
              <a:srgbClr val="000000"/>
            </a:solidFill>
            <a:round/>
            <a:headEnd/>
            <a:tailEnd/>
          </a:ln>
        </p:spPr>
        <p:txBody>
          <a:bodyPr/>
          <a:lstStyle/>
          <a:p>
            <a:endParaRPr lang="en-US"/>
          </a:p>
        </p:txBody>
      </p:sp>
      <p:sp>
        <p:nvSpPr>
          <p:cNvPr id="48137" name="Line 30"/>
          <p:cNvSpPr>
            <a:spLocks noChangeShapeType="1"/>
          </p:cNvSpPr>
          <p:nvPr/>
        </p:nvSpPr>
        <p:spPr bwMode="auto">
          <a:xfrm>
            <a:off x="2671763" y="2218135"/>
            <a:ext cx="0" cy="85725"/>
          </a:xfrm>
          <a:prstGeom prst="line">
            <a:avLst/>
          </a:prstGeom>
          <a:noFill/>
          <a:ln w="9525">
            <a:solidFill>
              <a:srgbClr val="000000"/>
            </a:solidFill>
            <a:round/>
            <a:headEnd/>
            <a:tailEnd/>
          </a:ln>
        </p:spPr>
        <p:txBody>
          <a:bodyPr/>
          <a:lstStyle/>
          <a:p>
            <a:endParaRPr lang="en-US"/>
          </a:p>
        </p:txBody>
      </p:sp>
      <p:sp>
        <p:nvSpPr>
          <p:cNvPr id="48138" name="Line 29"/>
          <p:cNvSpPr>
            <a:spLocks noChangeShapeType="1"/>
          </p:cNvSpPr>
          <p:nvPr/>
        </p:nvSpPr>
        <p:spPr bwMode="auto">
          <a:xfrm>
            <a:off x="5414963" y="2218135"/>
            <a:ext cx="0" cy="85725"/>
          </a:xfrm>
          <a:prstGeom prst="line">
            <a:avLst/>
          </a:prstGeom>
          <a:noFill/>
          <a:ln w="9525">
            <a:solidFill>
              <a:srgbClr val="000000"/>
            </a:solidFill>
            <a:round/>
            <a:headEnd/>
            <a:tailEnd/>
          </a:ln>
        </p:spPr>
        <p:txBody>
          <a:bodyPr/>
          <a:lstStyle/>
          <a:p>
            <a:endParaRPr lang="en-US"/>
          </a:p>
        </p:txBody>
      </p:sp>
      <p:sp>
        <p:nvSpPr>
          <p:cNvPr id="48139" name="Line 38"/>
          <p:cNvSpPr>
            <a:spLocks noChangeShapeType="1"/>
          </p:cNvSpPr>
          <p:nvPr/>
        </p:nvSpPr>
        <p:spPr bwMode="auto">
          <a:xfrm flipH="1">
            <a:off x="4843463" y="1465660"/>
            <a:ext cx="0" cy="177403"/>
          </a:xfrm>
          <a:prstGeom prst="line">
            <a:avLst/>
          </a:prstGeom>
          <a:noFill/>
          <a:ln w="9525">
            <a:solidFill>
              <a:srgbClr val="000000"/>
            </a:solidFill>
            <a:round/>
            <a:headEnd/>
            <a:tailEnd type="triangle" w="med" len="med"/>
          </a:ln>
        </p:spPr>
        <p:txBody>
          <a:bodyPr/>
          <a:lstStyle/>
          <a:p>
            <a:endParaRPr lang="en-US"/>
          </a:p>
        </p:txBody>
      </p:sp>
      <p:sp>
        <p:nvSpPr>
          <p:cNvPr id="48140" name="Line 15"/>
          <p:cNvSpPr>
            <a:spLocks noChangeShapeType="1"/>
          </p:cNvSpPr>
          <p:nvPr/>
        </p:nvSpPr>
        <p:spPr bwMode="auto">
          <a:xfrm>
            <a:off x="2671763" y="2525316"/>
            <a:ext cx="3429000" cy="0"/>
          </a:xfrm>
          <a:prstGeom prst="line">
            <a:avLst/>
          </a:prstGeom>
          <a:noFill/>
          <a:ln w="9525">
            <a:solidFill>
              <a:srgbClr val="000000"/>
            </a:solidFill>
            <a:round/>
            <a:headEnd/>
            <a:tailEnd type="triangle" w="med" len="med"/>
          </a:ln>
        </p:spPr>
        <p:txBody>
          <a:bodyPr/>
          <a:lstStyle/>
          <a:p>
            <a:endParaRPr lang="en-US"/>
          </a:p>
        </p:txBody>
      </p:sp>
      <p:sp>
        <p:nvSpPr>
          <p:cNvPr id="48141" name="Text Box 37"/>
          <p:cNvSpPr txBox="1">
            <a:spLocks noChangeArrowheads="1"/>
          </p:cNvSpPr>
          <p:nvPr/>
        </p:nvSpPr>
        <p:spPr bwMode="auto">
          <a:xfrm>
            <a:off x="4157663" y="1662113"/>
            <a:ext cx="1371600" cy="267891"/>
          </a:xfrm>
          <a:prstGeom prst="rect">
            <a:avLst/>
          </a:prstGeom>
          <a:solidFill>
            <a:srgbClr val="FFFFFF"/>
          </a:solidFill>
          <a:ln w="9525">
            <a:solidFill>
              <a:srgbClr val="000000"/>
            </a:solidFill>
            <a:miter lim="800000"/>
            <a:headEnd/>
            <a:tailEnd/>
          </a:ln>
        </p:spPr>
        <p:txBody>
          <a:bodyPr/>
          <a:lstStyle/>
          <a:p>
            <a:pPr algn="ctr"/>
            <a:r>
              <a:rPr lang="en-US" sz="1000" b="1">
                <a:solidFill>
                  <a:srgbClr val="000000"/>
                </a:solidFill>
                <a:cs typeface="Times New Roman" pitchFamily="18" charset="0"/>
              </a:rPr>
              <a:t>Sulphonylurea</a:t>
            </a:r>
            <a:endParaRPr lang="en-US" sz="600">
              <a:solidFill>
                <a:srgbClr val="000000"/>
              </a:solidFill>
              <a:cs typeface="Times New Roman" pitchFamily="18" charset="0"/>
            </a:endParaRPr>
          </a:p>
          <a:p>
            <a:pPr eaLnBrk="0" hangingPunct="0"/>
            <a:endParaRPr lang="en-US">
              <a:solidFill>
                <a:srgbClr val="000000"/>
              </a:solidFill>
              <a:cs typeface="Times New Roman" pitchFamily="18" charset="0"/>
            </a:endParaRPr>
          </a:p>
        </p:txBody>
      </p:sp>
      <p:sp>
        <p:nvSpPr>
          <p:cNvPr id="48142" name="Text Box 28"/>
          <p:cNvSpPr txBox="1">
            <a:spLocks noChangeArrowheads="1"/>
          </p:cNvSpPr>
          <p:nvPr/>
        </p:nvSpPr>
        <p:spPr bwMode="auto">
          <a:xfrm>
            <a:off x="2214563" y="2282429"/>
            <a:ext cx="914400" cy="428625"/>
          </a:xfrm>
          <a:prstGeom prst="rect">
            <a:avLst/>
          </a:prstGeom>
          <a:solidFill>
            <a:schemeClr val="bg1"/>
          </a:solidFill>
          <a:ln w="9525">
            <a:solidFill>
              <a:srgbClr val="000000"/>
            </a:solidFill>
            <a:miter lim="800000"/>
            <a:headEnd/>
            <a:tailEnd/>
          </a:ln>
        </p:spPr>
        <p:txBody>
          <a:bodyPr/>
          <a:lstStyle/>
          <a:p>
            <a:pPr algn="ctr"/>
            <a:r>
              <a:rPr lang="en-US" sz="1000" b="1">
                <a:solidFill>
                  <a:srgbClr val="000000"/>
                </a:solidFill>
                <a:cs typeface="Times New Roman" pitchFamily="18" charset="0"/>
              </a:rPr>
              <a:t>Acarbose</a:t>
            </a:r>
            <a:endParaRPr lang="en-US">
              <a:solidFill>
                <a:srgbClr val="000000"/>
              </a:solidFill>
              <a:cs typeface="Times New Roman" pitchFamily="18" charset="0"/>
            </a:endParaRPr>
          </a:p>
        </p:txBody>
      </p:sp>
      <p:sp>
        <p:nvSpPr>
          <p:cNvPr id="48143" name="Text Box 27"/>
          <p:cNvSpPr txBox="1">
            <a:spLocks noChangeArrowheads="1"/>
          </p:cNvSpPr>
          <p:nvPr/>
        </p:nvSpPr>
        <p:spPr bwMode="auto">
          <a:xfrm>
            <a:off x="3357563" y="2282429"/>
            <a:ext cx="1371600" cy="428625"/>
          </a:xfrm>
          <a:prstGeom prst="rect">
            <a:avLst/>
          </a:prstGeom>
          <a:solidFill>
            <a:schemeClr val="bg1"/>
          </a:solidFill>
          <a:ln w="9525">
            <a:solidFill>
              <a:srgbClr val="000000"/>
            </a:solidFill>
            <a:miter lim="800000"/>
            <a:headEnd/>
            <a:tailEnd/>
          </a:ln>
        </p:spPr>
        <p:txBody>
          <a:bodyPr/>
          <a:lstStyle/>
          <a:p>
            <a:pPr algn="ctr"/>
            <a:r>
              <a:rPr lang="en-US" sz="1000" b="1">
                <a:solidFill>
                  <a:srgbClr val="000000"/>
                </a:solidFill>
                <a:cs typeface="Times New Roman" pitchFamily="18" charset="0"/>
              </a:rPr>
              <a:t>DPP-4 inhibitor #</a:t>
            </a:r>
            <a:endParaRPr lang="en-US">
              <a:solidFill>
                <a:srgbClr val="000000"/>
              </a:solidFill>
              <a:cs typeface="Times New Roman" pitchFamily="18" charset="0"/>
            </a:endParaRPr>
          </a:p>
        </p:txBody>
      </p:sp>
      <p:sp>
        <p:nvSpPr>
          <p:cNvPr id="48144" name="Text Box 26"/>
          <p:cNvSpPr txBox="1">
            <a:spLocks noChangeArrowheads="1"/>
          </p:cNvSpPr>
          <p:nvPr/>
        </p:nvSpPr>
        <p:spPr bwMode="auto">
          <a:xfrm>
            <a:off x="4957763" y="2282429"/>
            <a:ext cx="1028700" cy="428625"/>
          </a:xfrm>
          <a:prstGeom prst="rect">
            <a:avLst/>
          </a:prstGeom>
          <a:solidFill>
            <a:schemeClr val="bg1"/>
          </a:solidFill>
          <a:ln w="9525">
            <a:solidFill>
              <a:srgbClr val="000000"/>
            </a:solidFill>
            <a:miter lim="800000"/>
            <a:headEnd/>
            <a:tailEnd/>
          </a:ln>
        </p:spPr>
        <p:txBody>
          <a:bodyPr/>
          <a:lstStyle/>
          <a:p>
            <a:pPr algn="ctr"/>
            <a:r>
              <a:rPr lang="en-US" sz="1000" b="1">
                <a:solidFill>
                  <a:srgbClr val="000000"/>
                </a:solidFill>
                <a:cs typeface="Times New Roman" pitchFamily="18" charset="0"/>
              </a:rPr>
              <a:t>Glitazone*</a:t>
            </a:r>
            <a:endParaRPr lang="en-US" sz="600">
              <a:solidFill>
                <a:srgbClr val="000000"/>
              </a:solidFill>
              <a:cs typeface="Times New Roman" pitchFamily="18" charset="0"/>
            </a:endParaRPr>
          </a:p>
          <a:p>
            <a:pPr eaLnBrk="0" hangingPunct="0"/>
            <a:endParaRPr lang="en-US">
              <a:solidFill>
                <a:srgbClr val="000000"/>
              </a:solidFill>
              <a:cs typeface="Times New Roman" pitchFamily="18" charset="0"/>
            </a:endParaRPr>
          </a:p>
        </p:txBody>
      </p:sp>
      <p:sp>
        <p:nvSpPr>
          <p:cNvPr id="48145" name="Text Box 19"/>
          <p:cNvSpPr txBox="1">
            <a:spLocks noChangeArrowheads="1"/>
          </p:cNvSpPr>
          <p:nvPr/>
        </p:nvSpPr>
        <p:spPr bwMode="auto">
          <a:xfrm>
            <a:off x="6100763" y="2282429"/>
            <a:ext cx="914400" cy="685800"/>
          </a:xfrm>
          <a:prstGeom prst="rect">
            <a:avLst/>
          </a:prstGeom>
          <a:solidFill>
            <a:schemeClr val="bg1"/>
          </a:solidFill>
          <a:ln w="9525">
            <a:solidFill>
              <a:srgbClr val="000000"/>
            </a:solidFill>
            <a:miter lim="800000"/>
            <a:headEnd/>
            <a:tailEnd/>
          </a:ln>
        </p:spPr>
        <p:txBody>
          <a:bodyPr/>
          <a:lstStyle/>
          <a:p>
            <a:pPr algn="ctr"/>
            <a:r>
              <a:rPr lang="en-AU" sz="1000" b="1">
                <a:solidFill>
                  <a:srgbClr val="000000"/>
                </a:solidFill>
                <a:cs typeface="Times New Roman" pitchFamily="18" charset="0"/>
              </a:rPr>
              <a:t>Insulin</a:t>
            </a:r>
            <a:endParaRPr lang="en-AU" sz="600">
              <a:solidFill>
                <a:srgbClr val="000000"/>
              </a:solidFill>
              <a:cs typeface="Times New Roman" pitchFamily="18" charset="0"/>
            </a:endParaRPr>
          </a:p>
          <a:p>
            <a:pPr eaLnBrk="0" hangingPunct="0"/>
            <a:endParaRPr lang="en-AU">
              <a:solidFill>
                <a:srgbClr val="000000"/>
              </a:solidFill>
              <a:cs typeface="Times New Roman" pitchFamily="18" charset="0"/>
            </a:endParaRPr>
          </a:p>
        </p:txBody>
      </p:sp>
      <p:sp>
        <p:nvSpPr>
          <p:cNvPr id="48146" name="Line 25"/>
          <p:cNvSpPr>
            <a:spLocks noChangeShapeType="1"/>
          </p:cNvSpPr>
          <p:nvPr/>
        </p:nvSpPr>
        <p:spPr bwMode="auto">
          <a:xfrm flipH="1">
            <a:off x="2671763" y="2106216"/>
            <a:ext cx="3886200" cy="0"/>
          </a:xfrm>
          <a:prstGeom prst="line">
            <a:avLst/>
          </a:prstGeom>
          <a:noFill/>
          <a:ln w="9525">
            <a:solidFill>
              <a:srgbClr val="000000"/>
            </a:solidFill>
            <a:round/>
            <a:headEnd/>
            <a:tailEnd/>
          </a:ln>
        </p:spPr>
        <p:txBody>
          <a:bodyPr/>
          <a:lstStyle/>
          <a:p>
            <a:endParaRPr lang="en-US"/>
          </a:p>
        </p:txBody>
      </p:sp>
      <p:sp>
        <p:nvSpPr>
          <p:cNvPr id="48147" name="Line 24"/>
          <p:cNvSpPr>
            <a:spLocks noChangeShapeType="1"/>
          </p:cNvSpPr>
          <p:nvPr/>
        </p:nvSpPr>
        <p:spPr bwMode="auto">
          <a:xfrm>
            <a:off x="2671763" y="2106216"/>
            <a:ext cx="0" cy="171450"/>
          </a:xfrm>
          <a:prstGeom prst="line">
            <a:avLst/>
          </a:prstGeom>
          <a:noFill/>
          <a:ln w="9525">
            <a:solidFill>
              <a:srgbClr val="000000"/>
            </a:solidFill>
            <a:round/>
            <a:headEnd/>
            <a:tailEnd type="triangle" w="med" len="med"/>
          </a:ln>
        </p:spPr>
        <p:txBody>
          <a:bodyPr/>
          <a:lstStyle/>
          <a:p>
            <a:endParaRPr lang="en-US"/>
          </a:p>
        </p:txBody>
      </p:sp>
      <p:sp>
        <p:nvSpPr>
          <p:cNvPr id="48148" name="Line 23"/>
          <p:cNvSpPr>
            <a:spLocks noChangeShapeType="1"/>
          </p:cNvSpPr>
          <p:nvPr/>
        </p:nvSpPr>
        <p:spPr bwMode="auto">
          <a:xfrm>
            <a:off x="4043363" y="2106216"/>
            <a:ext cx="0" cy="171450"/>
          </a:xfrm>
          <a:prstGeom prst="line">
            <a:avLst/>
          </a:prstGeom>
          <a:noFill/>
          <a:ln w="9525">
            <a:solidFill>
              <a:srgbClr val="000000"/>
            </a:solidFill>
            <a:round/>
            <a:headEnd/>
            <a:tailEnd type="triangle" w="med" len="med"/>
          </a:ln>
        </p:spPr>
        <p:txBody>
          <a:bodyPr/>
          <a:lstStyle/>
          <a:p>
            <a:endParaRPr lang="en-US"/>
          </a:p>
        </p:txBody>
      </p:sp>
      <p:sp>
        <p:nvSpPr>
          <p:cNvPr id="48149" name="Line 22"/>
          <p:cNvSpPr>
            <a:spLocks noChangeShapeType="1"/>
          </p:cNvSpPr>
          <p:nvPr/>
        </p:nvSpPr>
        <p:spPr bwMode="auto">
          <a:xfrm>
            <a:off x="5414963" y="2106216"/>
            <a:ext cx="0" cy="171450"/>
          </a:xfrm>
          <a:prstGeom prst="line">
            <a:avLst/>
          </a:prstGeom>
          <a:noFill/>
          <a:ln w="9525">
            <a:solidFill>
              <a:srgbClr val="000000"/>
            </a:solidFill>
            <a:round/>
            <a:headEnd/>
            <a:tailEnd type="triangle" w="med" len="med"/>
          </a:ln>
        </p:spPr>
        <p:txBody>
          <a:bodyPr/>
          <a:lstStyle/>
          <a:p>
            <a:endParaRPr lang="en-US"/>
          </a:p>
        </p:txBody>
      </p:sp>
      <p:sp>
        <p:nvSpPr>
          <p:cNvPr id="48150" name="Line 21"/>
          <p:cNvSpPr>
            <a:spLocks noChangeShapeType="1"/>
          </p:cNvSpPr>
          <p:nvPr/>
        </p:nvSpPr>
        <p:spPr bwMode="auto">
          <a:xfrm>
            <a:off x="6557963" y="2106216"/>
            <a:ext cx="0" cy="171450"/>
          </a:xfrm>
          <a:prstGeom prst="line">
            <a:avLst/>
          </a:prstGeom>
          <a:noFill/>
          <a:ln w="9525">
            <a:solidFill>
              <a:srgbClr val="000000"/>
            </a:solidFill>
            <a:round/>
            <a:headEnd/>
            <a:tailEnd type="triangle" w="med" len="med"/>
          </a:ln>
        </p:spPr>
        <p:txBody>
          <a:bodyPr/>
          <a:lstStyle/>
          <a:p>
            <a:endParaRPr lang="en-US"/>
          </a:p>
        </p:txBody>
      </p:sp>
      <p:sp>
        <p:nvSpPr>
          <p:cNvPr id="48151" name="Line 20"/>
          <p:cNvSpPr>
            <a:spLocks noChangeShapeType="1"/>
          </p:cNvSpPr>
          <p:nvPr/>
        </p:nvSpPr>
        <p:spPr bwMode="auto">
          <a:xfrm>
            <a:off x="4843463" y="1930004"/>
            <a:ext cx="0" cy="171450"/>
          </a:xfrm>
          <a:prstGeom prst="line">
            <a:avLst/>
          </a:prstGeom>
          <a:noFill/>
          <a:ln w="9525">
            <a:solidFill>
              <a:srgbClr val="000000"/>
            </a:solidFill>
            <a:round/>
            <a:headEnd/>
            <a:tailEnd type="triangle" w="med" len="med"/>
          </a:ln>
        </p:spPr>
        <p:txBody>
          <a:bodyPr/>
          <a:lstStyle/>
          <a:p>
            <a:endParaRPr lang="en-US"/>
          </a:p>
        </p:txBody>
      </p:sp>
      <p:grpSp>
        <p:nvGrpSpPr>
          <p:cNvPr id="3" name="Group 33"/>
          <p:cNvGrpSpPr>
            <a:grpSpLocks/>
          </p:cNvGrpSpPr>
          <p:nvPr/>
        </p:nvGrpSpPr>
        <p:grpSpPr bwMode="auto">
          <a:xfrm>
            <a:off x="3486150" y="535781"/>
            <a:ext cx="2743200" cy="967979"/>
            <a:chOff x="4137" y="2148"/>
            <a:chExt cx="4320" cy="3420"/>
          </a:xfrm>
        </p:grpSpPr>
        <p:sp>
          <p:nvSpPr>
            <p:cNvPr id="2084" name="Text Box 36"/>
            <p:cNvSpPr txBox="1">
              <a:spLocks noChangeArrowheads="1"/>
            </p:cNvSpPr>
            <p:nvPr/>
          </p:nvSpPr>
          <p:spPr bwMode="auto">
            <a:xfrm>
              <a:off x="4137" y="2148"/>
              <a:ext cx="4320" cy="1981"/>
            </a:xfrm>
            <a:prstGeom prst="rect">
              <a:avLst/>
            </a:prstGeom>
            <a:solidFill>
              <a:srgbClr val="FFFFFF"/>
            </a:solidFill>
            <a:ln w="9525">
              <a:solidFill>
                <a:srgbClr val="000000"/>
              </a:solidFill>
              <a:miter lim="800000"/>
              <a:headEnd/>
              <a:tailEnd/>
            </a:ln>
          </p:spPr>
          <p:txBody>
            <a:bodyPr/>
            <a:lstStyle/>
            <a:p>
              <a:pPr algn="ctr">
                <a:tabLst>
                  <a:tab pos="914400" algn="l"/>
                </a:tabLst>
                <a:defRPr/>
              </a:pPr>
              <a:r>
                <a:rPr lang="en-US" sz="1000" b="1" dirty="0">
                  <a:solidFill>
                    <a:prstClr val="black"/>
                  </a:solidFill>
                  <a:ea typeface="Times New Roman" pitchFamily="18" charset="0"/>
                </a:rPr>
                <a:t>Lifestyle Modification</a:t>
              </a:r>
              <a:endParaRPr lang="en-US" sz="600" dirty="0">
                <a:solidFill>
                  <a:prstClr val="black"/>
                </a:solidFill>
              </a:endParaRPr>
            </a:p>
            <a:p>
              <a:pPr marL="801688" indent="-85725" algn="just" eaLnBrk="0" hangingPunct="0">
                <a:buFontTx/>
                <a:buChar char="•"/>
                <a:tabLst>
                  <a:tab pos="715963" algn="l"/>
                </a:tabLst>
                <a:defRPr/>
              </a:pPr>
              <a:r>
                <a:rPr lang="en-US" sz="1000" b="1" dirty="0">
                  <a:solidFill>
                    <a:prstClr val="black"/>
                  </a:solidFill>
                  <a:ea typeface="Times New Roman" pitchFamily="18" charset="0"/>
                </a:rPr>
                <a:t>diet modification</a:t>
              </a:r>
              <a:endParaRPr lang="en-US" sz="600" dirty="0">
                <a:solidFill>
                  <a:prstClr val="black"/>
                </a:solidFill>
              </a:endParaRPr>
            </a:p>
            <a:p>
              <a:pPr marL="801688" indent="-85725" algn="just" eaLnBrk="0" hangingPunct="0">
                <a:buFontTx/>
                <a:buChar char="•"/>
                <a:tabLst>
                  <a:tab pos="715963" algn="l"/>
                </a:tabLst>
                <a:defRPr/>
              </a:pPr>
              <a:r>
                <a:rPr lang="en-US" sz="1000" b="1" dirty="0">
                  <a:solidFill>
                    <a:prstClr val="black"/>
                  </a:solidFill>
                  <a:ea typeface="Times New Roman" pitchFamily="18" charset="0"/>
                </a:rPr>
                <a:t>weight control</a:t>
              </a:r>
              <a:endParaRPr lang="en-US" sz="600" dirty="0">
                <a:solidFill>
                  <a:prstClr val="black"/>
                </a:solidFill>
              </a:endParaRPr>
            </a:p>
            <a:p>
              <a:pPr marL="801688" indent="-85725" algn="just" eaLnBrk="0" hangingPunct="0">
                <a:buFontTx/>
                <a:buChar char="•"/>
                <a:tabLst>
                  <a:tab pos="715963" algn="l"/>
                </a:tabLst>
                <a:defRPr/>
              </a:pPr>
              <a:r>
                <a:rPr lang="en-US" sz="1000" b="1" dirty="0">
                  <a:solidFill>
                    <a:prstClr val="black"/>
                  </a:solidFill>
                  <a:ea typeface="Times New Roman" pitchFamily="18" charset="0"/>
                </a:rPr>
                <a:t>physical activity</a:t>
              </a:r>
              <a:endParaRPr lang="en-US" sz="600" dirty="0">
                <a:solidFill>
                  <a:prstClr val="black"/>
                </a:solidFill>
              </a:endParaRPr>
            </a:p>
            <a:p>
              <a:pPr eaLnBrk="0" hangingPunct="0">
                <a:tabLst>
                  <a:tab pos="914400" algn="l"/>
                </a:tabLst>
                <a:defRPr/>
              </a:pPr>
              <a:endParaRPr lang="en-US" dirty="0">
                <a:solidFill>
                  <a:prstClr val="black"/>
                </a:solidFill>
              </a:endParaRPr>
            </a:p>
          </p:txBody>
        </p:sp>
        <p:sp>
          <p:nvSpPr>
            <p:cNvPr id="48158" name="Text Box 35"/>
            <p:cNvSpPr txBox="1">
              <a:spLocks noChangeArrowheads="1"/>
            </p:cNvSpPr>
            <p:nvPr/>
          </p:nvSpPr>
          <p:spPr bwMode="auto">
            <a:xfrm>
              <a:off x="5397" y="4668"/>
              <a:ext cx="1800" cy="900"/>
            </a:xfrm>
            <a:prstGeom prst="rect">
              <a:avLst/>
            </a:prstGeom>
            <a:solidFill>
              <a:srgbClr val="FFFFFF"/>
            </a:solidFill>
            <a:ln w="9525">
              <a:solidFill>
                <a:srgbClr val="000000"/>
              </a:solidFill>
              <a:miter lim="800000"/>
              <a:headEnd/>
              <a:tailEnd/>
            </a:ln>
          </p:spPr>
          <p:txBody>
            <a:bodyPr/>
            <a:lstStyle/>
            <a:p>
              <a:pPr algn="ctr"/>
              <a:r>
                <a:rPr lang="en-US" sz="1000" b="1">
                  <a:solidFill>
                    <a:srgbClr val="000000"/>
                  </a:solidFill>
                  <a:cs typeface="Times New Roman" pitchFamily="18" charset="0"/>
                </a:rPr>
                <a:t>Metformin</a:t>
              </a:r>
              <a:endParaRPr lang="en-US" sz="600">
                <a:solidFill>
                  <a:srgbClr val="000000"/>
                </a:solidFill>
                <a:cs typeface="Times New Roman" pitchFamily="18" charset="0"/>
              </a:endParaRPr>
            </a:p>
            <a:p>
              <a:pPr eaLnBrk="0" hangingPunct="0"/>
              <a:endParaRPr lang="en-US">
                <a:solidFill>
                  <a:srgbClr val="000000"/>
                </a:solidFill>
                <a:cs typeface="Times New Roman" pitchFamily="18" charset="0"/>
              </a:endParaRPr>
            </a:p>
          </p:txBody>
        </p:sp>
        <p:sp>
          <p:nvSpPr>
            <p:cNvPr id="48159" name="Line 34"/>
            <p:cNvSpPr>
              <a:spLocks noChangeShapeType="1"/>
            </p:cNvSpPr>
            <p:nvPr/>
          </p:nvSpPr>
          <p:spPr bwMode="auto">
            <a:xfrm>
              <a:off x="6297" y="4128"/>
              <a:ext cx="0" cy="540"/>
            </a:xfrm>
            <a:prstGeom prst="line">
              <a:avLst/>
            </a:prstGeom>
            <a:noFill/>
            <a:ln w="9525">
              <a:solidFill>
                <a:srgbClr val="000000"/>
              </a:solidFill>
              <a:round/>
              <a:headEnd/>
              <a:tailEnd type="triangle" w="med" len="med"/>
            </a:ln>
          </p:spPr>
          <p:txBody>
            <a:bodyPr/>
            <a:lstStyle/>
            <a:p>
              <a:endParaRPr lang="en-US"/>
            </a:p>
          </p:txBody>
        </p:sp>
      </p:grpSp>
      <p:sp>
        <p:nvSpPr>
          <p:cNvPr id="48153" name="Line 14"/>
          <p:cNvSpPr>
            <a:spLocks noChangeShapeType="1"/>
          </p:cNvSpPr>
          <p:nvPr/>
        </p:nvSpPr>
        <p:spPr bwMode="auto">
          <a:xfrm>
            <a:off x="2671763" y="2840831"/>
            <a:ext cx="3429000" cy="0"/>
          </a:xfrm>
          <a:prstGeom prst="line">
            <a:avLst/>
          </a:prstGeom>
          <a:noFill/>
          <a:ln w="9525">
            <a:solidFill>
              <a:srgbClr val="000000"/>
            </a:solidFill>
            <a:round/>
            <a:headEnd/>
            <a:tailEnd type="triangle" w="med" len="med"/>
          </a:ln>
        </p:spPr>
        <p:txBody>
          <a:bodyPr/>
          <a:lstStyle/>
          <a:p>
            <a:endParaRPr lang="en-US"/>
          </a:p>
        </p:txBody>
      </p:sp>
      <p:sp>
        <p:nvSpPr>
          <p:cNvPr id="48154" name="Rectangle 39"/>
          <p:cNvSpPr>
            <a:spLocks noChangeArrowheads="1"/>
          </p:cNvSpPr>
          <p:nvPr/>
        </p:nvSpPr>
        <p:spPr bwMode="auto">
          <a:xfrm>
            <a:off x="0" y="214313"/>
            <a:ext cx="9144000" cy="307777"/>
          </a:xfrm>
          <a:prstGeom prst="rect">
            <a:avLst/>
          </a:prstGeom>
          <a:noFill/>
          <a:ln w="9525">
            <a:noFill/>
            <a:miter lim="800000"/>
            <a:headEnd/>
            <a:tailEnd/>
          </a:ln>
        </p:spPr>
        <p:txBody>
          <a:bodyPr anchor="ctr">
            <a:spAutoFit/>
          </a:bodyPr>
          <a:lstStyle/>
          <a:p>
            <a:pPr algn="ctr">
              <a:tabLst>
                <a:tab pos="450850" algn="l"/>
                <a:tab pos="900113" algn="l"/>
                <a:tab pos="1349375" algn="l"/>
                <a:tab pos="2249488" algn="l"/>
                <a:tab pos="2700338" algn="l"/>
                <a:tab pos="3149600" algn="l"/>
                <a:tab pos="3600450" algn="l"/>
                <a:tab pos="4049713" algn="l"/>
                <a:tab pos="4500563" algn="l"/>
                <a:tab pos="4949825" algn="l"/>
                <a:tab pos="5400675" algn="l"/>
                <a:tab pos="5410200" algn="l"/>
              </a:tabLst>
            </a:pPr>
            <a:r>
              <a:rPr lang="en-AU" sz="1400" b="1">
                <a:solidFill>
                  <a:srgbClr val="000000"/>
                </a:solidFill>
                <a:cs typeface="Times New Roman" pitchFamily="18" charset="0"/>
              </a:rPr>
              <a:t>Management Algorithm for Blood Glucose Control in Type 2 Diabetes in Australia</a:t>
            </a:r>
            <a:endParaRPr lang="en-AU">
              <a:solidFill>
                <a:srgbClr val="000000"/>
              </a:solidFill>
              <a:cs typeface="Times New Roman" pitchFamily="18" charset="0"/>
            </a:endParaRPr>
          </a:p>
        </p:txBody>
      </p:sp>
      <p:sp>
        <p:nvSpPr>
          <p:cNvPr id="48155" name="Rectangle 49"/>
          <p:cNvSpPr>
            <a:spLocks noChangeArrowheads="1"/>
          </p:cNvSpPr>
          <p:nvPr/>
        </p:nvSpPr>
        <p:spPr bwMode="auto">
          <a:xfrm>
            <a:off x="0" y="1371600"/>
            <a:ext cx="2954655" cy="923330"/>
          </a:xfrm>
          <a:prstGeom prst="rect">
            <a:avLst/>
          </a:prstGeom>
          <a:noFill/>
          <a:ln w="9525">
            <a:noFill/>
            <a:miter lim="800000"/>
            <a:headEnd/>
            <a:tailEnd/>
          </a:ln>
        </p:spPr>
        <p:txBody>
          <a:bodyPr wrap="none" anchor="ctr">
            <a:spAutoFit/>
          </a:bodyPr>
          <a:lstStyle/>
          <a:p>
            <a:endParaRPr lang="en-AU">
              <a:solidFill>
                <a:srgbClr val="000000"/>
              </a:solidFill>
            </a:endParaRPr>
          </a:p>
          <a:p>
            <a:pPr eaLnBrk="0" hangingPunct="0"/>
            <a:r>
              <a:rPr lang="en-AU" b="1">
                <a:solidFill>
                  <a:srgbClr val="000000"/>
                </a:solidFill>
              </a:rPr>
              <a:t>			</a:t>
            </a:r>
            <a:endParaRPr lang="en-AU">
              <a:solidFill>
                <a:srgbClr val="000000"/>
              </a:solidFill>
            </a:endParaRPr>
          </a:p>
          <a:p>
            <a:pPr eaLnBrk="0" hangingPunct="0"/>
            <a:endParaRPr lang="en-AU">
              <a:solidFill>
                <a:srgbClr val="000000"/>
              </a:solidFill>
            </a:endParaRPr>
          </a:p>
        </p:txBody>
      </p:sp>
      <p:sp>
        <p:nvSpPr>
          <p:cNvPr id="48156" name="Rectangle 56"/>
          <p:cNvSpPr>
            <a:spLocks noChangeArrowheads="1"/>
          </p:cNvSpPr>
          <p:nvPr/>
        </p:nvSpPr>
        <p:spPr bwMode="auto">
          <a:xfrm>
            <a:off x="357188" y="4050507"/>
            <a:ext cx="7358062" cy="1015663"/>
          </a:xfrm>
          <a:prstGeom prst="rect">
            <a:avLst/>
          </a:prstGeom>
          <a:noFill/>
          <a:ln w="9525">
            <a:noFill/>
            <a:miter lim="800000"/>
            <a:headEnd/>
            <a:tailEnd/>
          </a:ln>
        </p:spPr>
        <p:txBody>
          <a:bodyPr anchor="ctr">
            <a:spAutoFit/>
          </a:bodyPr>
          <a:lstStyle/>
          <a:p>
            <a:pPr marL="180975" indent="-180975" eaLnBrk="0" hangingPunct="0">
              <a:buFont typeface="Arial" pitchFamily="34" charset="0"/>
              <a:buChar char="•"/>
              <a:tabLst>
                <a:tab pos="180975" algn="l"/>
                <a:tab pos="900113" algn="l"/>
                <a:tab pos="1349375" algn="l"/>
                <a:tab pos="2249488" algn="l"/>
                <a:tab pos="2700338" algn="l"/>
                <a:tab pos="3149600" algn="l"/>
                <a:tab pos="3600450" algn="l"/>
                <a:tab pos="4049713" algn="l"/>
                <a:tab pos="4500563" algn="l"/>
                <a:tab pos="4949825" algn="l"/>
                <a:tab pos="5400675" algn="l"/>
                <a:tab pos="5410200" algn="l"/>
              </a:tabLst>
            </a:pPr>
            <a:r>
              <a:rPr lang="en-AU" sz="1000">
                <a:solidFill>
                  <a:srgbClr val="000000"/>
                </a:solidFill>
                <a:cs typeface="Times New Roman" pitchFamily="18" charset="0"/>
              </a:rPr>
              <a:t>The algorithm includes only therapeutic agents available through the PBS.</a:t>
            </a:r>
          </a:p>
          <a:p>
            <a:pPr marL="180975" indent="-180975" eaLnBrk="0" hangingPunct="0">
              <a:buFont typeface="Arial" pitchFamily="34" charset="0"/>
              <a:buChar char="•"/>
              <a:tabLst>
                <a:tab pos="180975" algn="l"/>
                <a:tab pos="900113" algn="l"/>
                <a:tab pos="1349375" algn="l"/>
                <a:tab pos="2249488" algn="l"/>
                <a:tab pos="2700338" algn="l"/>
                <a:tab pos="3149600" algn="l"/>
                <a:tab pos="3600450" algn="l"/>
                <a:tab pos="4049713" algn="l"/>
                <a:tab pos="4500563" algn="l"/>
                <a:tab pos="4949825" algn="l"/>
                <a:tab pos="5400675" algn="l"/>
                <a:tab pos="5410200" algn="l"/>
              </a:tabLst>
            </a:pPr>
            <a:r>
              <a:rPr lang="en-AU" sz="1000">
                <a:solidFill>
                  <a:srgbClr val="000000"/>
                </a:solidFill>
                <a:cs typeface="Times New Roman" pitchFamily="18" charset="0"/>
              </a:rPr>
              <a:t>If </a:t>
            </a:r>
            <a:r>
              <a:rPr lang="en-AU" sz="1000" b="1">
                <a:solidFill>
                  <a:srgbClr val="000000"/>
                </a:solidFill>
                <a:cs typeface="Times New Roman" pitchFamily="18" charset="0"/>
              </a:rPr>
              <a:t>HbA1c &gt;7% consider intensifying treatment provided hypoglycaemia is not a  problem.</a:t>
            </a:r>
            <a:endParaRPr lang="en-AU" sz="1000" b="1">
              <a:solidFill>
                <a:srgbClr val="000000"/>
              </a:solidFill>
            </a:endParaRPr>
          </a:p>
          <a:p>
            <a:pPr marL="180975" indent="-180975" eaLnBrk="0" hangingPunct="0">
              <a:tabLst>
                <a:tab pos="180975" algn="l"/>
                <a:tab pos="900113" algn="l"/>
                <a:tab pos="1349375" algn="l"/>
                <a:tab pos="2249488" algn="l"/>
                <a:tab pos="2700338" algn="l"/>
                <a:tab pos="3149600" algn="l"/>
                <a:tab pos="3600450" algn="l"/>
                <a:tab pos="4049713" algn="l"/>
                <a:tab pos="4500563" algn="l"/>
                <a:tab pos="4949825" algn="l"/>
                <a:tab pos="5400675" algn="l"/>
                <a:tab pos="5410200" algn="l"/>
              </a:tabLst>
            </a:pPr>
            <a:r>
              <a:rPr lang="en-AU" sz="1000" b="1">
                <a:solidFill>
                  <a:srgbClr val="000000"/>
                </a:solidFill>
                <a:cs typeface="Times New Roman" pitchFamily="18" charset="0"/>
              </a:rPr>
              <a:t>#  	Authorised only as dual therapy with metformin or sulphonylurea where combination metformin and sulphonylurea is contraindicated or not tolerated</a:t>
            </a:r>
            <a:r>
              <a:rPr lang="en-AU" sz="1000">
                <a:solidFill>
                  <a:srgbClr val="000000"/>
                </a:solidFill>
                <a:cs typeface="Times New Roman" pitchFamily="18" charset="0"/>
              </a:rPr>
              <a:t>.</a:t>
            </a:r>
            <a:endParaRPr lang="en-AU" sz="1000">
              <a:solidFill>
                <a:srgbClr val="000000"/>
              </a:solidFill>
            </a:endParaRPr>
          </a:p>
          <a:p>
            <a:pPr marL="180975" indent="-180975" eaLnBrk="0" hangingPunct="0">
              <a:tabLst>
                <a:tab pos="180975" algn="l"/>
                <a:tab pos="900113" algn="l"/>
                <a:tab pos="1349375" algn="l"/>
                <a:tab pos="2249488" algn="l"/>
                <a:tab pos="2700338" algn="l"/>
                <a:tab pos="3149600" algn="l"/>
                <a:tab pos="3600450" algn="l"/>
                <a:tab pos="4049713" algn="l"/>
                <a:tab pos="4500563" algn="l"/>
                <a:tab pos="4949825" algn="l"/>
                <a:tab pos="5400675" algn="l"/>
                <a:tab pos="5410200" algn="l"/>
              </a:tabLst>
            </a:pPr>
            <a:r>
              <a:rPr lang="en-AU" sz="1000">
                <a:solidFill>
                  <a:srgbClr val="000000"/>
                </a:solidFill>
                <a:cs typeface="Times New Roman" pitchFamily="18" charset="0"/>
              </a:rPr>
              <a:t>* 	Rosiglitazone is not authorised for triple therapy or for use with insulin (from February 1, 2009) but is approved only as dual therapy with metformin or sulphonylurea where combination metformin and sulphonylurea is contraindicated or not tolerated.</a:t>
            </a:r>
            <a:endParaRPr lang="en-AU" sz="10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4706" name="Title 3"/>
          <p:cNvSpPr>
            <a:spLocks noGrp="1"/>
          </p:cNvSpPr>
          <p:nvPr>
            <p:ph type="title" idx="4294967295"/>
          </p:nvPr>
        </p:nvSpPr>
        <p:spPr/>
        <p:txBody>
          <a:bodyPr/>
          <a:lstStyle/>
          <a:p>
            <a:pPr eaLnBrk="1" hangingPunct="1"/>
            <a:r>
              <a:rPr lang="pl-PL" smtClean="0"/>
              <a:t>Diabetes mellitus 2 je progresivna bolest</a:t>
            </a:r>
            <a:endParaRPr lang="en-GB" smtClean="0"/>
          </a:p>
        </p:txBody>
      </p:sp>
      <p:pic>
        <p:nvPicPr>
          <p:cNvPr id="2504708" name="Picture 45"/>
          <p:cNvPicPr>
            <a:picLocks noChangeAspect="1" noChangeArrowheads="1"/>
          </p:cNvPicPr>
          <p:nvPr/>
        </p:nvPicPr>
        <p:blipFill>
          <a:blip r:embed="rId3"/>
          <a:srcRect/>
          <a:stretch>
            <a:fillRect/>
          </a:stretch>
        </p:blipFill>
        <p:spPr bwMode="auto">
          <a:xfrm>
            <a:off x="1211263" y="1038225"/>
            <a:ext cx="6362700" cy="3284538"/>
          </a:xfrm>
          <a:prstGeom prst="rect">
            <a:avLst/>
          </a:prstGeom>
          <a:noFill/>
          <a:ln w="9525">
            <a:noFill/>
            <a:miter lim="800000"/>
            <a:headEnd/>
            <a:tailEnd/>
          </a:ln>
        </p:spPr>
      </p:pic>
      <p:sp>
        <p:nvSpPr>
          <p:cNvPr id="2504709" name="TextBox 6"/>
          <p:cNvSpPr txBox="1">
            <a:spLocks noChangeArrowheads="1"/>
          </p:cNvSpPr>
          <p:nvPr/>
        </p:nvSpPr>
        <p:spPr bwMode="auto">
          <a:xfrm>
            <a:off x="179388" y="4592639"/>
            <a:ext cx="8424862" cy="230832"/>
          </a:xfrm>
          <a:prstGeom prst="rect">
            <a:avLst/>
          </a:prstGeom>
          <a:noFill/>
          <a:ln w="9525">
            <a:noFill/>
            <a:miter lim="800000"/>
            <a:headEnd/>
            <a:tailEnd/>
          </a:ln>
        </p:spPr>
        <p:txBody>
          <a:bodyPr>
            <a:spAutoFit/>
          </a:bodyPr>
          <a:lstStyle/>
          <a:p>
            <a:r>
              <a:rPr lang="sr-Latn-CS" sz="900">
                <a:solidFill>
                  <a:schemeClr val="accent1"/>
                </a:solidFill>
                <a:latin typeface="Verdana" pitchFamily="34" charset="0"/>
                <a:ea typeface="ＭＳ Ｐゴシック" pitchFamily="34" charset="-128"/>
              </a:rPr>
              <a:t>Adaptirano iz: UKPDS 16. Diabetes 1995;44:1249–58</a:t>
            </a:r>
          </a:p>
        </p:txBody>
      </p:sp>
      <p:sp>
        <p:nvSpPr>
          <p:cNvPr id="2" name="TextBox 1"/>
          <p:cNvSpPr txBox="1"/>
          <p:nvPr/>
        </p:nvSpPr>
        <p:spPr>
          <a:xfrm>
            <a:off x="4154488" y="1371601"/>
            <a:ext cx="1390650" cy="523220"/>
          </a:xfrm>
          <a:prstGeom prst="rect">
            <a:avLst/>
          </a:prstGeom>
          <a:solidFill>
            <a:schemeClr val="bg1"/>
          </a:solidFill>
        </p:spPr>
        <p:txBody>
          <a:bodyPr>
            <a:spAutoFit/>
          </a:bodyPr>
          <a:lstStyle/>
          <a:p>
            <a:pPr algn="ctr">
              <a:defRPr/>
            </a:pPr>
            <a:r>
              <a:rPr lang="sr-Latn-CS" sz="1400" dirty="0">
                <a:latin typeface="+mn-lt"/>
                <a:cs typeface="Arial" pitchFamily="34" charset="0"/>
              </a:rPr>
              <a:t>Dijagnoza dijabetesa</a:t>
            </a:r>
          </a:p>
        </p:txBody>
      </p:sp>
      <p:sp>
        <p:nvSpPr>
          <p:cNvPr id="3" name="TextBox 2"/>
          <p:cNvSpPr txBox="1"/>
          <p:nvPr/>
        </p:nvSpPr>
        <p:spPr>
          <a:xfrm rot="16200000">
            <a:off x="26988" y="2400303"/>
            <a:ext cx="2674938" cy="306387"/>
          </a:xfrm>
          <a:prstGeom prst="rect">
            <a:avLst/>
          </a:prstGeom>
          <a:solidFill>
            <a:schemeClr val="bg1"/>
          </a:solidFill>
        </p:spPr>
        <p:txBody>
          <a:bodyPr>
            <a:spAutoFit/>
          </a:bodyPr>
          <a:lstStyle/>
          <a:p>
            <a:pPr algn="ctr">
              <a:defRPr/>
            </a:pPr>
            <a:r>
              <a:rPr lang="sr-Latn-CS" sz="1400" dirty="0">
                <a:latin typeface="+mn-lt"/>
                <a:cs typeface="Arial" pitchFamily="34" charset="0"/>
              </a:rPr>
              <a:t>Funkcija </a:t>
            </a:r>
            <a:r>
              <a:rPr lang="el-GR" sz="1400" dirty="0">
                <a:latin typeface="+mn-lt"/>
                <a:cs typeface="Arial" pitchFamily="34" charset="0"/>
              </a:rPr>
              <a:t>β</a:t>
            </a:r>
            <a:r>
              <a:rPr lang="sr-Latn-CS" sz="1400" dirty="0">
                <a:latin typeface="+mn-lt"/>
                <a:cs typeface="Arial" pitchFamily="34" charset="0"/>
              </a:rPr>
              <a:t> ćelija (%)</a:t>
            </a:r>
          </a:p>
        </p:txBody>
      </p:sp>
      <p:sp>
        <p:nvSpPr>
          <p:cNvPr id="4" name="TextBox 3"/>
          <p:cNvSpPr txBox="1"/>
          <p:nvPr/>
        </p:nvSpPr>
        <p:spPr>
          <a:xfrm>
            <a:off x="2857506" y="3400427"/>
            <a:ext cx="4340225" cy="246221"/>
          </a:xfrm>
          <a:prstGeom prst="rect">
            <a:avLst/>
          </a:prstGeom>
          <a:solidFill>
            <a:schemeClr val="bg1"/>
          </a:solidFill>
        </p:spPr>
        <p:txBody>
          <a:bodyPr>
            <a:spAutoFit/>
          </a:bodyPr>
          <a:lstStyle/>
          <a:p>
            <a:pPr>
              <a:defRPr/>
            </a:pPr>
            <a:r>
              <a:rPr lang="sr-Latn-CS" sz="1000" dirty="0" err="1">
                <a:latin typeface="+mn-lt"/>
                <a:cs typeface="Arial" pitchFamily="34" charset="0"/>
              </a:rPr>
              <a:t>Ekstrapolacija</a:t>
            </a:r>
            <a:r>
              <a:rPr lang="sr-Latn-CS" sz="1000" dirty="0">
                <a:latin typeface="+mn-lt"/>
                <a:cs typeface="Arial" pitchFamily="34" charset="0"/>
              </a:rPr>
              <a:t> funkcije </a:t>
            </a:r>
            <a:r>
              <a:rPr lang="el-GR" sz="1000" dirty="0">
                <a:latin typeface="+mn-lt"/>
                <a:cs typeface="Arial" pitchFamily="34" charset="0"/>
              </a:rPr>
              <a:t>β</a:t>
            </a:r>
            <a:r>
              <a:rPr lang="sr-Latn-CS" sz="1000" dirty="0">
                <a:latin typeface="+mn-lt"/>
                <a:cs typeface="Arial" pitchFamily="34" charset="0"/>
              </a:rPr>
              <a:t> ćelija pre dijagnoze</a:t>
            </a:r>
          </a:p>
        </p:txBody>
      </p:sp>
      <p:sp>
        <p:nvSpPr>
          <p:cNvPr id="5" name="TextBox 4"/>
          <p:cNvSpPr txBox="1"/>
          <p:nvPr/>
        </p:nvSpPr>
        <p:spPr>
          <a:xfrm>
            <a:off x="3424238" y="4065591"/>
            <a:ext cx="2120900" cy="307777"/>
          </a:xfrm>
          <a:prstGeom prst="rect">
            <a:avLst/>
          </a:prstGeom>
          <a:solidFill>
            <a:schemeClr val="bg1"/>
          </a:solidFill>
        </p:spPr>
        <p:txBody>
          <a:bodyPr>
            <a:spAutoFit/>
          </a:bodyPr>
          <a:lstStyle/>
          <a:p>
            <a:pPr>
              <a:defRPr/>
            </a:pPr>
            <a:r>
              <a:rPr lang="sr-Latn-CS" sz="1400" dirty="0">
                <a:latin typeface="+mn-lt"/>
                <a:cs typeface="Arial" pitchFamily="34" charset="0"/>
              </a:rPr>
              <a:t>Godine od dijagnoze</a:t>
            </a:r>
          </a:p>
        </p:txBody>
      </p:sp>
      <p:cxnSp>
        <p:nvCxnSpPr>
          <p:cNvPr id="7" name="Straight Connector 6"/>
          <p:cNvCxnSpPr/>
          <p:nvPr/>
        </p:nvCxnSpPr>
        <p:spPr>
          <a:xfrm>
            <a:off x="1984375" y="2554288"/>
            <a:ext cx="4630738"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2898" name="Title 3"/>
          <p:cNvSpPr>
            <a:spLocks noGrp="1"/>
          </p:cNvSpPr>
          <p:nvPr>
            <p:ph type="title" idx="4294967295"/>
          </p:nvPr>
        </p:nvSpPr>
        <p:spPr/>
        <p:txBody>
          <a:bodyPr/>
          <a:lstStyle/>
          <a:p>
            <a:pPr eaLnBrk="1" hangingPunct="1"/>
            <a:r>
              <a:rPr lang="it-IT" smtClean="0"/>
              <a:t>Progresija bolesti zahteva progresiju terapije</a:t>
            </a:r>
            <a:endParaRPr lang="en-GB" smtClean="0"/>
          </a:p>
        </p:txBody>
      </p:sp>
      <p:sp>
        <p:nvSpPr>
          <p:cNvPr id="22" name="Oval 21"/>
          <p:cNvSpPr/>
          <p:nvPr/>
        </p:nvSpPr>
        <p:spPr>
          <a:xfrm>
            <a:off x="1466856" y="1349375"/>
            <a:ext cx="182563" cy="125413"/>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sz="1400" dirty="0">
              <a:solidFill>
                <a:srgbClr val="FFFFFF"/>
              </a:solidFill>
              <a:ea typeface="MS PGothic" pitchFamily="34" charset="-128"/>
              <a:cs typeface="Arial" pitchFamily="34" charset="0"/>
            </a:endParaRPr>
          </a:p>
        </p:txBody>
      </p:sp>
      <p:grpSp>
        <p:nvGrpSpPr>
          <p:cNvPr id="2513008" name="Group 58"/>
          <p:cNvGrpSpPr>
            <a:grpSpLocks/>
          </p:cNvGrpSpPr>
          <p:nvPr/>
        </p:nvGrpSpPr>
        <p:grpSpPr bwMode="auto">
          <a:xfrm>
            <a:off x="1193800" y="1139826"/>
            <a:ext cx="412750" cy="401638"/>
            <a:chOff x="654" y="1440"/>
            <a:chExt cx="329" cy="288"/>
          </a:xfrm>
        </p:grpSpPr>
        <p:sp>
          <p:nvSpPr>
            <p:cNvPr id="13" name="Oval 12"/>
            <p:cNvSpPr/>
            <p:nvPr/>
          </p:nvSpPr>
          <p:spPr>
            <a:xfrm>
              <a:off x="654" y="1501"/>
              <a:ext cx="130" cy="87"/>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14" name="Oval 13"/>
            <p:cNvSpPr/>
            <p:nvPr/>
          </p:nvSpPr>
          <p:spPr>
            <a:xfrm>
              <a:off x="667" y="1570"/>
              <a:ext cx="133" cy="89"/>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15" name="Oval 14"/>
            <p:cNvSpPr/>
            <p:nvPr/>
          </p:nvSpPr>
          <p:spPr>
            <a:xfrm>
              <a:off x="784" y="1550"/>
              <a:ext cx="129" cy="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16" name="Oval 15"/>
            <p:cNvSpPr/>
            <p:nvPr/>
          </p:nvSpPr>
          <p:spPr>
            <a:xfrm>
              <a:off x="750" y="1598"/>
              <a:ext cx="130" cy="9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17" name="Oval 16"/>
            <p:cNvSpPr/>
            <p:nvPr/>
          </p:nvSpPr>
          <p:spPr>
            <a:xfrm>
              <a:off x="805" y="1454"/>
              <a:ext cx="130" cy="9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18" name="Oval 17"/>
            <p:cNvSpPr/>
            <p:nvPr/>
          </p:nvSpPr>
          <p:spPr>
            <a:xfrm>
              <a:off x="667" y="1632"/>
              <a:ext cx="133" cy="91"/>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19" name="Oval 18"/>
            <p:cNvSpPr/>
            <p:nvPr/>
          </p:nvSpPr>
          <p:spPr>
            <a:xfrm>
              <a:off x="736" y="1496"/>
              <a:ext cx="130" cy="89"/>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20" name="Oval 19"/>
            <p:cNvSpPr/>
            <p:nvPr/>
          </p:nvSpPr>
          <p:spPr>
            <a:xfrm>
              <a:off x="853" y="1522"/>
              <a:ext cx="130" cy="88"/>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21" name="Oval 20"/>
            <p:cNvSpPr/>
            <p:nvPr/>
          </p:nvSpPr>
          <p:spPr>
            <a:xfrm>
              <a:off x="784" y="1640"/>
              <a:ext cx="129" cy="88"/>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23" name="Oval 22"/>
            <p:cNvSpPr/>
            <p:nvPr/>
          </p:nvSpPr>
          <p:spPr>
            <a:xfrm>
              <a:off x="702" y="1440"/>
              <a:ext cx="130" cy="88"/>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grpSp>
      <p:grpSp>
        <p:nvGrpSpPr>
          <p:cNvPr id="2513019" name="Group 34"/>
          <p:cNvGrpSpPr>
            <a:grpSpLocks/>
          </p:cNvGrpSpPr>
          <p:nvPr/>
        </p:nvGrpSpPr>
        <p:grpSpPr bwMode="auto">
          <a:xfrm>
            <a:off x="1222381" y="1957391"/>
            <a:ext cx="411163" cy="384175"/>
            <a:chOff x="631371" y="2460171"/>
            <a:chExt cx="522514" cy="435430"/>
          </a:xfrm>
        </p:grpSpPr>
        <p:sp>
          <p:nvSpPr>
            <p:cNvPr id="24" name="Oval 23"/>
            <p:cNvSpPr/>
            <p:nvPr/>
          </p:nvSpPr>
          <p:spPr>
            <a:xfrm>
              <a:off x="631371" y="2535741"/>
              <a:ext cx="205777" cy="142144"/>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25" name="Oval 24"/>
            <p:cNvSpPr/>
            <p:nvPr/>
          </p:nvSpPr>
          <p:spPr>
            <a:xfrm>
              <a:off x="653563" y="2643699"/>
              <a:ext cx="205777" cy="142144"/>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26" name="Oval 25"/>
            <p:cNvSpPr/>
            <p:nvPr/>
          </p:nvSpPr>
          <p:spPr>
            <a:xfrm>
              <a:off x="837148" y="2613111"/>
              <a:ext cx="207796" cy="14034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27" name="Oval 26"/>
            <p:cNvSpPr/>
            <p:nvPr/>
          </p:nvSpPr>
          <p:spPr>
            <a:xfrm>
              <a:off x="784695" y="2688681"/>
              <a:ext cx="205777" cy="14214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28" name="Oval 27"/>
            <p:cNvSpPr/>
            <p:nvPr/>
          </p:nvSpPr>
          <p:spPr>
            <a:xfrm>
              <a:off x="871445" y="2460171"/>
              <a:ext cx="205777" cy="142144"/>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30" name="Oval 29"/>
            <p:cNvSpPr/>
            <p:nvPr/>
          </p:nvSpPr>
          <p:spPr>
            <a:xfrm>
              <a:off x="762504" y="2524946"/>
              <a:ext cx="205777" cy="142144"/>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31" name="Oval 30"/>
            <p:cNvSpPr/>
            <p:nvPr/>
          </p:nvSpPr>
          <p:spPr>
            <a:xfrm>
              <a:off x="948108" y="2568129"/>
              <a:ext cx="205777" cy="143944"/>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32" name="Oval 31"/>
            <p:cNvSpPr/>
            <p:nvPr/>
          </p:nvSpPr>
          <p:spPr>
            <a:xfrm>
              <a:off x="837148" y="2753456"/>
              <a:ext cx="207796" cy="14214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grpSp>
      <p:grpSp>
        <p:nvGrpSpPr>
          <p:cNvPr id="2513028" name="Group 35"/>
          <p:cNvGrpSpPr>
            <a:grpSpLocks/>
          </p:cNvGrpSpPr>
          <p:nvPr/>
        </p:nvGrpSpPr>
        <p:grpSpPr bwMode="auto">
          <a:xfrm>
            <a:off x="1222381" y="2794001"/>
            <a:ext cx="411163" cy="269875"/>
            <a:chOff x="631371" y="2525486"/>
            <a:chExt cx="522514" cy="304800"/>
          </a:xfrm>
        </p:grpSpPr>
        <p:sp>
          <p:nvSpPr>
            <p:cNvPr id="37" name="Oval 36"/>
            <p:cNvSpPr/>
            <p:nvPr/>
          </p:nvSpPr>
          <p:spPr>
            <a:xfrm>
              <a:off x="631371" y="2536244"/>
              <a:ext cx="205777" cy="141643"/>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39" name="Oval 38"/>
            <p:cNvSpPr/>
            <p:nvPr/>
          </p:nvSpPr>
          <p:spPr>
            <a:xfrm>
              <a:off x="837148" y="2613341"/>
              <a:ext cx="207796" cy="14164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40" name="Oval 39"/>
            <p:cNvSpPr/>
            <p:nvPr/>
          </p:nvSpPr>
          <p:spPr>
            <a:xfrm>
              <a:off x="784695" y="2688644"/>
              <a:ext cx="205777" cy="14164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42" name="Oval 41"/>
            <p:cNvSpPr/>
            <p:nvPr/>
          </p:nvSpPr>
          <p:spPr>
            <a:xfrm>
              <a:off x="762504" y="2525486"/>
              <a:ext cx="205777" cy="141643"/>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43" name="Oval 42"/>
            <p:cNvSpPr/>
            <p:nvPr/>
          </p:nvSpPr>
          <p:spPr>
            <a:xfrm>
              <a:off x="948108" y="2568517"/>
              <a:ext cx="205777" cy="14343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grpSp>
      <p:grpSp>
        <p:nvGrpSpPr>
          <p:cNvPr id="2513034" name="Group 44"/>
          <p:cNvGrpSpPr>
            <a:grpSpLocks/>
          </p:cNvGrpSpPr>
          <p:nvPr/>
        </p:nvGrpSpPr>
        <p:grpSpPr bwMode="auto">
          <a:xfrm>
            <a:off x="1231906" y="3556003"/>
            <a:ext cx="327025" cy="258763"/>
            <a:chOff x="631371" y="2536371"/>
            <a:chExt cx="413657" cy="293915"/>
          </a:xfrm>
        </p:grpSpPr>
        <p:sp>
          <p:nvSpPr>
            <p:cNvPr id="46" name="Oval 45"/>
            <p:cNvSpPr/>
            <p:nvPr/>
          </p:nvSpPr>
          <p:spPr>
            <a:xfrm>
              <a:off x="631371" y="2536371"/>
              <a:ext cx="206829" cy="14245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47" name="Oval 46"/>
            <p:cNvSpPr/>
            <p:nvPr/>
          </p:nvSpPr>
          <p:spPr>
            <a:xfrm>
              <a:off x="838200" y="2613907"/>
              <a:ext cx="206828" cy="13884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48" name="Oval 47"/>
            <p:cNvSpPr/>
            <p:nvPr/>
          </p:nvSpPr>
          <p:spPr>
            <a:xfrm>
              <a:off x="783982" y="2687836"/>
              <a:ext cx="206829" cy="14245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grpSp>
      <p:sp>
        <p:nvSpPr>
          <p:cNvPr id="2513038" name="TextBox 50"/>
          <p:cNvSpPr txBox="1">
            <a:spLocks noChangeArrowheads="1"/>
          </p:cNvSpPr>
          <p:nvPr/>
        </p:nvSpPr>
        <p:spPr bwMode="auto">
          <a:xfrm rot="-5400000">
            <a:off x="-359569" y="2299494"/>
            <a:ext cx="2555875" cy="274638"/>
          </a:xfrm>
          <a:prstGeom prst="rect">
            <a:avLst/>
          </a:prstGeom>
          <a:noFill/>
          <a:ln w="9525">
            <a:noFill/>
            <a:miter lim="800000"/>
            <a:headEnd/>
            <a:tailEnd/>
          </a:ln>
        </p:spPr>
        <p:txBody>
          <a:bodyPr>
            <a:spAutoFit/>
          </a:bodyPr>
          <a:lstStyle/>
          <a:p>
            <a:pPr algn="ctr">
              <a:lnSpc>
                <a:spcPct val="85000"/>
              </a:lnSpc>
            </a:pPr>
            <a:r>
              <a:rPr lang="sr-Latn-CS" sz="1400">
                <a:latin typeface="Verdana" pitchFamily="34" charset="0"/>
                <a:ea typeface="ヒラギノ角ゴ Pro W3"/>
                <a:cs typeface="ヒラギノ角ゴ Pro W3"/>
              </a:rPr>
              <a:t>Funkcija </a:t>
            </a:r>
            <a:r>
              <a:rPr lang="el-GR" sz="1400">
                <a:latin typeface="Verdana" pitchFamily="34" charset="0"/>
                <a:ea typeface="ヒラギノ角ゴ Pro W3"/>
                <a:cs typeface="ヒラギノ角ゴ Pro W3"/>
              </a:rPr>
              <a:t>β</a:t>
            </a:r>
            <a:r>
              <a:rPr lang="sr-Latn-CS" sz="1400">
                <a:latin typeface="Verdana" pitchFamily="34" charset="0"/>
                <a:ea typeface="ヒラギノ角ゴ Pro W3"/>
                <a:cs typeface="ヒラギノ角ゴ Pro W3"/>
              </a:rPr>
              <a:t> ćelija (%)</a:t>
            </a:r>
          </a:p>
        </p:txBody>
      </p:sp>
      <p:sp>
        <p:nvSpPr>
          <p:cNvPr id="6" name="Down Arrow 5"/>
          <p:cNvSpPr/>
          <p:nvPr/>
        </p:nvSpPr>
        <p:spPr>
          <a:xfrm>
            <a:off x="1749431" y="1139828"/>
            <a:ext cx="307975" cy="3109913"/>
          </a:xfrm>
          <a:prstGeom prst="downArrow">
            <a:avLst>
              <a:gd name="adj1" fmla="val 3620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sz="1400" dirty="0">
              <a:solidFill>
                <a:srgbClr val="FFFFFF"/>
              </a:solidFill>
              <a:ea typeface="MS PGothic" pitchFamily="34" charset="-128"/>
              <a:cs typeface="Arial" pitchFamily="34" charset="0"/>
            </a:endParaRPr>
          </a:p>
        </p:txBody>
      </p:sp>
      <p:cxnSp>
        <p:nvCxnSpPr>
          <p:cNvPr id="9" name="Straight Connector 8"/>
          <p:cNvCxnSpPr/>
          <p:nvPr/>
        </p:nvCxnSpPr>
        <p:spPr>
          <a:xfrm>
            <a:off x="1951044" y="1339853"/>
            <a:ext cx="6181725" cy="282257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nvGrpSpPr>
          <p:cNvPr id="2513041" name="Group 57"/>
          <p:cNvGrpSpPr>
            <a:grpSpLocks/>
          </p:cNvGrpSpPr>
          <p:nvPr/>
        </p:nvGrpSpPr>
        <p:grpSpPr bwMode="auto">
          <a:xfrm>
            <a:off x="3014663" y="1831978"/>
            <a:ext cx="1039812" cy="2309813"/>
            <a:chOff x="3712027" y="3494314"/>
            <a:chExt cx="1066802" cy="2394857"/>
          </a:xfrm>
        </p:grpSpPr>
        <p:sp>
          <p:nvSpPr>
            <p:cNvPr id="56" name="Rectangle 55"/>
            <p:cNvSpPr/>
            <p:nvPr/>
          </p:nvSpPr>
          <p:spPr>
            <a:xfrm>
              <a:off x="3712027" y="3963410"/>
              <a:ext cx="1066802" cy="1925761"/>
            </a:xfrm>
            <a:prstGeom prst="rect">
              <a:avLst/>
            </a:prstGeom>
            <a:solidFill>
              <a:srgbClr val="00B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sp>
          <p:nvSpPr>
            <p:cNvPr id="57" name="Right Triangle 56"/>
            <p:cNvSpPr/>
            <p:nvPr/>
          </p:nvSpPr>
          <p:spPr>
            <a:xfrm>
              <a:off x="3712027" y="3494314"/>
              <a:ext cx="1013055" cy="469096"/>
            </a:xfrm>
            <a:prstGeom prst="rtTriangle">
              <a:avLst/>
            </a:prstGeom>
            <a:solidFill>
              <a:srgbClr val="00B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FFFFFF"/>
                </a:solidFill>
                <a:ea typeface="MS PGothic" pitchFamily="34" charset="-128"/>
                <a:cs typeface="Arial" pitchFamily="34" charset="0"/>
              </a:endParaRPr>
            </a:p>
          </p:txBody>
        </p:sp>
      </p:grpSp>
      <p:grpSp>
        <p:nvGrpSpPr>
          <p:cNvPr id="7" name="Group 58"/>
          <p:cNvGrpSpPr/>
          <p:nvPr/>
        </p:nvGrpSpPr>
        <p:grpSpPr>
          <a:xfrm>
            <a:off x="4055002" y="2284773"/>
            <a:ext cx="1243495" cy="1857479"/>
            <a:chOff x="3287485" y="3399148"/>
            <a:chExt cx="762000" cy="2505881"/>
          </a:xfrm>
          <a:solidFill>
            <a:schemeClr val="bg2">
              <a:alpha val="50000"/>
            </a:schemeClr>
          </a:solidFill>
        </p:grpSpPr>
        <p:sp>
          <p:nvSpPr>
            <p:cNvPr id="60" name="Rectangle 59"/>
            <p:cNvSpPr/>
            <p:nvPr/>
          </p:nvSpPr>
          <p:spPr>
            <a:xfrm>
              <a:off x="3287485" y="4206858"/>
              <a:ext cx="751116" cy="1698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FFFFFF"/>
                </a:solidFill>
              </a:endParaRPr>
            </a:p>
          </p:txBody>
        </p:sp>
        <p:sp>
          <p:nvSpPr>
            <p:cNvPr id="61" name="Right Triangle 60"/>
            <p:cNvSpPr/>
            <p:nvPr/>
          </p:nvSpPr>
          <p:spPr>
            <a:xfrm>
              <a:off x="3287486" y="3399148"/>
              <a:ext cx="761999" cy="8088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FFFFFF"/>
                </a:solidFill>
              </a:endParaRPr>
            </a:p>
          </p:txBody>
        </p:sp>
      </p:grpSp>
      <p:sp>
        <p:nvSpPr>
          <p:cNvPr id="62" name="Right Triangle 61"/>
          <p:cNvSpPr/>
          <p:nvPr/>
        </p:nvSpPr>
        <p:spPr>
          <a:xfrm>
            <a:off x="5273681" y="2862266"/>
            <a:ext cx="2817813" cy="1279525"/>
          </a:xfrm>
          <a:prstGeom prst="rtTriangle">
            <a:avLst/>
          </a:prstGeom>
          <a:solidFill>
            <a:srgbClr val="D2C8B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sz="1400" dirty="0">
              <a:solidFill>
                <a:srgbClr val="FFFFFF"/>
              </a:solidFill>
              <a:ea typeface="MS PGothic" pitchFamily="34" charset="-128"/>
              <a:cs typeface="Arial" pitchFamily="34" charset="0"/>
            </a:endParaRPr>
          </a:p>
        </p:txBody>
      </p:sp>
      <p:cxnSp>
        <p:nvCxnSpPr>
          <p:cNvPr id="67" name="Straight Arrow Connector 66"/>
          <p:cNvCxnSpPr/>
          <p:nvPr/>
        </p:nvCxnSpPr>
        <p:spPr>
          <a:xfrm>
            <a:off x="2990850" y="1697038"/>
            <a:ext cx="1074738"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13047" name="Down Arrow 77"/>
          <p:cNvSpPr>
            <a:spLocks noChangeArrowheads="1"/>
          </p:cNvSpPr>
          <p:nvPr/>
        </p:nvSpPr>
        <p:spPr bwMode="auto">
          <a:xfrm rot="-5400000">
            <a:off x="4944271" y="1286672"/>
            <a:ext cx="280987" cy="5991225"/>
          </a:xfrm>
          <a:prstGeom prst="downArrow">
            <a:avLst>
              <a:gd name="adj1" fmla="val 36204"/>
              <a:gd name="adj2" fmla="val 54885"/>
            </a:avLst>
          </a:prstGeom>
          <a:solidFill>
            <a:schemeClr val="accent1"/>
          </a:solidFill>
          <a:ln w="25400" algn="ctr">
            <a:solidFill>
              <a:srgbClr val="000F48"/>
            </a:solidFill>
            <a:miter lim="800000"/>
            <a:headEnd/>
            <a:tailEnd/>
          </a:ln>
        </p:spPr>
        <p:txBody>
          <a:bodyPr vert="eaVert" anchor="ctr"/>
          <a:lstStyle/>
          <a:p>
            <a:pPr algn="ctr"/>
            <a:endParaRPr lang="sr-Latn-CS" sz="1400">
              <a:solidFill>
                <a:srgbClr val="FFFFFF"/>
              </a:solidFill>
              <a:ea typeface="ＭＳ Ｐゴシック" pitchFamily="34" charset="-128"/>
            </a:endParaRPr>
          </a:p>
        </p:txBody>
      </p:sp>
      <p:sp>
        <p:nvSpPr>
          <p:cNvPr id="2513048" name="TextBox 78"/>
          <p:cNvSpPr txBox="1">
            <a:spLocks noChangeArrowheads="1"/>
          </p:cNvSpPr>
          <p:nvPr/>
        </p:nvSpPr>
        <p:spPr bwMode="auto">
          <a:xfrm>
            <a:off x="2081218" y="4383090"/>
            <a:ext cx="5856287" cy="307777"/>
          </a:xfrm>
          <a:prstGeom prst="rect">
            <a:avLst/>
          </a:prstGeom>
          <a:noFill/>
          <a:ln w="9525">
            <a:noFill/>
            <a:miter lim="800000"/>
            <a:headEnd/>
            <a:tailEnd/>
          </a:ln>
        </p:spPr>
        <p:txBody>
          <a:bodyPr>
            <a:spAutoFit/>
          </a:bodyPr>
          <a:lstStyle/>
          <a:p>
            <a:pPr algn="ctr"/>
            <a:r>
              <a:rPr lang="sr-Latn-CS" sz="1400">
                <a:latin typeface="Verdana" pitchFamily="34" charset="0"/>
                <a:ea typeface="ヒラギノ角ゴ Pro W3"/>
                <a:cs typeface="ヒラギノ角ゴ Pro W3"/>
              </a:rPr>
              <a:t>Titracija i intenziviranje terapije</a:t>
            </a:r>
          </a:p>
        </p:txBody>
      </p:sp>
      <p:sp>
        <p:nvSpPr>
          <p:cNvPr id="2513049" name="TextBox 79"/>
          <p:cNvSpPr txBox="1">
            <a:spLocks noChangeArrowheads="1"/>
          </p:cNvSpPr>
          <p:nvPr/>
        </p:nvSpPr>
        <p:spPr bwMode="auto">
          <a:xfrm>
            <a:off x="2708281" y="1438278"/>
            <a:ext cx="3040063" cy="236219"/>
          </a:xfrm>
          <a:prstGeom prst="rect">
            <a:avLst/>
          </a:prstGeom>
          <a:noFill/>
          <a:ln w="9525">
            <a:noFill/>
            <a:miter lim="800000"/>
            <a:headEnd/>
            <a:tailEnd/>
          </a:ln>
        </p:spPr>
        <p:txBody>
          <a:bodyPr>
            <a:spAutoFit/>
          </a:bodyPr>
          <a:lstStyle/>
          <a:p>
            <a:pPr algn="ctr">
              <a:lnSpc>
                <a:spcPct val="85000"/>
              </a:lnSpc>
            </a:pPr>
            <a:r>
              <a:rPr lang="sr-Latn-CS" sz="1100" b="1">
                <a:solidFill>
                  <a:srgbClr val="001965"/>
                </a:solidFill>
                <a:latin typeface="Verdana" pitchFamily="34" charset="0"/>
                <a:ea typeface="ヒラギノ角ゴ Pro W3"/>
                <a:cs typeface="ヒラギノ角ゴ Pro W3"/>
              </a:rPr>
              <a:t>Higijensko-dijetetski režim  + OAD</a:t>
            </a:r>
          </a:p>
        </p:txBody>
      </p:sp>
      <p:grpSp>
        <p:nvGrpSpPr>
          <p:cNvPr id="8" name="Group 7"/>
          <p:cNvGrpSpPr>
            <a:grpSpLocks/>
          </p:cNvGrpSpPr>
          <p:nvPr/>
        </p:nvGrpSpPr>
        <p:grpSpPr bwMode="auto">
          <a:xfrm>
            <a:off x="5186363" y="2590803"/>
            <a:ext cx="3702050" cy="373063"/>
            <a:chOff x="5186363" y="2445110"/>
            <a:chExt cx="3700950" cy="373626"/>
          </a:xfrm>
        </p:grpSpPr>
        <p:cxnSp>
          <p:nvCxnSpPr>
            <p:cNvPr id="70" name="Straight Arrow Connector 69"/>
            <p:cNvCxnSpPr/>
            <p:nvPr/>
          </p:nvCxnSpPr>
          <p:spPr>
            <a:xfrm flipV="1">
              <a:off x="5416482" y="2705853"/>
              <a:ext cx="272810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13052" name="TextBox 85"/>
            <p:cNvSpPr txBox="1">
              <a:spLocks noChangeArrowheads="1"/>
            </p:cNvSpPr>
            <p:nvPr/>
          </p:nvSpPr>
          <p:spPr bwMode="auto">
            <a:xfrm>
              <a:off x="5416488" y="2445110"/>
              <a:ext cx="3470825" cy="236575"/>
            </a:xfrm>
            <a:prstGeom prst="rect">
              <a:avLst/>
            </a:prstGeom>
            <a:noFill/>
            <a:ln w="9525">
              <a:noFill/>
              <a:miter lim="800000"/>
              <a:headEnd/>
              <a:tailEnd/>
            </a:ln>
          </p:spPr>
          <p:txBody>
            <a:bodyPr>
              <a:spAutoFit/>
            </a:bodyPr>
            <a:lstStyle/>
            <a:p>
              <a:pPr>
                <a:lnSpc>
                  <a:spcPct val="85000"/>
                </a:lnSpc>
              </a:pPr>
              <a:r>
                <a:rPr lang="sr-Latn-CS" sz="1100" b="1">
                  <a:solidFill>
                    <a:srgbClr val="001965"/>
                  </a:solidFill>
                  <a:latin typeface="Verdana" pitchFamily="34" charset="0"/>
                  <a:ea typeface="ヒラギノ角ゴ Pro W3"/>
                  <a:cs typeface="ヒラギノ角ゴ Pro W3"/>
                </a:rPr>
                <a:t>Intenzivirana terapija ili bifazni insulini</a:t>
              </a:r>
            </a:p>
          </p:txBody>
        </p:sp>
        <p:sp>
          <p:nvSpPr>
            <p:cNvPr id="2513053" name="Oval 51"/>
            <p:cNvSpPr>
              <a:spLocks noChangeArrowheads="1"/>
            </p:cNvSpPr>
            <p:nvPr/>
          </p:nvSpPr>
          <p:spPr bwMode="auto">
            <a:xfrm>
              <a:off x="5186363" y="2623473"/>
              <a:ext cx="222250" cy="195263"/>
            </a:xfrm>
            <a:prstGeom prst="ellipse">
              <a:avLst/>
            </a:prstGeom>
            <a:noFill/>
            <a:ln w="38100">
              <a:solidFill>
                <a:srgbClr val="FF3300"/>
              </a:solidFill>
              <a:round/>
              <a:headEnd/>
              <a:tailEnd/>
            </a:ln>
          </p:spPr>
          <p:txBody>
            <a:bodyPr wrap="none" anchor="ctr"/>
            <a:lstStyle/>
            <a:p>
              <a:pPr algn="ctr"/>
              <a:endParaRPr lang="en-GB" sz="1400">
                <a:solidFill>
                  <a:srgbClr val="FF3300"/>
                </a:solidFill>
                <a:latin typeface="Arial" charset="0"/>
                <a:ea typeface="ヒラギノ角ゴ Pro W3"/>
                <a:cs typeface="ヒラギノ角ゴ Pro W3"/>
              </a:endParaRPr>
            </a:p>
          </p:txBody>
        </p:sp>
      </p:grpSp>
      <p:grpSp>
        <p:nvGrpSpPr>
          <p:cNvPr id="5" name="Group 4"/>
          <p:cNvGrpSpPr>
            <a:grpSpLocks/>
          </p:cNvGrpSpPr>
          <p:nvPr/>
        </p:nvGrpSpPr>
        <p:grpSpPr bwMode="auto">
          <a:xfrm>
            <a:off x="3421063" y="1916114"/>
            <a:ext cx="3414712" cy="466725"/>
            <a:chOff x="3421434" y="1770696"/>
            <a:chExt cx="3415166" cy="467015"/>
          </a:xfrm>
        </p:grpSpPr>
        <p:cxnSp>
          <p:nvCxnSpPr>
            <p:cNvPr id="68" name="Straight Arrow Connector 67"/>
            <p:cNvCxnSpPr/>
            <p:nvPr/>
          </p:nvCxnSpPr>
          <p:spPr>
            <a:xfrm flipV="1">
              <a:off x="4142255" y="2013734"/>
              <a:ext cx="1146327" cy="953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13056" name="TextBox 84"/>
            <p:cNvSpPr txBox="1">
              <a:spLocks noChangeArrowheads="1"/>
            </p:cNvSpPr>
            <p:nvPr/>
          </p:nvSpPr>
          <p:spPr bwMode="auto">
            <a:xfrm>
              <a:off x="3421434" y="1770696"/>
              <a:ext cx="3415166" cy="236366"/>
            </a:xfrm>
            <a:prstGeom prst="rect">
              <a:avLst/>
            </a:prstGeom>
            <a:noFill/>
            <a:ln w="9525">
              <a:noFill/>
              <a:miter lim="800000"/>
              <a:headEnd/>
              <a:tailEnd/>
            </a:ln>
          </p:spPr>
          <p:txBody>
            <a:bodyPr>
              <a:spAutoFit/>
            </a:bodyPr>
            <a:lstStyle/>
            <a:p>
              <a:pPr algn="ctr">
                <a:lnSpc>
                  <a:spcPct val="85000"/>
                </a:lnSpc>
              </a:pPr>
              <a:r>
                <a:rPr lang="sr-Latn-CS" sz="1100" b="1">
                  <a:solidFill>
                    <a:srgbClr val="001965"/>
                  </a:solidFill>
                  <a:latin typeface="Verdana" pitchFamily="34" charset="0"/>
                  <a:ea typeface="ヒラギノ角ゴ Pro W3"/>
                  <a:cs typeface="ヒラギノ角ゴ Pro W3"/>
                </a:rPr>
                <a:t>Bazalni insulin + OAD</a:t>
              </a:r>
            </a:p>
          </p:txBody>
        </p:sp>
        <p:sp>
          <p:nvSpPr>
            <p:cNvPr id="2513057" name="Oval 52"/>
            <p:cNvSpPr>
              <a:spLocks noChangeArrowheads="1"/>
            </p:cNvSpPr>
            <p:nvPr/>
          </p:nvSpPr>
          <p:spPr bwMode="auto">
            <a:xfrm>
              <a:off x="3916363" y="2044036"/>
              <a:ext cx="222250" cy="193675"/>
            </a:xfrm>
            <a:prstGeom prst="ellipse">
              <a:avLst/>
            </a:prstGeom>
            <a:noFill/>
            <a:ln w="38100">
              <a:solidFill>
                <a:srgbClr val="FF3300"/>
              </a:solidFill>
              <a:round/>
              <a:headEnd/>
              <a:tailEnd/>
            </a:ln>
          </p:spPr>
          <p:txBody>
            <a:bodyPr wrap="none" anchor="ctr"/>
            <a:lstStyle/>
            <a:p>
              <a:pPr algn="ctr"/>
              <a:endParaRPr lang="en-GB" sz="1400">
                <a:solidFill>
                  <a:srgbClr val="FF3300"/>
                </a:solidFill>
                <a:latin typeface="Arial" charset="0"/>
                <a:ea typeface="ヒラギノ角ゴ Pro W3"/>
                <a:cs typeface="ヒラギノ角ゴ Pro W3"/>
              </a:endParaRPr>
            </a:p>
          </p:txBody>
        </p:sp>
      </p:grpSp>
      <p:sp>
        <p:nvSpPr>
          <p:cNvPr id="2513058" name="Footer Placeholder 3"/>
          <p:cNvSpPr txBox="1">
            <a:spLocks noGrp="1"/>
          </p:cNvSpPr>
          <p:nvPr/>
        </p:nvSpPr>
        <p:spPr bwMode="auto">
          <a:xfrm>
            <a:off x="174625" y="4824413"/>
            <a:ext cx="4540250" cy="228600"/>
          </a:xfrm>
          <a:prstGeom prst="rect">
            <a:avLst/>
          </a:prstGeom>
          <a:noFill/>
          <a:ln w="9525">
            <a:noFill/>
            <a:miter lim="800000"/>
            <a:headEnd/>
            <a:tailEnd/>
          </a:ln>
        </p:spPr>
        <p:txBody>
          <a:bodyPr lIns="79590" tIns="39795" rIns="79590" bIns="39795" anchor="b"/>
          <a:lstStyle/>
          <a:p>
            <a:r>
              <a:rPr lang="sr-Latn-CS" sz="900">
                <a:solidFill>
                  <a:schemeClr val="accent1"/>
                </a:solidFill>
                <a:latin typeface="Verdana" pitchFamily="34" charset="0"/>
                <a:ea typeface="ＭＳ Ｐゴシック" pitchFamily="34" charset="-128"/>
              </a:rPr>
              <a:t>Adaptirano iz: Kahn. Diabetologia 2003; 46:3–19</a:t>
            </a:r>
          </a:p>
          <a:p>
            <a:r>
              <a:rPr lang="sr-Latn-CS" sz="900">
                <a:solidFill>
                  <a:schemeClr val="accent1"/>
                </a:solidFill>
                <a:latin typeface="Verdana" pitchFamily="34" charset="0"/>
                <a:ea typeface="ＭＳ Ｐゴシック" pitchFamily="34" charset="-128"/>
              </a:rPr>
              <a:t>Inzucchi et al. Diabetologia 2012;55(6):1577-96.</a:t>
            </a:r>
          </a:p>
        </p:txBody>
      </p:sp>
      <p:sp>
        <p:nvSpPr>
          <p:cNvPr id="4" name="TextBox 3"/>
          <p:cNvSpPr txBox="1">
            <a:spLocks noChangeArrowheads="1"/>
          </p:cNvSpPr>
          <p:nvPr/>
        </p:nvSpPr>
        <p:spPr bwMode="auto">
          <a:xfrm>
            <a:off x="4573588" y="2282828"/>
            <a:ext cx="4570412" cy="276999"/>
          </a:xfrm>
          <a:prstGeom prst="rect">
            <a:avLst/>
          </a:prstGeom>
          <a:noFill/>
          <a:ln w="9525">
            <a:noFill/>
            <a:miter lim="800000"/>
            <a:headEnd/>
            <a:tailEnd/>
          </a:ln>
        </p:spPr>
        <p:txBody>
          <a:bodyPr>
            <a:spAutoFit/>
          </a:bodyPr>
          <a:lstStyle/>
          <a:p>
            <a:pPr>
              <a:spcBef>
                <a:spcPct val="50000"/>
              </a:spcBef>
            </a:pPr>
            <a:r>
              <a:rPr lang="sr-Latn-CS" sz="1200" b="1">
                <a:solidFill>
                  <a:srgbClr val="FF0000"/>
                </a:solidFill>
                <a:latin typeface="Verdana" pitchFamily="34" charset="0"/>
                <a:ea typeface="ＭＳ Ｐゴシック" pitchFamily="34" charset="-128"/>
              </a:rPr>
              <a:t>Titracija doze do dobre glikoregulacije</a:t>
            </a:r>
          </a:p>
        </p:txBody>
      </p:sp>
      <p:sp>
        <p:nvSpPr>
          <p:cNvPr id="2513060" name="Content Placeholder 2"/>
          <p:cNvSpPr>
            <a:spLocks/>
          </p:cNvSpPr>
          <p:nvPr/>
        </p:nvSpPr>
        <p:spPr bwMode="auto">
          <a:xfrm rot="10800000">
            <a:off x="1695450" y="2192341"/>
            <a:ext cx="1868488" cy="1089025"/>
          </a:xfrm>
          <a:prstGeom prst="rect">
            <a:avLst/>
          </a:prstGeom>
          <a:noFill/>
          <a:ln w="9525">
            <a:noFill/>
            <a:miter lim="800000"/>
            <a:headEnd/>
            <a:tailEnd/>
          </a:ln>
        </p:spPr>
        <p:txBody>
          <a:bodyPr/>
          <a:lstStyle/>
          <a:p>
            <a:pPr algn="ctr" eaLnBrk="0" hangingPunct="0">
              <a:lnSpc>
                <a:spcPct val="85000"/>
              </a:lnSpc>
              <a:spcBef>
                <a:spcPct val="20000"/>
              </a:spcBef>
              <a:buClr>
                <a:srgbClr val="E97F20"/>
              </a:buClr>
            </a:pPr>
            <a:endParaRPr lang="sr-Latn-CS" sz="1200">
              <a:solidFill>
                <a:srgbClr val="FFFFFF"/>
              </a:solidFill>
              <a:ea typeface="ヒラギノ角ゴ Pro W3"/>
              <a:cs typeface="ヒラギノ角ゴ Pro W3"/>
            </a:endParaRPr>
          </a:p>
        </p:txBody>
      </p:sp>
      <p:grpSp>
        <p:nvGrpSpPr>
          <p:cNvPr id="26648" name="Group 11"/>
          <p:cNvGrpSpPr>
            <a:grpSpLocks/>
          </p:cNvGrpSpPr>
          <p:nvPr/>
        </p:nvGrpSpPr>
        <p:grpSpPr bwMode="auto">
          <a:xfrm>
            <a:off x="2917828" y="2543177"/>
            <a:ext cx="1292225" cy="360363"/>
            <a:chOff x="2204639" y="2035175"/>
            <a:chExt cx="1292226" cy="663576"/>
          </a:xfrm>
        </p:grpSpPr>
        <p:sp>
          <p:nvSpPr>
            <p:cNvPr id="69" name="Rounded Rectangular Callout 68"/>
            <p:cNvSpPr/>
            <p:nvPr/>
          </p:nvSpPr>
          <p:spPr>
            <a:xfrm rot="10800000">
              <a:off x="2204639" y="2035175"/>
              <a:ext cx="1292226" cy="663576"/>
            </a:xfrm>
            <a:prstGeom prst="wedgeRoundRectCallout">
              <a:avLst>
                <a:gd name="adj1" fmla="val -32838"/>
                <a:gd name="adj2" fmla="val 93762"/>
                <a:gd name="adj3" fmla="val 16667"/>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cs typeface="Arial" pitchFamily="34" charset="0"/>
              </a:endParaRPr>
            </a:p>
          </p:txBody>
        </p:sp>
        <p:sp>
          <p:nvSpPr>
            <p:cNvPr id="2513063" name="TextBox 10"/>
            <p:cNvSpPr txBox="1">
              <a:spLocks noChangeArrowheads="1"/>
            </p:cNvSpPr>
            <p:nvPr/>
          </p:nvSpPr>
          <p:spPr bwMode="auto">
            <a:xfrm>
              <a:off x="2204639" y="2085182"/>
              <a:ext cx="1207467" cy="566744"/>
            </a:xfrm>
            <a:prstGeom prst="rect">
              <a:avLst/>
            </a:prstGeom>
            <a:noFill/>
            <a:ln w="9525">
              <a:noFill/>
              <a:miter lim="800000"/>
              <a:headEnd/>
              <a:tailEnd/>
            </a:ln>
          </p:spPr>
          <p:txBody>
            <a:bodyPr anchor="ctr">
              <a:spAutoFit/>
            </a:bodyPr>
            <a:lstStyle/>
            <a:p>
              <a:pPr algn="ctr"/>
              <a:r>
                <a:rPr lang="sr-Latn-CS" sz="1400" b="1">
                  <a:solidFill>
                    <a:srgbClr val="FFFFFF"/>
                  </a:solidFill>
                  <a:latin typeface="Verdana" pitchFamily="34" charset="0"/>
                  <a:ea typeface="ＭＳ Ｐゴシック" pitchFamily="34" charset="-128"/>
                </a:rPr>
                <a:t>Uvođenje</a:t>
              </a:r>
            </a:p>
          </p:txBody>
        </p:sp>
      </p:grpSp>
      <p:grpSp>
        <p:nvGrpSpPr>
          <p:cNvPr id="75" name="Group 74"/>
          <p:cNvGrpSpPr>
            <a:grpSpLocks/>
          </p:cNvGrpSpPr>
          <p:nvPr/>
        </p:nvGrpSpPr>
        <p:grpSpPr bwMode="auto">
          <a:xfrm>
            <a:off x="3563944" y="3103564"/>
            <a:ext cx="1292225" cy="360362"/>
            <a:chOff x="2204640" y="2035175"/>
            <a:chExt cx="1292225" cy="663576"/>
          </a:xfrm>
        </p:grpSpPr>
        <p:sp>
          <p:nvSpPr>
            <p:cNvPr id="76" name="Rounded Rectangular Callout 75"/>
            <p:cNvSpPr/>
            <p:nvPr/>
          </p:nvSpPr>
          <p:spPr>
            <a:xfrm rot="10800000">
              <a:off x="2204640" y="2035175"/>
              <a:ext cx="1292225" cy="663576"/>
            </a:xfrm>
            <a:prstGeom prst="wedgeRoundRectCallout">
              <a:avLst>
                <a:gd name="adj1" fmla="val -37579"/>
                <a:gd name="adj2" fmla="val 191640"/>
                <a:gd name="adj3" fmla="val 16667"/>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cs typeface="Arial" pitchFamily="34" charset="0"/>
              </a:endParaRPr>
            </a:p>
          </p:txBody>
        </p:sp>
        <p:sp>
          <p:nvSpPr>
            <p:cNvPr id="2513066" name="TextBox 76"/>
            <p:cNvSpPr txBox="1">
              <a:spLocks noChangeArrowheads="1"/>
            </p:cNvSpPr>
            <p:nvPr/>
          </p:nvSpPr>
          <p:spPr bwMode="auto">
            <a:xfrm>
              <a:off x="2305907" y="2094798"/>
              <a:ext cx="1111251" cy="566745"/>
            </a:xfrm>
            <a:prstGeom prst="rect">
              <a:avLst/>
            </a:prstGeom>
            <a:noFill/>
            <a:ln w="9525">
              <a:noFill/>
              <a:miter lim="800000"/>
              <a:headEnd/>
              <a:tailEnd/>
            </a:ln>
          </p:spPr>
          <p:txBody>
            <a:bodyPr anchor="ctr">
              <a:spAutoFit/>
            </a:bodyPr>
            <a:lstStyle/>
            <a:p>
              <a:pPr algn="ctr"/>
              <a:r>
                <a:rPr lang="sr-Latn-CS" sz="1400" b="1">
                  <a:solidFill>
                    <a:srgbClr val="FFFFFF"/>
                  </a:solidFill>
                  <a:latin typeface="Verdana" pitchFamily="34" charset="0"/>
                  <a:ea typeface="ＭＳ Ｐゴシック" pitchFamily="34" charset="-128"/>
                </a:rPr>
                <a:t>Titracija</a:t>
              </a:r>
            </a:p>
          </p:txBody>
        </p:sp>
      </p:grpSp>
      <p:grpSp>
        <p:nvGrpSpPr>
          <p:cNvPr id="78" name="Group 77"/>
          <p:cNvGrpSpPr>
            <a:grpSpLocks/>
          </p:cNvGrpSpPr>
          <p:nvPr/>
        </p:nvGrpSpPr>
        <p:grpSpPr bwMode="auto">
          <a:xfrm>
            <a:off x="4019556" y="3651251"/>
            <a:ext cx="1611313" cy="360363"/>
            <a:chOff x="1880324" y="2035173"/>
            <a:chExt cx="1610901" cy="663576"/>
          </a:xfrm>
        </p:grpSpPr>
        <p:sp>
          <p:nvSpPr>
            <p:cNvPr id="79" name="Rounded Rectangular Callout 78"/>
            <p:cNvSpPr/>
            <p:nvPr/>
          </p:nvSpPr>
          <p:spPr>
            <a:xfrm rot="10800000">
              <a:off x="1932699" y="2035173"/>
              <a:ext cx="1558526" cy="663576"/>
            </a:xfrm>
            <a:prstGeom prst="wedgeRoundRectCallout">
              <a:avLst>
                <a:gd name="adj1" fmla="val -33761"/>
                <a:gd name="adj2" fmla="val 224571"/>
                <a:gd name="adj3" fmla="val 16667"/>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cs typeface="Arial" pitchFamily="34" charset="0"/>
              </a:endParaRPr>
            </a:p>
          </p:txBody>
        </p:sp>
        <p:sp>
          <p:nvSpPr>
            <p:cNvPr id="2513069" name="TextBox 79"/>
            <p:cNvSpPr txBox="1">
              <a:spLocks noChangeArrowheads="1"/>
            </p:cNvSpPr>
            <p:nvPr/>
          </p:nvSpPr>
          <p:spPr bwMode="auto">
            <a:xfrm>
              <a:off x="1880324" y="2084718"/>
              <a:ext cx="1610901" cy="566744"/>
            </a:xfrm>
            <a:prstGeom prst="rect">
              <a:avLst/>
            </a:prstGeom>
            <a:noFill/>
            <a:ln w="9525">
              <a:noFill/>
              <a:miter lim="800000"/>
              <a:headEnd/>
              <a:tailEnd/>
            </a:ln>
          </p:spPr>
          <p:txBody>
            <a:bodyPr anchor="ctr">
              <a:spAutoFit/>
            </a:bodyPr>
            <a:lstStyle/>
            <a:p>
              <a:pPr algn="ctr"/>
              <a:r>
                <a:rPr lang="sr-Latn-CS" sz="1400" b="1">
                  <a:solidFill>
                    <a:srgbClr val="FFFFFF"/>
                  </a:solidFill>
                  <a:latin typeface="Verdana" pitchFamily="34" charset="0"/>
                  <a:ea typeface="ＭＳ Ｐゴシック" pitchFamily="34" charset="-128"/>
                </a:rPr>
                <a:t>Intenziviranje</a:t>
              </a:r>
            </a:p>
          </p:txBody>
        </p:sp>
      </p:grpSp>
      <p:sp>
        <p:nvSpPr>
          <p:cNvPr id="2513070" name="Oval 51"/>
          <p:cNvSpPr>
            <a:spLocks noChangeArrowheads="1"/>
          </p:cNvSpPr>
          <p:nvPr/>
        </p:nvSpPr>
        <p:spPr bwMode="auto">
          <a:xfrm>
            <a:off x="4603750" y="2514603"/>
            <a:ext cx="222250" cy="193675"/>
          </a:xfrm>
          <a:prstGeom prst="ellipse">
            <a:avLst/>
          </a:prstGeom>
          <a:noFill/>
          <a:ln w="38100">
            <a:solidFill>
              <a:srgbClr val="FF3300"/>
            </a:solidFill>
            <a:round/>
            <a:headEnd/>
            <a:tailEnd/>
          </a:ln>
        </p:spPr>
        <p:txBody>
          <a:bodyPr wrap="none" anchor="ctr"/>
          <a:lstStyle/>
          <a:p>
            <a:pPr algn="ctr"/>
            <a:endParaRPr lang="sr-Latn-CS" sz="1400">
              <a:solidFill>
                <a:srgbClr val="FF3300"/>
              </a:solidFill>
              <a:latin typeface="Arial" charset="0"/>
              <a:ea typeface="ヒラギノ角ゴ Pro W3"/>
              <a:cs typeface="ヒラギノ角ゴ Pro W3"/>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4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 presetClass="entr" presetSubtype="0" fill="hold" nodeType="withEffect">
                                  <p:stCondLst>
                                    <p:cond delay="0"/>
                                  </p:stCondLst>
                                  <p:childTnLst>
                                    <p:set>
                                      <p:cBhvr>
                                        <p:cTn id="2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4946" name="Title 3"/>
          <p:cNvSpPr>
            <a:spLocks noGrp="1"/>
          </p:cNvSpPr>
          <p:nvPr>
            <p:ph type="title" idx="4294967295"/>
          </p:nvPr>
        </p:nvSpPr>
        <p:spPr/>
        <p:txBody>
          <a:bodyPr/>
          <a:lstStyle/>
          <a:p>
            <a:pPr eaLnBrk="1" hangingPunct="1"/>
            <a:r>
              <a:rPr lang="sr-Latn-CS" sz="2000" dirty="0" smtClean="0"/>
              <a:t>Progresija terapije podrazumeva intenziviranje terapije</a:t>
            </a:r>
          </a:p>
        </p:txBody>
      </p:sp>
      <p:sp>
        <p:nvSpPr>
          <p:cNvPr id="13314" name="Content Placeholder 2"/>
          <p:cNvSpPr>
            <a:spLocks/>
          </p:cNvSpPr>
          <p:nvPr/>
        </p:nvSpPr>
        <p:spPr bwMode="auto">
          <a:xfrm>
            <a:off x="3359150" y="3683001"/>
            <a:ext cx="5716588" cy="973138"/>
          </a:xfrm>
          <a:prstGeom prst="rect">
            <a:avLst/>
          </a:prstGeom>
          <a:noFill/>
          <a:ln w="9525">
            <a:noFill/>
            <a:miter lim="800000"/>
            <a:headEnd/>
            <a:tailEnd/>
          </a:ln>
        </p:spPr>
        <p:txBody>
          <a:bodyPr/>
          <a:lstStyle/>
          <a:p>
            <a:pPr marL="342900" eaLnBrk="0" hangingPunct="0">
              <a:spcBef>
                <a:spcPct val="20000"/>
              </a:spcBef>
              <a:buClr>
                <a:srgbClr val="E97F20"/>
              </a:buClr>
              <a:defRPr/>
            </a:pPr>
            <a:r>
              <a:rPr lang="sr-Latn-CS" sz="1600" dirty="0">
                <a:solidFill>
                  <a:schemeClr val="accent1">
                    <a:lumMod val="75000"/>
                  </a:schemeClr>
                </a:solidFill>
                <a:latin typeface="+mn-lt"/>
                <a:cs typeface="Arial" pitchFamily="34" charset="0"/>
              </a:rPr>
              <a:t>Modifikacija insulinske terapije, npr. dodavanje ili promena vrste insulina radi postizanja optimalne </a:t>
            </a:r>
            <a:r>
              <a:rPr lang="sr-Latn-CS" sz="1600" dirty="0" err="1">
                <a:solidFill>
                  <a:schemeClr val="accent1">
                    <a:lumMod val="75000"/>
                  </a:schemeClr>
                </a:solidFill>
                <a:latin typeface="+mn-lt"/>
                <a:cs typeface="Arial" pitchFamily="34" charset="0"/>
              </a:rPr>
              <a:t>glikoregulacije</a:t>
            </a:r>
            <a:endParaRPr lang="sr-Latn-CS" sz="1600" dirty="0">
              <a:solidFill>
                <a:schemeClr val="accent1">
                  <a:lumMod val="75000"/>
                </a:schemeClr>
              </a:solidFill>
              <a:latin typeface="+mn-lt"/>
              <a:cs typeface="Arial" pitchFamily="34" charset="0"/>
            </a:endParaRPr>
          </a:p>
        </p:txBody>
      </p:sp>
      <p:sp>
        <p:nvSpPr>
          <p:cNvPr id="13315" name="TextBox 4"/>
          <p:cNvSpPr txBox="1">
            <a:spLocks noChangeArrowheads="1"/>
          </p:cNvSpPr>
          <p:nvPr/>
        </p:nvSpPr>
        <p:spPr bwMode="auto">
          <a:xfrm>
            <a:off x="528641" y="3890966"/>
            <a:ext cx="2319289" cy="461665"/>
          </a:xfrm>
          <a:prstGeom prst="rect">
            <a:avLst/>
          </a:prstGeom>
          <a:solidFill>
            <a:srgbClr val="FFC000"/>
          </a:solidFill>
          <a:ln w="9525">
            <a:noFill/>
            <a:miter lim="800000"/>
            <a:headEnd/>
            <a:tailEnd/>
          </a:ln>
        </p:spPr>
        <p:txBody>
          <a:bodyPr wrap="none">
            <a:spAutoFit/>
          </a:bodyPr>
          <a:lstStyle/>
          <a:p>
            <a:pPr>
              <a:defRPr/>
            </a:pPr>
            <a:r>
              <a:rPr lang="sr-Latn-CS" sz="2400" dirty="0">
                <a:latin typeface="+mn-lt"/>
                <a:cs typeface="Arial" pitchFamily="34" charset="0"/>
              </a:rPr>
              <a:t>Intenziviranje</a:t>
            </a:r>
          </a:p>
        </p:txBody>
      </p:sp>
      <p:sp>
        <p:nvSpPr>
          <p:cNvPr id="89091" name="Content Placeholder 2"/>
          <p:cNvSpPr>
            <a:spLocks/>
          </p:cNvSpPr>
          <p:nvPr/>
        </p:nvSpPr>
        <p:spPr bwMode="auto">
          <a:xfrm>
            <a:off x="3233744" y="1384301"/>
            <a:ext cx="5705475" cy="569913"/>
          </a:xfrm>
          <a:prstGeom prst="rect">
            <a:avLst/>
          </a:prstGeom>
          <a:solidFill>
            <a:srgbClr val="FFFFFF"/>
          </a:solidFill>
          <a:ln w="9525">
            <a:noFill/>
            <a:miter lim="800000"/>
            <a:headEnd/>
            <a:tailEnd/>
          </a:ln>
        </p:spPr>
        <p:txBody>
          <a:bodyPr/>
          <a:lstStyle/>
          <a:p>
            <a:pPr marL="444500">
              <a:spcBef>
                <a:spcPct val="20000"/>
              </a:spcBef>
              <a:buClr>
                <a:srgbClr val="E46C0A"/>
              </a:buClr>
            </a:pPr>
            <a:r>
              <a:rPr lang="sr-Latn-CS" sz="1600" dirty="0">
                <a:solidFill>
                  <a:schemeClr val="accent1">
                    <a:lumMod val="75000"/>
                  </a:schemeClr>
                </a:solidFill>
                <a:latin typeface="Verdana" pitchFamily="34" charset="0"/>
              </a:rPr>
              <a:t>Započinjanje insulinske terapije</a:t>
            </a:r>
          </a:p>
        </p:txBody>
      </p:sp>
      <p:sp>
        <p:nvSpPr>
          <p:cNvPr id="13318" name="Content Placeholder 2"/>
          <p:cNvSpPr>
            <a:spLocks/>
          </p:cNvSpPr>
          <p:nvPr/>
        </p:nvSpPr>
        <p:spPr bwMode="auto">
          <a:xfrm>
            <a:off x="3359156" y="2392363"/>
            <a:ext cx="5453063" cy="906462"/>
          </a:xfrm>
          <a:prstGeom prst="rect">
            <a:avLst/>
          </a:prstGeom>
          <a:noFill/>
          <a:ln w="9525">
            <a:noFill/>
            <a:miter lim="800000"/>
            <a:headEnd/>
            <a:tailEnd/>
          </a:ln>
        </p:spPr>
        <p:txBody>
          <a:bodyPr/>
          <a:lstStyle/>
          <a:p>
            <a:pPr marL="342900" eaLnBrk="0" hangingPunct="0">
              <a:spcBef>
                <a:spcPct val="20000"/>
              </a:spcBef>
              <a:buClr>
                <a:srgbClr val="E97F20"/>
              </a:buClr>
              <a:defRPr/>
            </a:pPr>
            <a:r>
              <a:rPr lang="sr-Latn-CS" sz="1600" dirty="0" err="1">
                <a:solidFill>
                  <a:schemeClr val="accent1">
                    <a:lumMod val="75000"/>
                  </a:schemeClr>
                </a:solidFill>
                <a:latin typeface="+mn-lt"/>
                <a:cs typeface="Arial" pitchFamily="34" charset="0"/>
              </a:rPr>
              <a:t>Titracija</a:t>
            </a:r>
            <a:r>
              <a:rPr lang="sr-Latn-CS" sz="1600" dirty="0">
                <a:solidFill>
                  <a:schemeClr val="accent1">
                    <a:lumMod val="75000"/>
                  </a:schemeClr>
                </a:solidFill>
                <a:latin typeface="+mn-lt"/>
                <a:cs typeface="Arial" pitchFamily="34" charset="0"/>
              </a:rPr>
              <a:t> doze kako bi se obezbedilo da pacijent dobije maksimalnu korist od prepisane terapije</a:t>
            </a:r>
          </a:p>
        </p:txBody>
      </p:sp>
      <p:sp>
        <p:nvSpPr>
          <p:cNvPr id="13319" name="TextBox 4"/>
          <p:cNvSpPr txBox="1">
            <a:spLocks noChangeArrowheads="1"/>
          </p:cNvSpPr>
          <p:nvPr/>
        </p:nvSpPr>
        <p:spPr bwMode="auto">
          <a:xfrm>
            <a:off x="1116014" y="2498728"/>
            <a:ext cx="1426416" cy="461665"/>
          </a:xfrm>
          <a:prstGeom prst="rect">
            <a:avLst/>
          </a:prstGeom>
          <a:solidFill>
            <a:schemeClr val="accent1"/>
          </a:solidFill>
          <a:ln w="9525">
            <a:noFill/>
            <a:miter lim="800000"/>
            <a:headEnd/>
            <a:tailEnd/>
          </a:ln>
        </p:spPr>
        <p:txBody>
          <a:bodyPr wrap="none">
            <a:spAutoFit/>
          </a:bodyPr>
          <a:lstStyle/>
          <a:p>
            <a:pPr>
              <a:defRPr/>
            </a:pPr>
            <a:r>
              <a:rPr lang="sr-Latn-CS" sz="2400" dirty="0" err="1">
                <a:solidFill>
                  <a:schemeClr val="bg1"/>
                </a:solidFill>
                <a:latin typeface="+mn-lt"/>
                <a:cs typeface="Arial" pitchFamily="34" charset="0"/>
              </a:rPr>
              <a:t>Titracija</a:t>
            </a:r>
            <a:endParaRPr lang="sr-Latn-CS" sz="2400" dirty="0">
              <a:solidFill>
                <a:schemeClr val="bg1"/>
              </a:solidFill>
              <a:latin typeface="+mn-lt"/>
              <a:cs typeface="Arial" pitchFamily="34" charset="0"/>
            </a:endParaRPr>
          </a:p>
        </p:txBody>
      </p:sp>
      <p:cxnSp>
        <p:nvCxnSpPr>
          <p:cNvPr id="2515016" name="Straight Arrow Connector 6"/>
          <p:cNvCxnSpPr>
            <a:cxnSpLocks noChangeShapeType="1"/>
          </p:cNvCxnSpPr>
          <p:nvPr/>
        </p:nvCxnSpPr>
        <p:spPr bwMode="auto">
          <a:xfrm flipH="1">
            <a:off x="2035181" y="1711327"/>
            <a:ext cx="15875" cy="787400"/>
          </a:xfrm>
          <a:prstGeom prst="straightConnector1">
            <a:avLst/>
          </a:prstGeom>
          <a:noFill/>
          <a:ln w="76200" algn="ctr">
            <a:solidFill>
              <a:srgbClr val="C5D0E5"/>
            </a:solidFill>
            <a:round/>
            <a:headEnd/>
            <a:tailEnd type="arrow" w="med" len="med"/>
          </a:ln>
        </p:spPr>
      </p:cxnSp>
      <p:sp>
        <p:nvSpPr>
          <p:cNvPr id="2" name="TextBox 5"/>
          <p:cNvSpPr txBox="1"/>
          <p:nvPr/>
        </p:nvSpPr>
        <p:spPr>
          <a:xfrm>
            <a:off x="1020763" y="1341440"/>
            <a:ext cx="1637500" cy="461665"/>
          </a:xfrm>
          <a:prstGeom prst="rect">
            <a:avLst/>
          </a:prstGeom>
          <a:solidFill>
            <a:schemeClr val="bg1">
              <a:lumMod val="85000"/>
            </a:schemeClr>
          </a:solidFill>
        </p:spPr>
        <p:txBody>
          <a:bodyPr wrap="none">
            <a:spAutoFit/>
          </a:bodyPr>
          <a:lstStyle/>
          <a:p>
            <a:pPr>
              <a:defRPr/>
            </a:pPr>
            <a:r>
              <a:rPr lang="sr-Latn-CS" sz="2400" dirty="0">
                <a:latin typeface="+mn-lt"/>
              </a:rPr>
              <a:t>Uvođenje</a:t>
            </a:r>
          </a:p>
        </p:txBody>
      </p:sp>
      <p:cxnSp>
        <p:nvCxnSpPr>
          <p:cNvPr id="2515018" name="Straight Arrow Connector 6"/>
          <p:cNvCxnSpPr>
            <a:cxnSpLocks noChangeShapeType="1"/>
            <a:stCxn id="13319" idx="2"/>
          </p:cNvCxnSpPr>
          <p:nvPr/>
        </p:nvCxnSpPr>
        <p:spPr bwMode="auto">
          <a:xfrm rot="16200000" flipH="1">
            <a:off x="1393893" y="3395721"/>
            <a:ext cx="881355" cy="10697"/>
          </a:xfrm>
          <a:prstGeom prst="straightConnector1">
            <a:avLst/>
          </a:prstGeom>
          <a:noFill/>
          <a:ln w="76200" algn="ctr">
            <a:solidFill>
              <a:srgbClr val="C5D0E5"/>
            </a:solidFill>
            <a:round/>
            <a:headEnd/>
            <a:tailEnd type="arrow" w="med" len="med"/>
          </a:ln>
        </p:spPr>
      </p:cxnSp>
    </p:spTree>
    <p:extLst>
      <p:ext uri="{BB962C8B-B14F-4D97-AF65-F5344CB8AC3E}">
        <p14:creationId xmlns:p14="http://schemas.microsoft.com/office/powerpoint/2010/main" xmlns="" val="303211270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1090" name="Title 3"/>
          <p:cNvSpPr>
            <a:spLocks noGrp="1"/>
          </p:cNvSpPr>
          <p:nvPr>
            <p:ph type="title" idx="4294967295"/>
          </p:nvPr>
        </p:nvSpPr>
        <p:spPr/>
        <p:txBody>
          <a:bodyPr/>
          <a:lstStyle/>
          <a:p>
            <a:pPr eaLnBrk="1" hangingPunct="1"/>
            <a:r>
              <a:rPr lang="it-IT" sz="2000" smtClean="0"/>
              <a:t>Faktori koji utiču na izbor režima intenziviranja terapije</a:t>
            </a:r>
            <a:endParaRPr lang="en-GB" sz="2000" smtClean="0"/>
          </a:p>
        </p:txBody>
      </p:sp>
      <p:graphicFrame>
        <p:nvGraphicFramePr>
          <p:cNvPr id="2521161" name="Group 73"/>
          <p:cNvGraphicFramePr>
            <a:graphicFrameLocks noGrp="1"/>
          </p:cNvGraphicFramePr>
          <p:nvPr/>
        </p:nvGraphicFramePr>
        <p:xfrm>
          <a:off x="220663" y="993778"/>
          <a:ext cx="8610600" cy="4298240"/>
        </p:xfrm>
        <a:graphic>
          <a:graphicData uri="http://schemas.openxmlformats.org/drawingml/2006/table">
            <a:tbl>
              <a:tblPr/>
              <a:tblGrid>
                <a:gridCol w="2870200"/>
                <a:gridCol w="2870200"/>
                <a:gridCol w="2870200"/>
              </a:tblGrid>
              <a:tr h="546100">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400" b="1" i="0" u="none" strike="noStrike" cap="none" normalizeH="0" baseline="0" dirty="0" smtClean="0">
                          <a:ln>
                            <a:noFill/>
                          </a:ln>
                          <a:solidFill>
                            <a:schemeClr val="bg1"/>
                          </a:solidFill>
                          <a:effectLst/>
                          <a:latin typeface="Verdana" pitchFamily="34" charset="0"/>
                          <a:cs typeface="Arial" charset="0"/>
                        </a:rPr>
                        <a:t>Faktor</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400" b="1" i="0" u="none" strike="noStrike" cap="none" normalizeH="0" baseline="0" smtClean="0">
                          <a:ln>
                            <a:noFill/>
                          </a:ln>
                          <a:solidFill>
                            <a:schemeClr val="bg1"/>
                          </a:solidFill>
                          <a:effectLst/>
                          <a:latin typeface="Verdana" pitchFamily="34" charset="0"/>
                          <a:cs typeface="Arial" charset="0"/>
                        </a:rPr>
                        <a:t>Terapija bifaznim insulinima</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400" b="1" i="0" u="none" strike="noStrike" cap="none" normalizeH="0" baseline="0" smtClean="0">
                          <a:ln>
                            <a:noFill/>
                          </a:ln>
                          <a:solidFill>
                            <a:schemeClr val="bg1"/>
                          </a:solidFill>
                          <a:effectLst/>
                          <a:latin typeface="Verdana" pitchFamily="34" charset="0"/>
                          <a:cs typeface="Arial" charset="0"/>
                        </a:rPr>
                        <a:t>Bazal-bolus terapija</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58788">
                <a:tc>
                  <a:txBody>
                    <a:bodyPr/>
                    <a:lstStyle/>
                    <a:p>
                      <a:pPr marL="0" marR="0" lvl="0" indent="0" algn="l"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Odnos pacijenta prema ubodu iglom</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Insistira na manjem broju uboda</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1" i="0" u="none" strike="noStrike" cap="none" normalizeH="0" baseline="0" smtClean="0">
                          <a:ln>
                            <a:noFill/>
                          </a:ln>
                          <a:solidFill>
                            <a:srgbClr val="000000"/>
                          </a:solidFill>
                          <a:effectLst/>
                          <a:latin typeface="Verdana" pitchFamily="34" charset="0"/>
                          <a:cs typeface="Arial" charset="0"/>
                        </a:rPr>
                        <a:t>Nema problem sa brojem uboda</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17201">
                <a:tc>
                  <a:txBody>
                    <a:bodyPr/>
                    <a:lstStyle/>
                    <a:p>
                      <a:pPr marL="0" marR="0" lvl="0" indent="0" algn="l"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Spremnost na redovnu samokontrolu</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Nisu spremni na redovnu samokontrolu</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1" i="0" u="none" strike="noStrike" cap="none" normalizeH="0" baseline="0" smtClean="0">
                          <a:ln>
                            <a:noFill/>
                          </a:ln>
                          <a:solidFill>
                            <a:srgbClr val="000000"/>
                          </a:solidFill>
                          <a:effectLst/>
                          <a:latin typeface="Verdana" pitchFamily="34" charset="0"/>
                          <a:cs typeface="Arial" charset="0"/>
                        </a:rPr>
                        <a:t>Voljni su da se redovno samokontrolišu</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982961">
                <a:tc>
                  <a:txBody>
                    <a:bodyPr/>
                    <a:lstStyle/>
                    <a:p>
                      <a:pPr marL="0" marR="0" lvl="0" indent="0" algn="l"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Varijabilnost u svakodnevnom životu, uključujući vreme obroka i sadržaj ugljenih hidrata u obroku</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dirty="0" smtClean="0">
                          <a:ln>
                            <a:noFill/>
                          </a:ln>
                          <a:solidFill>
                            <a:srgbClr val="000000"/>
                          </a:solidFill>
                          <a:effectLst/>
                          <a:latin typeface="Verdana" pitchFamily="34" charset="0"/>
                          <a:cs typeface="Arial" charset="0"/>
                        </a:rPr>
                        <a:t>Fiksna dnevna rutina</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1" i="0" u="none" strike="noStrike" cap="none" normalizeH="0" baseline="0" dirty="0" smtClean="0">
                          <a:ln>
                            <a:noFill/>
                          </a:ln>
                          <a:solidFill>
                            <a:srgbClr val="000000"/>
                          </a:solidFill>
                          <a:effectLst/>
                          <a:latin typeface="Verdana" pitchFamily="34" charset="0"/>
                          <a:cs typeface="Arial" charset="0"/>
                        </a:rPr>
                        <a:t>Varijabilna dnevna rutina</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17201">
                <a:tc>
                  <a:txBody>
                    <a:bodyPr/>
                    <a:lstStyle/>
                    <a:p>
                      <a:pPr marL="0" marR="0" lvl="0" indent="0" algn="l"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Prisustvo postprandijalne hiperglikemije</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Manje značajan skok postprandijalne glikemije</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1" i="0" u="none" strike="noStrike" cap="none" normalizeH="0" baseline="0" smtClean="0">
                          <a:ln>
                            <a:noFill/>
                          </a:ln>
                          <a:solidFill>
                            <a:srgbClr val="000000"/>
                          </a:solidFill>
                          <a:effectLst/>
                          <a:latin typeface="Verdana" pitchFamily="34" charset="0"/>
                          <a:cs typeface="Arial" charset="0"/>
                        </a:rPr>
                        <a:t>Značajno visok skok</a:t>
                      </a:r>
                      <a:r>
                        <a:rPr kumimoji="0" lang="sr-Latn-CS" sz="1200" b="1" i="0" u="none" strike="noStrike" cap="none" normalizeH="0" baseline="0" smtClean="0">
                          <a:ln>
                            <a:noFill/>
                          </a:ln>
                          <a:solidFill>
                            <a:srgbClr val="FF0000"/>
                          </a:solidFill>
                          <a:effectLst/>
                          <a:latin typeface="Verdana" pitchFamily="34" charset="0"/>
                          <a:cs typeface="Arial" charset="0"/>
                        </a:rPr>
                        <a:t> </a:t>
                      </a:r>
                      <a:r>
                        <a:rPr kumimoji="0" lang="sr-Latn-CS" sz="1200" b="1" i="0" u="none" strike="noStrike" cap="none" normalizeH="0" baseline="0" smtClean="0">
                          <a:ln>
                            <a:noFill/>
                          </a:ln>
                          <a:solidFill>
                            <a:srgbClr val="000000"/>
                          </a:solidFill>
                          <a:effectLst/>
                          <a:latin typeface="Verdana" pitchFamily="34" charset="0"/>
                          <a:cs typeface="Arial" charset="0"/>
                        </a:rPr>
                        <a:t>postprandijalne glikemije</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17201">
                <a:tc>
                  <a:txBody>
                    <a:bodyPr/>
                    <a:lstStyle/>
                    <a:p>
                      <a:pPr marL="0" marR="0" lvl="0" indent="0" algn="l"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Sposobnost pacijenta da se pridržava preporučenog režima</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Limitirana kognitivna funkcija</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1" i="0" u="none" strike="noStrike" cap="none" normalizeH="0" baseline="0" smtClean="0">
                          <a:ln>
                            <a:noFill/>
                          </a:ln>
                          <a:solidFill>
                            <a:srgbClr val="000000"/>
                          </a:solidFill>
                          <a:effectLst/>
                          <a:latin typeface="Verdana" pitchFamily="34" charset="0"/>
                          <a:cs typeface="Arial" charset="0"/>
                        </a:rPr>
                        <a:t>Motivisan i očuvane kognitivne funkcije</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58788">
                <a:tc>
                  <a:txBody>
                    <a:bodyPr/>
                    <a:lstStyle/>
                    <a:p>
                      <a:pPr marL="0" marR="0" lvl="0" indent="0" algn="l"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smtClean="0">
                          <a:ln>
                            <a:noFill/>
                          </a:ln>
                          <a:solidFill>
                            <a:srgbClr val="000000"/>
                          </a:solidFill>
                          <a:effectLst/>
                          <a:latin typeface="Verdana" pitchFamily="34" charset="0"/>
                          <a:cs typeface="Arial" charset="0"/>
                        </a:rPr>
                        <a:t>Edukativna i emotivna podrška okoline</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0" i="0" u="none" strike="noStrike" cap="none" normalizeH="0" baseline="0" dirty="0" smtClean="0">
                          <a:ln>
                            <a:noFill/>
                          </a:ln>
                          <a:solidFill>
                            <a:srgbClr val="000000"/>
                          </a:solidFill>
                          <a:effectLst/>
                          <a:latin typeface="Verdana" pitchFamily="34" charset="0"/>
                          <a:cs typeface="Arial" charset="0"/>
                        </a:rPr>
                        <a:t>Ograničena podrška okoline</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92F5E"/>
                        </a:buClr>
                        <a:buSzTx/>
                        <a:buFontTx/>
                        <a:buNone/>
                        <a:tabLst/>
                      </a:pPr>
                      <a:r>
                        <a:rPr kumimoji="0" lang="sr-Latn-CS" sz="1200" b="1" i="0" u="none" strike="noStrike" cap="none" normalizeH="0" baseline="0" dirty="0" smtClean="0">
                          <a:ln>
                            <a:noFill/>
                          </a:ln>
                          <a:solidFill>
                            <a:srgbClr val="000000"/>
                          </a:solidFill>
                          <a:effectLst/>
                          <a:latin typeface="Verdana" pitchFamily="34" charset="0"/>
                          <a:cs typeface="Arial" charset="0"/>
                        </a:rPr>
                        <a:t>Prisutna podrška okoline</a:t>
                      </a:r>
                    </a:p>
                  </a:txBody>
                  <a:tcPr marL="97278" marR="97278"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bl>
          </a:graphicData>
        </a:graphic>
      </p:graphicFrame>
      <p:sp>
        <p:nvSpPr>
          <p:cNvPr id="2521154" name="TextBox 4"/>
          <p:cNvSpPr txBox="1">
            <a:spLocks noChangeArrowheads="1"/>
          </p:cNvSpPr>
          <p:nvPr/>
        </p:nvSpPr>
        <p:spPr bwMode="auto">
          <a:xfrm>
            <a:off x="227019" y="4821238"/>
            <a:ext cx="1880643" cy="230832"/>
          </a:xfrm>
          <a:prstGeom prst="rect">
            <a:avLst/>
          </a:prstGeom>
          <a:noFill/>
          <a:ln w="9525">
            <a:noFill/>
            <a:miter lim="800000"/>
            <a:headEnd/>
            <a:tailEnd/>
          </a:ln>
        </p:spPr>
        <p:txBody>
          <a:bodyPr wrap="none">
            <a:spAutoFit/>
          </a:bodyPr>
          <a:lstStyle/>
          <a:p>
            <a:r>
              <a:rPr lang="sr-Latn-CS" sz="900" dirty="0" err="1">
                <a:solidFill>
                  <a:schemeClr val="accent1"/>
                </a:solidFill>
                <a:latin typeface="Verdana" pitchFamily="34" charset="0"/>
              </a:rPr>
              <a:t>Liebl</a:t>
            </a:r>
            <a:r>
              <a:rPr lang="sr-Latn-CS" sz="900" dirty="0">
                <a:solidFill>
                  <a:schemeClr val="accent1"/>
                </a:solidFill>
                <a:latin typeface="Verdana" pitchFamily="34" charset="0"/>
              </a:rPr>
              <a:t> A. </a:t>
            </a:r>
            <a:r>
              <a:rPr lang="sr-Latn-CS" sz="900" i="1" dirty="0" err="1">
                <a:solidFill>
                  <a:schemeClr val="accent1"/>
                </a:solidFill>
                <a:latin typeface="Verdana" pitchFamily="34" charset="0"/>
              </a:rPr>
              <a:t>Int</a:t>
            </a:r>
            <a:r>
              <a:rPr lang="sr-Latn-CS" sz="900" i="1" dirty="0">
                <a:solidFill>
                  <a:schemeClr val="accent1"/>
                </a:solidFill>
                <a:latin typeface="Verdana" pitchFamily="34" charset="0"/>
              </a:rPr>
              <a:t> J </a:t>
            </a:r>
            <a:r>
              <a:rPr lang="sr-Latn-CS" sz="900" i="1" dirty="0" err="1">
                <a:solidFill>
                  <a:schemeClr val="accent1"/>
                </a:solidFill>
                <a:latin typeface="Verdana" pitchFamily="34" charset="0"/>
              </a:rPr>
              <a:t>Clin</a:t>
            </a:r>
            <a:r>
              <a:rPr lang="sr-Latn-CS" sz="900" i="1" dirty="0">
                <a:solidFill>
                  <a:schemeClr val="accent1"/>
                </a:solidFill>
                <a:latin typeface="Verdana" pitchFamily="34" charset="0"/>
              </a:rPr>
              <a:t>  </a:t>
            </a:r>
            <a:r>
              <a:rPr lang="sr-Latn-CS" sz="900" i="1" dirty="0" err="1">
                <a:solidFill>
                  <a:schemeClr val="accent1"/>
                </a:solidFill>
                <a:latin typeface="Verdana" pitchFamily="34" charset="0"/>
              </a:rPr>
              <a:t>Pract</a:t>
            </a:r>
            <a:r>
              <a:rPr lang="sr-Latn-CS" sz="900" i="1" dirty="0">
                <a:solidFill>
                  <a:schemeClr val="accent1"/>
                </a:solidFill>
                <a:latin typeface="Verdana" pitchFamily="34" charset="0"/>
              </a:rPr>
              <a:t> </a:t>
            </a:r>
            <a:r>
              <a:rPr lang="sr-Latn-CS" sz="900" dirty="0" smtClean="0">
                <a:solidFill>
                  <a:schemeClr val="accent1"/>
                </a:solidFill>
                <a:latin typeface="Verdana" pitchFamily="34" charset="0"/>
              </a:rPr>
              <a:t>2009</a:t>
            </a:r>
            <a:endParaRPr lang="sr-Latn-CS" sz="900" dirty="0">
              <a:solidFill>
                <a:schemeClr val="accent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3138" name="Title 3"/>
          <p:cNvSpPr>
            <a:spLocks noGrp="1"/>
          </p:cNvSpPr>
          <p:nvPr>
            <p:ph type="title" idx="4294967295"/>
          </p:nvPr>
        </p:nvSpPr>
        <p:spPr/>
        <p:txBody>
          <a:bodyPr/>
          <a:lstStyle/>
          <a:p>
            <a:pPr eaLnBrk="1" hangingPunct="1"/>
            <a:r>
              <a:rPr lang="it-IT" smtClean="0"/>
              <a:t>Modeli insulinske terapije</a:t>
            </a:r>
            <a:endParaRPr lang="en-GB" smtClean="0"/>
          </a:p>
        </p:txBody>
      </p:sp>
      <p:sp>
        <p:nvSpPr>
          <p:cNvPr id="33795" name="Rectangle 3"/>
          <p:cNvSpPr>
            <a:spLocks noChangeArrowheads="1"/>
          </p:cNvSpPr>
          <p:nvPr/>
        </p:nvSpPr>
        <p:spPr bwMode="auto">
          <a:xfrm>
            <a:off x="457200" y="1033466"/>
            <a:ext cx="8229600" cy="3394075"/>
          </a:xfrm>
          <a:prstGeom prst="rect">
            <a:avLst/>
          </a:prstGeom>
          <a:noFill/>
          <a:ln w="9525">
            <a:noFill/>
            <a:miter lim="800000"/>
            <a:headEnd/>
            <a:tailEnd/>
          </a:ln>
        </p:spPr>
        <p:txBody>
          <a:bodyPr/>
          <a:lstStyle/>
          <a:p>
            <a:pPr marL="444500" indent="-444500">
              <a:lnSpc>
                <a:spcPct val="90000"/>
              </a:lnSpc>
              <a:spcBef>
                <a:spcPct val="20000"/>
              </a:spcBef>
              <a:buClr>
                <a:srgbClr val="002060"/>
              </a:buClr>
              <a:buFontTx/>
              <a:buChar char="•"/>
            </a:pPr>
            <a:r>
              <a:rPr lang="sr-Latn-CS" sz="1600" b="1" dirty="0">
                <a:latin typeface="Verdana" pitchFamily="34" charset="0"/>
              </a:rPr>
              <a:t>Kombinovana </a:t>
            </a:r>
            <a:r>
              <a:rPr lang="sr-Latn-CS" sz="1600" b="1" dirty="0" err="1">
                <a:latin typeface="Verdana" pitchFamily="34" charset="0"/>
              </a:rPr>
              <a:t>antidijabetesna</a:t>
            </a:r>
            <a:r>
              <a:rPr lang="sr-Latn-CS" sz="1600" b="1" dirty="0">
                <a:latin typeface="Verdana" pitchFamily="34" charset="0"/>
              </a:rPr>
              <a:t> terapija</a:t>
            </a:r>
            <a:r>
              <a:rPr lang="sr-Latn-CS" sz="1600" dirty="0">
                <a:latin typeface="Verdana" pitchFamily="34" charset="0"/>
              </a:rPr>
              <a:t> (OAD + insulin)</a:t>
            </a:r>
          </a:p>
          <a:p>
            <a:pPr marL="444500" indent="-444500">
              <a:lnSpc>
                <a:spcPct val="90000"/>
              </a:lnSpc>
              <a:spcBef>
                <a:spcPct val="20000"/>
              </a:spcBef>
              <a:buClr>
                <a:srgbClr val="002060"/>
              </a:buClr>
            </a:pPr>
            <a:endParaRPr lang="sr-Latn-CS" sz="1600" dirty="0">
              <a:latin typeface="Verdana" pitchFamily="34" charset="0"/>
            </a:endParaRPr>
          </a:p>
          <a:p>
            <a:pPr marL="444500" indent="-444500">
              <a:lnSpc>
                <a:spcPct val="90000"/>
              </a:lnSpc>
              <a:spcBef>
                <a:spcPct val="20000"/>
              </a:spcBef>
              <a:buClr>
                <a:srgbClr val="002060"/>
              </a:buClr>
              <a:buFontTx/>
              <a:buChar char="•"/>
            </a:pPr>
            <a:r>
              <a:rPr lang="sr-Latn-CS" sz="1600" b="1" dirty="0">
                <a:latin typeface="Verdana" pitchFamily="34" charset="0"/>
              </a:rPr>
              <a:t>Konvencionalna insulinska terapija</a:t>
            </a:r>
          </a:p>
          <a:p>
            <a:pPr marL="742950" lvl="1" indent="-285750">
              <a:lnSpc>
                <a:spcPct val="90000"/>
              </a:lnSpc>
              <a:spcBef>
                <a:spcPct val="20000"/>
              </a:spcBef>
              <a:buClr>
                <a:schemeClr val="tx1"/>
              </a:buClr>
              <a:buFontTx/>
              <a:buChar char="•"/>
            </a:pPr>
            <a:r>
              <a:rPr lang="sr-Latn-CS" sz="1600" dirty="0">
                <a:latin typeface="Verdana" pitchFamily="34" charset="0"/>
              </a:rPr>
              <a:t>U dve doze</a:t>
            </a:r>
          </a:p>
          <a:p>
            <a:pPr marL="742950" lvl="1" indent="-285750">
              <a:lnSpc>
                <a:spcPct val="90000"/>
              </a:lnSpc>
              <a:spcBef>
                <a:spcPct val="20000"/>
              </a:spcBef>
              <a:buClr>
                <a:schemeClr val="tx1"/>
              </a:buClr>
              <a:buFontTx/>
              <a:buChar char="•"/>
            </a:pPr>
            <a:r>
              <a:rPr lang="sr-Latn-CS" sz="1600" dirty="0">
                <a:latin typeface="Verdana" pitchFamily="34" charset="0"/>
              </a:rPr>
              <a:t>U tri doze</a:t>
            </a:r>
          </a:p>
          <a:p>
            <a:pPr marL="742950" lvl="1" indent="-285750">
              <a:lnSpc>
                <a:spcPct val="90000"/>
              </a:lnSpc>
              <a:spcBef>
                <a:spcPct val="20000"/>
              </a:spcBef>
              <a:buClr>
                <a:schemeClr val="tx1"/>
              </a:buClr>
            </a:pPr>
            <a:endParaRPr lang="sr-Latn-CS" sz="1600" dirty="0">
              <a:latin typeface="Verdana" pitchFamily="34" charset="0"/>
            </a:endParaRPr>
          </a:p>
          <a:p>
            <a:pPr marL="444500" indent="-444500">
              <a:lnSpc>
                <a:spcPct val="90000"/>
              </a:lnSpc>
              <a:spcBef>
                <a:spcPct val="20000"/>
              </a:spcBef>
              <a:buClr>
                <a:srgbClr val="002060"/>
              </a:buClr>
              <a:buFontTx/>
              <a:buChar char="•"/>
            </a:pPr>
            <a:r>
              <a:rPr lang="sr-Latn-CS" sz="1600" b="1" dirty="0" err="1">
                <a:latin typeface="Verdana" pitchFamily="34" charset="0"/>
              </a:rPr>
              <a:t>Bazal</a:t>
            </a:r>
            <a:r>
              <a:rPr lang="sr-Latn-CS" sz="1600" b="1" dirty="0">
                <a:latin typeface="Verdana" pitchFamily="34" charset="0"/>
              </a:rPr>
              <a:t>-</a:t>
            </a:r>
            <a:r>
              <a:rPr lang="sr-Latn-CS" sz="1600" b="1" dirty="0" err="1">
                <a:latin typeface="Verdana" pitchFamily="34" charset="0"/>
              </a:rPr>
              <a:t>bolus</a:t>
            </a:r>
            <a:r>
              <a:rPr lang="sr-Latn-CS" sz="1600" b="1" dirty="0">
                <a:latin typeface="Verdana" pitchFamily="34" charset="0"/>
              </a:rPr>
              <a:t> terapija</a:t>
            </a:r>
          </a:p>
          <a:p>
            <a:pPr marL="742950" lvl="1" indent="-285750">
              <a:lnSpc>
                <a:spcPct val="90000"/>
              </a:lnSpc>
              <a:spcBef>
                <a:spcPct val="20000"/>
              </a:spcBef>
              <a:buClr>
                <a:schemeClr val="tx1"/>
              </a:buClr>
              <a:buFontTx/>
              <a:buChar char="•"/>
            </a:pPr>
            <a:r>
              <a:rPr lang="sr-Latn-CS" sz="1600" dirty="0" err="1">
                <a:latin typeface="Verdana" pitchFamily="34" charset="0"/>
              </a:rPr>
              <a:t>Bazal</a:t>
            </a:r>
            <a:r>
              <a:rPr lang="sr-Latn-CS" sz="1600" dirty="0">
                <a:latin typeface="Verdana" pitchFamily="34" charset="0"/>
              </a:rPr>
              <a:t> uz dodavanje 1 </a:t>
            </a:r>
            <a:r>
              <a:rPr lang="sr-Latn-CS" sz="1600" dirty="0" err="1">
                <a:latin typeface="Verdana" pitchFamily="34" charset="0"/>
              </a:rPr>
              <a:t>bolusa</a:t>
            </a:r>
            <a:endParaRPr lang="sr-Latn-CS" sz="1600" dirty="0">
              <a:latin typeface="Verdana" pitchFamily="34" charset="0"/>
            </a:endParaRPr>
          </a:p>
          <a:p>
            <a:pPr marL="742950" lvl="1" indent="-285750">
              <a:lnSpc>
                <a:spcPct val="90000"/>
              </a:lnSpc>
              <a:spcBef>
                <a:spcPct val="20000"/>
              </a:spcBef>
              <a:buClr>
                <a:schemeClr val="tx1"/>
              </a:buClr>
              <a:buFontTx/>
              <a:buChar char="•"/>
            </a:pPr>
            <a:r>
              <a:rPr lang="sr-Latn-CS" sz="1600" dirty="0" err="1">
                <a:latin typeface="Verdana" pitchFamily="34" charset="0"/>
              </a:rPr>
              <a:t>Bazal</a:t>
            </a:r>
            <a:r>
              <a:rPr lang="sr-Latn-CS" sz="1600" dirty="0">
                <a:latin typeface="Verdana" pitchFamily="34" charset="0"/>
              </a:rPr>
              <a:t> uz dodavanje 2 </a:t>
            </a:r>
            <a:r>
              <a:rPr lang="sr-Latn-CS" sz="1600" dirty="0" err="1">
                <a:latin typeface="Verdana" pitchFamily="34" charset="0"/>
              </a:rPr>
              <a:t>bolusa</a:t>
            </a:r>
            <a:endParaRPr lang="sr-Latn-CS" sz="1600" dirty="0">
              <a:latin typeface="Verdana" pitchFamily="34" charset="0"/>
            </a:endParaRPr>
          </a:p>
          <a:p>
            <a:pPr marL="742950" lvl="1" indent="-285750">
              <a:lnSpc>
                <a:spcPct val="90000"/>
              </a:lnSpc>
              <a:spcBef>
                <a:spcPct val="20000"/>
              </a:spcBef>
              <a:buClr>
                <a:schemeClr val="tx1"/>
              </a:buClr>
            </a:pPr>
            <a:endParaRPr lang="sr-Latn-CS" sz="1600" dirty="0">
              <a:latin typeface="Verdana" pitchFamily="34" charset="0"/>
            </a:endParaRPr>
          </a:p>
          <a:p>
            <a:pPr marL="444500" indent="-444500">
              <a:lnSpc>
                <a:spcPct val="90000"/>
              </a:lnSpc>
              <a:spcBef>
                <a:spcPct val="20000"/>
              </a:spcBef>
              <a:buClr>
                <a:srgbClr val="002060"/>
              </a:buClr>
              <a:buFontTx/>
              <a:buChar char="•"/>
            </a:pPr>
            <a:r>
              <a:rPr lang="sr-Latn-CS" sz="1600" b="1" dirty="0" smtClean="0">
                <a:latin typeface="Verdana" pitchFamily="34" charset="0"/>
              </a:rPr>
              <a:t>Intenzivirana </a:t>
            </a:r>
            <a:r>
              <a:rPr lang="sr-Latn-CS" sz="1600" b="1" dirty="0">
                <a:latin typeface="Verdana" pitchFamily="34" charset="0"/>
              </a:rPr>
              <a:t>insulinska terapija</a:t>
            </a:r>
          </a:p>
          <a:p>
            <a:pPr marL="742950" lvl="1" indent="-285750">
              <a:lnSpc>
                <a:spcPct val="90000"/>
              </a:lnSpc>
              <a:spcBef>
                <a:spcPct val="20000"/>
              </a:spcBef>
              <a:buClr>
                <a:schemeClr val="tx1"/>
              </a:buClr>
              <a:buFontTx/>
              <a:buChar char="•"/>
            </a:pPr>
            <a:r>
              <a:rPr lang="sr-Latn-CS" sz="1600" dirty="0" smtClean="0">
                <a:latin typeface="Verdana" pitchFamily="34" charset="0"/>
              </a:rPr>
              <a:t>Intenzivirana </a:t>
            </a:r>
            <a:r>
              <a:rPr lang="sr-Latn-CS" sz="1600" dirty="0">
                <a:latin typeface="Verdana" pitchFamily="34" charset="0"/>
              </a:rPr>
              <a:t>insulinska terapija (IIT)</a:t>
            </a:r>
          </a:p>
          <a:p>
            <a:pPr marL="742950" lvl="1" indent="-285750">
              <a:lnSpc>
                <a:spcPct val="90000"/>
              </a:lnSpc>
              <a:spcBef>
                <a:spcPct val="20000"/>
              </a:spcBef>
              <a:buClr>
                <a:schemeClr val="tx1"/>
              </a:buClr>
              <a:buFontTx/>
              <a:buChar char="•"/>
            </a:pPr>
            <a:r>
              <a:rPr lang="sr-Latn-CS" sz="1600" dirty="0">
                <a:latin typeface="Verdana" pitchFamily="34" charset="0"/>
              </a:rPr>
              <a:t>Kontinuirana </a:t>
            </a:r>
            <a:r>
              <a:rPr lang="sr-Latn-CS" sz="1600" dirty="0" err="1">
                <a:latin typeface="Verdana" pitchFamily="34" charset="0"/>
              </a:rPr>
              <a:t>subkutana</a:t>
            </a:r>
            <a:r>
              <a:rPr lang="sr-Latn-CS" sz="1600" dirty="0">
                <a:latin typeface="Verdana" pitchFamily="34" charset="0"/>
              </a:rPr>
              <a:t> infuzija insulina (CSII) – insulinske pumpe</a:t>
            </a:r>
          </a:p>
        </p:txBody>
      </p:sp>
      <p:sp>
        <p:nvSpPr>
          <p:cNvPr id="2" name="Rounded Rectangle 1"/>
          <p:cNvSpPr>
            <a:spLocks noChangeArrowheads="1"/>
          </p:cNvSpPr>
          <p:nvPr/>
        </p:nvSpPr>
        <p:spPr bwMode="auto">
          <a:xfrm>
            <a:off x="360363" y="2490788"/>
            <a:ext cx="7905750" cy="1039812"/>
          </a:xfrm>
          <a:prstGeom prst="roundRect">
            <a:avLst>
              <a:gd name="adj" fmla="val 16667"/>
            </a:avLst>
          </a:prstGeom>
          <a:solidFill>
            <a:schemeClr val="accent1">
              <a:alpha val="9019"/>
            </a:schemeClr>
          </a:solidFill>
          <a:ln w="25400" algn="ctr">
            <a:noFill/>
            <a:round/>
            <a:headEnd/>
            <a:tailEnd/>
          </a:ln>
        </p:spPr>
        <p:txBody>
          <a:bodyPr anchor="ctr"/>
          <a:lstStyle/>
          <a:p>
            <a:pPr algn="ctr">
              <a:defRPr/>
            </a:pPr>
            <a:endParaRPr lang="sr-Latn-CS">
              <a:solidFill>
                <a:schemeClr val="lt1"/>
              </a:solidFill>
              <a:latin typeface="+mn-lt"/>
              <a:cs typeface="+mn-cs"/>
            </a:endParaRPr>
          </a:p>
        </p:txBody>
      </p:sp>
      <p:sp>
        <p:nvSpPr>
          <p:cNvPr id="5" name="Rounded Rectangle 4"/>
          <p:cNvSpPr>
            <a:spLocks noChangeArrowheads="1"/>
          </p:cNvSpPr>
          <p:nvPr/>
        </p:nvSpPr>
        <p:spPr bwMode="auto">
          <a:xfrm>
            <a:off x="360363" y="3571875"/>
            <a:ext cx="7905750" cy="1041400"/>
          </a:xfrm>
          <a:prstGeom prst="roundRect">
            <a:avLst>
              <a:gd name="adj" fmla="val 16667"/>
            </a:avLst>
          </a:prstGeom>
          <a:solidFill>
            <a:schemeClr val="accent1">
              <a:alpha val="10196"/>
            </a:schemeClr>
          </a:solidFill>
          <a:ln w="25400" algn="ctr">
            <a:noFill/>
            <a:round/>
            <a:headEnd/>
            <a:tailEnd/>
          </a:ln>
        </p:spPr>
        <p:txBody>
          <a:bodyPr anchor="ctr"/>
          <a:lstStyle/>
          <a:p>
            <a:pPr algn="ctr">
              <a:defRPr/>
            </a:pPr>
            <a:endParaRPr lang="sr-Latn-CS">
              <a:solidFill>
                <a:schemeClr val="lt1"/>
              </a:solidFill>
              <a:latin typeface="+mn-lt"/>
              <a:cs typeface="+mn-cs"/>
            </a:endParaRPr>
          </a:p>
        </p:txBody>
      </p:sp>
      <p:sp>
        <p:nvSpPr>
          <p:cNvPr id="3" name="TextBox 2"/>
          <p:cNvSpPr txBox="1"/>
          <p:nvPr/>
        </p:nvSpPr>
        <p:spPr>
          <a:xfrm>
            <a:off x="536575" y="4754563"/>
            <a:ext cx="2377574" cy="230832"/>
          </a:xfrm>
          <a:prstGeom prst="rect">
            <a:avLst/>
          </a:prstGeom>
          <a:noFill/>
        </p:spPr>
        <p:txBody>
          <a:bodyPr wrap="none">
            <a:spAutoFit/>
          </a:bodyPr>
          <a:lstStyle/>
          <a:p>
            <a:r>
              <a:rPr lang="sr-Latn-CS" sz="900">
                <a:solidFill>
                  <a:schemeClr val="accent1"/>
                </a:solidFill>
                <a:latin typeface="Verdana" pitchFamily="34" charset="0"/>
              </a:rPr>
              <a:t>OAD – oralna antidijabetesna terapija</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25191" name="Picture 2" descr="C:\Users\ijev\Desktop\Picture7.png"/>
          <p:cNvPicPr>
            <a:picLocks noChangeAspect="1" noChangeArrowheads="1"/>
          </p:cNvPicPr>
          <p:nvPr/>
        </p:nvPicPr>
        <p:blipFill>
          <a:blip r:embed="rId3"/>
          <a:srcRect/>
          <a:stretch>
            <a:fillRect/>
          </a:stretch>
        </p:blipFill>
        <p:spPr bwMode="auto">
          <a:xfrm>
            <a:off x="987431" y="204790"/>
            <a:ext cx="7038975" cy="4570412"/>
          </a:xfrm>
          <a:prstGeom prst="rect">
            <a:avLst/>
          </a:prstGeom>
          <a:noFill/>
          <a:ln w="9525">
            <a:noFill/>
            <a:miter lim="800000"/>
            <a:headEnd/>
            <a:tailEnd/>
          </a:ln>
        </p:spPr>
      </p:pic>
      <p:sp>
        <p:nvSpPr>
          <p:cNvPr id="12291" name="TextBox 21"/>
          <p:cNvSpPr txBox="1">
            <a:spLocks noChangeArrowheads="1"/>
          </p:cNvSpPr>
          <p:nvPr/>
        </p:nvSpPr>
        <p:spPr bwMode="auto">
          <a:xfrm>
            <a:off x="4098925" y="4824415"/>
            <a:ext cx="2960688" cy="246062"/>
          </a:xfrm>
          <a:prstGeom prst="rect">
            <a:avLst/>
          </a:prstGeom>
          <a:noFill/>
          <a:ln>
            <a:noFill/>
          </a:ln>
          <a:extLst/>
        </p:spPr>
        <p:txBody>
          <a:bodyPr lIns="91431" tIns="45716" rIns="91431" bIns="45716"/>
          <a:lstStyle/>
          <a:p>
            <a:pPr algn="r"/>
            <a:r>
              <a:rPr lang="en-GB" sz="800" dirty="0" err="1">
                <a:solidFill>
                  <a:schemeClr val="accent1"/>
                </a:solidFill>
                <a:latin typeface="Verdana" pitchFamily="34" charset="0"/>
              </a:rPr>
              <a:t>Adaptirano</a:t>
            </a:r>
            <a:r>
              <a:rPr lang="en-GB" sz="800" dirty="0">
                <a:solidFill>
                  <a:schemeClr val="accent1"/>
                </a:solidFill>
                <a:latin typeface="Verdana" pitchFamily="34" charset="0"/>
              </a:rPr>
              <a:t> </a:t>
            </a:r>
            <a:r>
              <a:rPr lang="en-GB" sz="800" dirty="0" err="1">
                <a:solidFill>
                  <a:schemeClr val="accent1"/>
                </a:solidFill>
                <a:latin typeface="Verdana" pitchFamily="34" charset="0"/>
              </a:rPr>
              <a:t>iz</a:t>
            </a:r>
            <a:r>
              <a:rPr lang="en-GB" sz="800" dirty="0">
                <a:solidFill>
                  <a:schemeClr val="accent1"/>
                </a:solidFill>
                <a:latin typeface="Verdana" pitchFamily="34" charset="0"/>
              </a:rPr>
              <a:t>: Diabetes Care, 2012; 35: 1364-1379</a:t>
            </a:r>
          </a:p>
        </p:txBody>
      </p:sp>
      <p:sp>
        <p:nvSpPr>
          <p:cNvPr id="2525193" name="Text Box 35"/>
          <p:cNvSpPr txBox="1">
            <a:spLocks noChangeArrowheads="1"/>
          </p:cNvSpPr>
          <p:nvPr/>
        </p:nvSpPr>
        <p:spPr bwMode="auto">
          <a:xfrm>
            <a:off x="265113" y="4765675"/>
            <a:ext cx="5484812" cy="514350"/>
          </a:xfrm>
          <a:prstGeom prst="rect">
            <a:avLst/>
          </a:prstGeom>
          <a:noFill/>
          <a:ln w="9525">
            <a:noFill/>
            <a:miter lim="800000"/>
            <a:headEnd/>
            <a:tailEnd/>
          </a:ln>
        </p:spPr>
        <p:txBody>
          <a:bodyPr lIns="72000" tIns="72000" rIns="72000" bIns="72000"/>
          <a:lstStyle/>
          <a:p>
            <a:r>
              <a:rPr lang="en-GB" sz="800">
                <a:solidFill>
                  <a:schemeClr val="accent1"/>
                </a:solidFill>
                <a:latin typeface="Verdana" pitchFamily="34" charset="0"/>
              </a:rPr>
              <a:t>Nacionalni vodič </a:t>
            </a:r>
            <a:r>
              <a:rPr lang="sr-Latn-CS" sz="800">
                <a:solidFill>
                  <a:schemeClr val="accent1"/>
                </a:solidFill>
                <a:latin typeface="Verdana" pitchFamily="34" charset="0"/>
              </a:rPr>
              <a:t>dobre </a:t>
            </a:r>
            <a:r>
              <a:rPr lang="en-GB" sz="800">
                <a:solidFill>
                  <a:schemeClr val="accent1"/>
                </a:solidFill>
                <a:latin typeface="Verdana" pitchFamily="34" charset="0"/>
              </a:rPr>
              <a:t>kliničke prakse 2012 - Diabetes </a:t>
            </a:r>
            <a:r>
              <a:rPr lang="sr-Latn-CS" sz="800">
                <a:solidFill>
                  <a:schemeClr val="accent1"/>
                </a:solidFill>
                <a:latin typeface="Verdana" pitchFamily="34" charset="0"/>
              </a:rPr>
              <a:t>m</a:t>
            </a:r>
            <a:r>
              <a:rPr lang="en-GB" sz="800">
                <a:solidFill>
                  <a:schemeClr val="accent1"/>
                </a:solidFill>
                <a:latin typeface="Verdana" pitchFamily="34" charset="0"/>
              </a:rPr>
              <a:t>ellitus; </a:t>
            </a:r>
          </a:p>
        </p:txBody>
      </p:sp>
      <p:sp>
        <p:nvSpPr>
          <p:cNvPr id="11" name="Bent Arrow 10"/>
          <p:cNvSpPr/>
          <p:nvPr/>
        </p:nvSpPr>
        <p:spPr>
          <a:xfrm rot="16200000">
            <a:off x="565370" y="1781310"/>
            <a:ext cx="1671624" cy="971353"/>
          </a:xfrm>
          <a:prstGeom prst="bentArrow">
            <a:avLst/>
          </a:prstGeom>
          <a:solidFill>
            <a:srgbClr val="FF0000"/>
          </a:solidFill>
          <a:ln w="9525">
            <a:solidFill>
              <a:schemeClr val="accent1"/>
            </a:solidFill>
          </a:ln>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525195" name="TextBox 1"/>
          <p:cNvSpPr txBox="1">
            <a:spLocks noChangeArrowheads="1"/>
          </p:cNvSpPr>
          <p:nvPr/>
        </p:nvSpPr>
        <p:spPr bwMode="auto">
          <a:xfrm>
            <a:off x="2219325" y="1257303"/>
            <a:ext cx="647700" cy="461665"/>
          </a:xfrm>
          <a:prstGeom prst="rect">
            <a:avLst/>
          </a:prstGeom>
          <a:noFill/>
          <a:ln w="9525">
            <a:noFill/>
            <a:miter lim="800000"/>
            <a:headEnd/>
            <a:tailEnd/>
          </a:ln>
        </p:spPr>
        <p:txBody>
          <a:bodyPr>
            <a:spAutoFit/>
          </a:bodyPr>
          <a:lstStyle/>
          <a:p>
            <a:r>
              <a:rPr lang="en-GB" sz="2400" b="1">
                <a:solidFill>
                  <a:srgbClr val="FF0000"/>
                </a:solidFill>
              </a:rPr>
              <a:t>1.</a:t>
            </a:r>
          </a:p>
        </p:txBody>
      </p:sp>
      <p:sp>
        <p:nvSpPr>
          <p:cNvPr id="2525196" name="TextBox 6"/>
          <p:cNvSpPr txBox="1">
            <a:spLocks noChangeArrowheads="1"/>
          </p:cNvSpPr>
          <p:nvPr/>
        </p:nvSpPr>
        <p:spPr bwMode="auto">
          <a:xfrm>
            <a:off x="1263650" y="2990853"/>
            <a:ext cx="647700" cy="461665"/>
          </a:xfrm>
          <a:prstGeom prst="rect">
            <a:avLst/>
          </a:prstGeom>
          <a:noFill/>
          <a:ln w="9525">
            <a:noFill/>
            <a:miter lim="800000"/>
            <a:headEnd/>
            <a:tailEnd/>
          </a:ln>
        </p:spPr>
        <p:txBody>
          <a:bodyPr>
            <a:spAutoFit/>
          </a:bodyPr>
          <a:lstStyle/>
          <a:p>
            <a:r>
              <a:rPr lang="en-GB" sz="2400" b="1">
                <a:solidFill>
                  <a:srgbClr val="FF0000"/>
                </a:solidFill>
              </a:rPr>
              <a:t>3.</a:t>
            </a:r>
          </a:p>
        </p:txBody>
      </p:sp>
      <p:sp>
        <p:nvSpPr>
          <p:cNvPr id="2525197" name="TextBox 7"/>
          <p:cNvSpPr txBox="1">
            <a:spLocks noChangeArrowheads="1"/>
          </p:cNvSpPr>
          <p:nvPr/>
        </p:nvSpPr>
        <p:spPr bwMode="auto">
          <a:xfrm>
            <a:off x="1239838" y="1870078"/>
            <a:ext cx="647700" cy="461665"/>
          </a:xfrm>
          <a:prstGeom prst="rect">
            <a:avLst/>
          </a:prstGeom>
          <a:noFill/>
          <a:ln w="9525">
            <a:noFill/>
            <a:miter lim="800000"/>
            <a:headEnd/>
            <a:tailEnd/>
          </a:ln>
        </p:spPr>
        <p:txBody>
          <a:bodyPr>
            <a:spAutoFit/>
          </a:bodyPr>
          <a:lstStyle/>
          <a:p>
            <a:r>
              <a:rPr lang="en-GB" sz="2400" b="1">
                <a:solidFill>
                  <a:srgbClr val="FF0000"/>
                </a:solidFill>
              </a:rPr>
              <a:t>2.</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3250" name="Title 3"/>
          <p:cNvSpPr>
            <a:spLocks noGrp="1"/>
          </p:cNvSpPr>
          <p:nvPr>
            <p:ph type="title" idx="4294967295"/>
          </p:nvPr>
        </p:nvSpPr>
        <p:spPr/>
        <p:txBody>
          <a:bodyPr/>
          <a:lstStyle/>
          <a:p>
            <a:pPr eaLnBrk="1" hangingPunct="1"/>
            <a:r>
              <a:rPr lang="it-IT" smtClean="0"/>
              <a:t>Varijabilnost dnevnog profila glikemije</a:t>
            </a:r>
            <a:endParaRPr lang="en-GB" smtClean="0"/>
          </a:p>
        </p:txBody>
      </p:sp>
      <p:sp>
        <p:nvSpPr>
          <p:cNvPr id="2613254" name="Rectangle 8"/>
          <p:cNvSpPr>
            <a:spLocks noChangeArrowheads="1"/>
          </p:cNvSpPr>
          <p:nvPr/>
        </p:nvSpPr>
        <p:spPr bwMode="auto">
          <a:xfrm>
            <a:off x="1611314" y="1365253"/>
            <a:ext cx="72768" cy="276999"/>
          </a:xfrm>
          <a:prstGeom prst="rect">
            <a:avLst/>
          </a:prstGeom>
          <a:solidFill>
            <a:schemeClr val="bg1"/>
          </a:solidFill>
          <a:ln w="9525">
            <a:noFill/>
            <a:miter lim="800000"/>
            <a:headEnd/>
            <a:tailEnd/>
          </a:ln>
        </p:spPr>
        <p:txBody>
          <a:bodyPr wrap="none" lIns="72000" tIns="0" rIns="0" bIns="0" anchor="ctr">
            <a:spAutoFit/>
          </a:bodyPr>
          <a:lstStyle/>
          <a:p>
            <a:endParaRPr lang="en-GB">
              <a:solidFill>
                <a:srgbClr val="001965"/>
              </a:solidFill>
            </a:endParaRPr>
          </a:p>
        </p:txBody>
      </p:sp>
      <p:sp>
        <p:nvSpPr>
          <p:cNvPr id="2613255" name="Rectangle 9"/>
          <p:cNvSpPr>
            <a:spLocks noChangeArrowheads="1"/>
          </p:cNvSpPr>
          <p:nvPr/>
        </p:nvSpPr>
        <p:spPr bwMode="auto">
          <a:xfrm>
            <a:off x="6230939" y="1362078"/>
            <a:ext cx="72768" cy="276999"/>
          </a:xfrm>
          <a:prstGeom prst="rect">
            <a:avLst/>
          </a:prstGeom>
          <a:solidFill>
            <a:schemeClr val="bg1"/>
          </a:solidFill>
          <a:ln w="9525">
            <a:noFill/>
            <a:miter lim="800000"/>
            <a:headEnd/>
            <a:tailEnd/>
          </a:ln>
        </p:spPr>
        <p:txBody>
          <a:bodyPr wrap="none" lIns="72000" tIns="0" rIns="0" bIns="0" anchor="ctr">
            <a:spAutoFit/>
          </a:bodyPr>
          <a:lstStyle/>
          <a:p>
            <a:endParaRPr lang="en-GB">
              <a:solidFill>
                <a:srgbClr val="001965"/>
              </a:solidFill>
            </a:endParaRPr>
          </a:p>
        </p:txBody>
      </p:sp>
      <p:pic>
        <p:nvPicPr>
          <p:cNvPr id="2613256" name="Picture 1"/>
          <p:cNvPicPr>
            <a:picLocks noChangeAspect="1"/>
          </p:cNvPicPr>
          <p:nvPr/>
        </p:nvPicPr>
        <p:blipFill>
          <a:blip r:embed="rId3"/>
          <a:srcRect/>
          <a:stretch>
            <a:fillRect/>
          </a:stretch>
        </p:blipFill>
        <p:spPr bwMode="auto">
          <a:xfrm>
            <a:off x="346075" y="1339851"/>
            <a:ext cx="4171950" cy="2032000"/>
          </a:xfrm>
          <a:prstGeom prst="rect">
            <a:avLst/>
          </a:prstGeom>
          <a:noFill/>
          <a:ln w="9525">
            <a:noFill/>
            <a:miter lim="800000"/>
            <a:headEnd/>
            <a:tailEnd/>
          </a:ln>
        </p:spPr>
      </p:pic>
      <p:sp>
        <p:nvSpPr>
          <p:cNvPr id="3" name="TextBox 2"/>
          <p:cNvSpPr txBox="1"/>
          <p:nvPr/>
        </p:nvSpPr>
        <p:spPr>
          <a:xfrm>
            <a:off x="720726" y="3103563"/>
            <a:ext cx="625492" cy="253916"/>
          </a:xfrm>
          <a:prstGeom prst="rect">
            <a:avLst/>
          </a:prstGeom>
          <a:noFill/>
        </p:spPr>
        <p:txBody>
          <a:bodyPr wrap="none">
            <a:spAutoFit/>
          </a:bodyPr>
          <a:lstStyle/>
          <a:p>
            <a:pPr>
              <a:defRPr/>
            </a:pPr>
            <a:r>
              <a:rPr lang="en-GB" sz="1050" dirty="0" err="1">
                <a:solidFill>
                  <a:srgbClr val="001965"/>
                </a:solidFill>
                <a:cs typeface="Arial" pitchFamily="34" charset="0"/>
              </a:rPr>
              <a:t>doručak</a:t>
            </a:r>
            <a:endParaRPr lang="en-GB" sz="1050" dirty="0">
              <a:solidFill>
                <a:srgbClr val="001965"/>
              </a:solidFill>
              <a:cs typeface="Arial" pitchFamily="34" charset="0"/>
            </a:endParaRPr>
          </a:p>
        </p:txBody>
      </p:sp>
      <p:sp>
        <p:nvSpPr>
          <p:cNvPr id="2613258" name="TextBox 3"/>
          <p:cNvSpPr txBox="1">
            <a:spLocks noChangeArrowheads="1"/>
          </p:cNvSpPr>
          <p:nvPr/>
        </p:nvSpPr>
        <p:spPr bwMode="auto">
          <a:xfrm>
            <a:off x="1501781" y="3100389"/>
            <a:ext cx="498855" cy="261610"/>
          </a:xfrm>
          <a:prstGeom prst="rect">
            <a:avLst/>
          </a:prstGeom>
          <a:noFill/>
          <a:ln w="9525">
            <a:noFill/>
            <a:miter lim="800000"/>
            <a:headEnd/>
            <a:tailEnd/>
          </a:ln>
        </p:spPr>
        <p:txBody>
          <a:bodyPr wrap="none">
            <a:spAutoFit/>
          </a:bodyPr>
          <a:lstStyle/>
          <a:p>
            <a:r>
              <a:rPr lang="en-GB" sz="1100">
                <a:solidFill>
                  <a:srgbClr val="001965"/>
                </a:solidFill>
              </a:rPr>
              <a:t>ručak</a:t>
            </a:r>
          </a:p>
        </p:txBody>
      </p:sp>
      <p:sp>
        <p:nvSpPr>
          <p:cNvPr id="2613259" name="TextBox 4"/>
          <p:cNvSpPr txBox="1">
            <a:spLocks noChangeArrowheads="1"/>
          </p:cNvSpPr>
          <p:nvPr/>
        </p:nvSpPr>
        <p:spPr bwMode="auto">
          <a:xfrm>
            <a:off x="2200278" y="3092450"/>
            <a:ext cx="566181" cy="261610"/>
          </a:xfrm>
          <a:prstGeom prst="rect">
            <a:avLst/>
          </a:prstGeom>
          <a:noFill/>
          <a:ln w="9525">
            <a:noFill/>
            <a:miter lim="800000"/>
            <a:headEnd/>
            <a:tailEnd/>
          </a:ln>
        </p:spPr>
        <p:txBody>
          <a:bodyPr wrap="none">
            <a:spAutoFit/>
          </a:bodyPr>
          <a:lstStyle/>
          <a:p>
            <a:r>
              <a:rPr lang="en-GB" sz="1100">
                <a:solidFill>
                  <a:srgbClr val="001965"/>
                </a:solidFill>
              </a:rPr>
              <a:t>večera</a:t>
            </a:r>
          </a:p>
        </p:txBody>
      </p:sp>
      <p:sp>
        <p:nvSpPr>
          <p:cNvPr id="2613260" name="TextBox 5"/>
          <p:cNvSpPr txBox="1">
            <a:spLocks noChangeArrowheads="1"/>
          </p:cNvSpPr>
          <p:nvPr/>
        </p:nvSpPr>
        <p:spPr bwMode="auto">
          <a:xfrm>
            <a:off x="3354388" y="3090863"/>
            <a:ext cx="689612" cy="261610"/>
          </a:xfrm>
          <a:prstGeom prst="rect">
            <a:avLst/>
          </a:prstGeom>
          <a:noFill/>
          <a:ln w="9525">
            <a:noFill/>
            <a:miter lim="800000"/>
            <a:headEnd/>
            <a:tailEnd/>
          </a:ln>
        </p:spPr>
        <p:txBody>
          <a:bodyPr wrap="none">
            <a:spAutoFit/>
          </a:bodyPr>
          <a:lstStyle/>
          <a:p>
            <a:r>
              <a:rPr lang="en-GB" sz="1100">
                <a:solidFill>
                  <a:srgbClr val="001965"/>
                </a:solidFill>
              </a:rPr>
              <a:t>spavanje</a:t>
            </a:r>
          </a:p>
        </p:txBody>
      </p:sp>
      <p:pic>
        <p:nvPicPr>
          <p:cNvPr id="2613261" name="Picture 6"/>
          <p:cNvPicPr>
            <a:picLocks noChangeAspect="1"/>
          </p:cNvPicPr>
          <p:nvPr/>
        </p:nvPicPr>
        <p:blipFill>
          <a:blip r:embed="rId4"/>
          <a:srcRect/>
          <a:stretch>
            <a:fillRect/>
          </a:stretch>
        </p:blipFill>
        <p:spPr bwMode="auto">
          <a:xfrm>
            <a:off x="4518031" y="1331916"/>
            <a:ext cx="4398963" cy="2046287"/>
          </a:xfrm>
          <a:prstGeom prst="rect">
            <a:avLst/>
          </a:prstGeom>
          <a:noFill/>
          <a:ln w="9525">
            <a:noFill/>
            <a:miter lim="800000"/>
            <a:headEnd/>
            <a:tailEnd/>
          </a:ln>
        </p:spPr>
      </p:pic>
      <p:sp>
        <p:nvSpPr>
          <p:cNvPr id="16" name="TextBox 15"/>
          <p:cNvSpPr txBox="1"/>
          <p:nvPr/>
        </p:nvSpPr>
        <p:spPr>
          <a:xfrm>
            <a:off x="4924426" y="3108325"/>
            <a:ext cx="625492" cy="253916"/>
          </a:xfrm>
          <a:prstGeom prst="rect">
            <a:avLst/>
          </a:prstGeom>
          <a:noFill/>
        </p:spPr>
        <p:txBody>
          <a:bodyPr wrap="none">
            <a:spAutoFit/>
          </a:bodyPr>
          <a:lstStyle/>
          <a:p>
            <a:pPr>
              <a:defRPr/>
            </a:pPr>
            <a:r>
              <a:rPr lang="en-GB" sz="1050" dirty="0" err="1">
                <a:solidFill>
                  <a:srgbClr val="001965"/>
                </a:solidFill>
                <a:cs typeface="Arial" pitchFamily="34" charset="0"/>
              </a:rPr>
              <a:t>doručak</a:t>
            </a:r>
            <a:endParaRPr lang="en-GB" sz="1050" dirty="0">
              <a:solidFill>
                <a:srgbClr val="001965"/>
              </a:solidFill>
              <a:cs typeface="Arial" pitchFamily="34" charset="0"/>
            </a:endParaRPr>
          </a:p>
        </p:txBody>
      </p:sp>
      <p:sp>
        <p:nvSpPr>
          <p:cNvPr id="2613263" name="TextBox 16"/>
          <p:cNvSpPr txBox="1">
            <a:spLocks noChangeArrowheads="1"/>
          </p:cNvSpPr>
          <p:nvPr/>
        </p:nvSpPr>
        <p:spPr bwMode="auto">
          <a:xfrm>
            <a:off x="5734056" y="3108325"/>
            <a:ext cx="498855" cy="261610"/>
          </a:xfrm>
          <a:prstGeom prst="rect">
            <a:avLst/>
          </a:prstGeom>
          <a:noFill/>
          <a:ln w="9525">
            <a:noFill/>
            <a:miter lim="800000"/>
            <a:headEnd/>
            <a:tailEnd/>
          </a:ln>
        </p:spPr>
        <p:txBody>
          <a:bodyPr wrap="none">
            <a:spAutoFit/>
          </a:bodyPr>
          <a:lstStyle/>
          <a:p>
            <a:r>
              <a:rPr lang="en-GB" sz="1100">
                <a:solidFill>
                  <a:srgbClr val="001965"/>
                </a:solidFill>
              </a:rPr>
              <a:t>ručak</a:t>
            </a:r>
          </a:p>
        </p:txBody>
      </p:sp>
      <p:sp>
        <p:nvSpPr>
          <p:cNvPr id="2613264" name="TextBox 17"/>
          <p:cNvSpPr txBox="1">
            <a:spLocks noChangeArrowheads="1"/>
          </p:cNvSpPr>
          <p:nvPr/>
        </p:nvSpPr>
        <p:spPr bwMode="auto">
          <a:xfrm>
            <a:off x="6500818" y="3097213"/>
            <a:ext cx="566181" cy="261610"/>
          </a:xfrm>
          <a:prstGeom prst="rect">
            <a:avLst/>
          </a:prstGeom>
          <a:noFill/>
          <a:ln w="9525">
            <a:noFill/>
            <a:miter lim="800000"/>
            <a:headEnd/>
            <a:tailEnd/>
          </a:ln>
        </p:spPr>
        <p:txBody>
          <a:bodyPr wrap="none">
            <a:spAutoFit/>
          </a:bodyPr>
          <a:lstStyle/>
          <a:p>
            <a:r>
              <a:rPr lang="en-GB" sz="1100">
                <a:solidFill>
                  <a:srgbClr val="001965"/>
                </a:solidFill>
              </a:rPr>
              <a:t>večera</a:t>
            </a:r>
          </a:p>
        </p:txBody>
      </p:sp>
      <p:sp>
        <p:nvSpPr>
          <p:cNvPr id="2613265" name="TextBox 18"/>
          <p:cNvSpPr txBox="1">
            <a:spLocks noChangeArrowheads="1"/>
          </p:cNvSpPr>
          <p:nvPr/>
        </p:nvSpPr>
        <p:spPr bwMode="auto">
          <a:xfrm>
            <a:off x="7545389" y="3098800"/>
            <a:ext cx="689612" cy="261610"/>
          </a:xfrm>
          <a:prstGeom prst="rect">
            <a:avLst/>
          </a:prstGeom>
          <a:noFill/>
          <a:ln w="9525">
            <a:noFill/>
            <a:miter lim="800000"/>
            <a:headEnd/>
            <a:tailEnd/>
          </a:ln>
        </p:spPr>
        <p:txBody>
          <a:bodyPr wrap="none">
            <a:spAutoFit/>
          </a:bodyPr>
          <a:lstStyle/>
          <a:p>
            <a:r>
              <a:rPr lang="en-GB" sz="1100">
                <a:solidFill>
                  <a:srgbClr val="001965"/>
                </a:solidFill>
              </a:rPr>
              <a:t>spavanje</a:t>
            </a:r>
          </a:p>
        </p:txBody>
      </p:sp>
      <p:sp>
        <p:nvSpPr>
          <p:cNvPr id="8" name="TextBox 7"/>
          <p:cNvSpPr txBox="1"/>
          <p:nvPr/>
        </p:nvSpPr>
        <p:spPr>
          <a:xfrm>
            <a:off x="687394" y="4021140"/>
            <a:ext cx="7856537" cy="830997"/>
          </a:xfrm>
          <a:prstGeom prst="rect">
            <a:avLst/>
          </a:prstGeom>
          <a:noFill/>
        </p:spPr>
        <p:txBody>
          <a:bodyPr>
            <a:spAutoFit/>
          </a:bodyPr>
          <a:lstStyle/>
          <a:p>
            <a:pPr algn="ctr">
              <a:defRPr/>
            </a:pPr>
            <a:r>
              <a:rPr lang="sr-Latn-CS" sz="1600" b="1" dirty="0">
                <a:latin typeface="+mn-lt"/>
                <a:cs typeface="Arial" pitchFamily="34" charset="0"/>
              </a:rPr>
              <a:t>Varijabilnost podrazumeva velike oscilacije u profilu </a:t>
            </a:r>
            <a:r>
              <a:rPr lang="sr-Latn-CS" sz="1600" b="1" dirty="0" err="1">
                <a:latin typeface="+mn-lt"/>
                <a:cs typeface="Arial" pitchFamily="34" charset="0"/>
              </a:rPr>
              <a:t>glikemije</a:t>
            </a:r>
            <a:r>
              <a:rPr lang="sr-Latn-CS" sz="1600" b="1" dirty="0">
                <a:latin typeface="+mn-lt"/>
                <a:cs typeface="Arial" pitchFamily="34" charset="0"/>
              </a:rPr>
              <a:t> sa visokim </a:t>
            </a:r>
            <a:r>
              <a:rPr lang="sr-Latn-CS" sz="1600" b="1" dirty="0" err="1">
                <a:latin typeface="+mn-lt"/>
                <a:cs typeface="Arial" pitchFamily="34" charset="0"/>
              </a:rPr>
              <a:t>pikovima</a:t>
            </a:r>
            <a:r>
              <a:rPr lang="sr-Latn-CS" sz="1600" b="1" dirty="0">
                <a:latin typeface="+mn-lt"/>
                <a:cs typeface="Arial" pitchFamily="34" charset="0"/>
              </a:rPr>
              <a:t> </a:t>
            </a:r>
            <a:r>
              <a:rPr lang="sr-Latn-CS" sz="1600" b="1" dirty="0" err="1">
                <a:latin typeface="+mn-lt"/>
                <a:cs typeface="Arial" pitchFamily="34" charset="0"/>
              </a:rPr>
              <a:t>postprandijalne</a:t>
            </a:r>
            <a:r>
              <a:rPr lang="sr-Latn-CS" sz="1600" b="1" dirty="0">
                <a:latin typeface="+mn-lt"/>
                <a:cs typeface="Arial" pitchFamily="34" charset="0"/>
              </a:rPr>
              <a:t> </a:t>
            </a:r>
            <a:r>
              <a:rPr lang="sr-Latn-CS" sz="1600" b="1" dirty="0" err="1">
                <a:latin typeface="+mn-lt"/>
                <a:cs typeface="Arial" pitchFamily="34" charset="0"/>
              </a:rPr>
              <a:t>hiperglikemije</a:t>
            </a:r>
            <a:r>
              <a:rPr lang="sr-Latn-CS" sz="1600" b="1" dirty="0">
                <a:latin typeface="+mn-lt"/>
                <a:cs typeface="Arial" pitchFamily="34" charset="0"/>
              </a:rPr>
              <a:t> i </a:t>
            </a:r>
            <a:r>
              <a:rPr lang="sr-Latn-CS" sz="1600" b="1" dirty="0" err="1">
                <a:latin typeface="+mn-lt"/>
                <a:cs typeface="Arial" pitchFamily="34" charset="0"/>
              </a:rPr>
              <a:t>hipoglikemijama</a:t>
            </a:r>
            <a:endParaRPr lang="sr-Latn-CS" sz="1600" b="1" dirty="0">
              <a:latin typeface="+mn-lt"/>
              <a:cs typeface="Arial"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5026" name="Picture 2" descr="Inline Image"/>
          <p:cNvPicPr>
            <a:picLocks noChangeAspect="1" noChangeArrowheads="1"/>
          </p:cNvPicPr>
          <p:nvPr/>
        </p:nvPicPr>
        <p:blipFill>
          <a:blip r:embed="rId2"/>
          <a:srcRect/>
          <a:stretch>
            <a:fillRect/>
          </a:stretch>
        </p:blipFill>
        <p:spPr bwMode="auto">
          <a:xfrm>
            <a:off x="0" y="1"/>
            <a:ext cx="9133327" cy="2349909"/>
          </a:xfrm>
          <a:prstGeom prst="rect">
            <a:avLst/>
          </a:prstGeom>
          <a:noFill/>
        </p:spPr>
      </p:pic>
      <p:pic>
        <p:nvPicPr>
          <p:cNvPr id="2945028" name="Picture 4" descr="Inline Image"/>
          <p:cNvPicPr>
            <a:picLocks noChangeAspect="1" noChangeArrowheads="1"/>
          </p:cNvPicPr>
          <p:nvPr/>
        </p:nvPicPr>
        <p:blipFill>
          <a:blip r:embed="rId3"/>
          <a:srcRect/>
          <a:stretch>
            <a:fillRect/>
          </a:stretch>
        </p:blipFill>
        <p:spPr bwMode="auto">
          <a:xfrm>
            <a:off x="1" y="2295524"/>
            <a:ext cx="4493342" cy="2847976"/>
          </a:xfrm>
          <a:prstGeom prst="rect">
            <a:avLst/>
          </a:prstGeom>
          <a:noFill/>
        </p:spPr>
      </p:pic>
      <p:pic>
        <p:nvPicPr>
          <p:cNvPr id="2945030" name="Picture 6" descr="World Diabetes Day blue banner"/>
          <p:cNvPicPr>
            <a:picLocks noChangeAspect="1" noChangeArrowheads="1"/>
          </p:cNvPicPr>
          <p:nvPr/>
        </p:nvPicPr>
        <p:blipFill>
          <a:blip r:embed="rId4"/>
          <a:srcRect/>
          <a:stretch>
            <a:fillRect/>
          </a:stretch>
        </p:blipFill>
        <p:spPr bwMode="auto">
          <a:xfrm>
            <a:off x="4513006" y="2300748"/>
            <a:ext cx="4630994" cy="284275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9394" name="Title 3"/>
          <p:cNvSpPr>
            <a:spLocks noGrp="1"/>
          </p:cNvSpPr>
          <p:nvPr>
            <p:ph type="title" idx="4294967295"/>
          </p:nvPr>
        </p:nvSpPr>
        <p:spPr/>
        <p:txBody>
          <a:bodyPr/>
          <a:lstStyle/>
          <a:p>
            <a:pPr eaLnBrk="1" hangingPunct="1"/>
            <a:r>
              <a:rPr lang="it-IT" smtClean="0"/>
              <a:t>Varijabilnost - zaključak</a:t>
            </a:r>
            <a:endParaRPr lang="en-GB" smtClean="0"/>
          </a:p>
        </p:txBody>
      </p:sp>
      <p:sp>
        <p:nvSpPr>
          <p:cNvPr id="3" name="Content Placeholder 2"/>
          <p:cNvSpPr>
            <a:spLocks/>
          </p:cNvSpPr>
          <p:nvPr/>
        </p:nvSpPr>
        <p:spPr bwMode="auto">
          <a:xfrm>
            <a:off x="427038" y="1014416"/>
            <a:ext cx="8170862" cy="3216275"/>
          </a:xfrm>
          <a:prstGeom prst="rect">
            <a:avLst/>
          </a:prstGeom>
          <a:noFill/>
          <a:ln w="9525">
            <a:noFill/>
            <a:miter lim="800000"/>
            <a:headEnd/>
            <a:tailEnd/>
          </a:ln>
        </p:spPr>
        <p:txBody>
          <a:bodyPr/>
          <a:lstStyle/>
          <a:p>
            <a:pPr>
              <a:spcBef>
                <a:spcPct val="20000"/>
              </a:spcBef>
              <a:buClr>
                <a:srgbClr val="002060"/>
              </a:buClr>
              <a:defRPr/>
            </a:pPr>
            <a:endParaRPr lang="en-GB" sz="1600" kern="0" dirty="0">
              <a:solidFill>
                <a:srgbClr val="001965"/>
              </a:solidFill>
              <a:latin typeface="+mn-lt"/>
              <a:cs typeface="+mn-cs"/>
            </a:endParaRPr>
          </a:p>
          <a:p>
            <a:pPr>
              <a:spcBef>
                <a:spcPct val="20000"/>
              </a:spcBef>
              <a:buClr>
                <a:srgbClr val="002060"/>
              </a:buClr>
              <a:defRPr/>
            </a:pPr>
            <a:endParaRPr lang="sr-Latn-CS" sz="1600" kern="0" dirty="0">
              <a:solidFill>
                <a:srgbClr val="001965"/>
              </a:solidFill>
              <a:latin typeface="+mn-lt"/>
              <a:cs typeface="+mn-cs"/>
            </a:endParaRPr>
          </a:p>
          <a:p>
            <a:pPr>
              <a:spcBef>
                <a:spcPct val="20000"/>
              </a:spcBef>
              <a:buClr>
                <a:srgbClr val="002060"/>
              </a:buClr>
              <a:defRPr/>
            </a:pPr>
            <a:endParaRPr lang="en-GB" sz="1600" kern="0" dirty="0">
              <a:solidFill>
                <a:srgbClr val="001965"/>
              </a:solidFill>
              <a:latin typeface="+mn-lt"/>
              <a:cs typeface="+mn-cs"/>
            </a:endParaRPr>
          </a:p>
          <a:p>
            <a:pPr marL="444500" indent="-444500">
              <a:spcBef>
                <a:spcPct val="20000"/>
              </a:spcBef>
              <a:buClr>
                <a:srgbClr val="002060"/>
              </a:buClr>
              <a:buFontTx/>
              <a:buChar char="•"/>
              <a:defRPr/>
            </a:pPr>
            <a:endParaRPr lang="en-GB" sz="1600" kern="0" dirty="0">
              <a:solidFill>
                <a:srgbClr val="001965"/>
              </a:solidFill>
              <a:latin typeface="+mn-lt"/>
              <a:cs typeface="+mn-cs"/>
            </a:endParaRPr>
          </a:p>
        </p:txBody>
      </p:sp>
      <p:sp>
        <p:nvSpPr>
          <p:cNvPr id="4" name="TextBox 3"/>
          <p:cNvSpPr txBox="1"/>
          <p:nvPr/>
        </p:nvSpPr>
        <p:spPr>
          <a:xfrm>
            <a:off x="174631" y="4797425"/>
            <a:ext cx="2228495" cy="230832"/>
          </a:xfrm>
          <a:prstGeom prst="rect">
            <a:avLst/>
          </a:prstGeom>
          <a:noFill/>
        </p:spPr>
        <p:txBody>
          <a:bodyPr wrap="none">
            <a:spAutoFit/>
          </a:bodyPr>
          <a:lstStyle/>
          <a:p>
            <a:r>
              <a:rPr lang="en-GB" sz="900">
                <a:solidFill>
                  <a:schemeClr val="accent1"/>
                </a:solidFill>
                <a:latin typeface="Verdana" pitchFamily="34" charset="0"/>
              </a:rPr>
              <a:t>Duelaho, Minerva Endocrinol, 2014</a:t>
            </a:r>
          </a:p>
        </p:txBody>
      </p:sp>
      <p:sp>
        <p:nvSpPr>
          <p:cNvPr id="5" name="TextBox 4"/>
          <p:cNvSpPr txBox="1">
            <a:spLocks noChangeArrowheads="1"/>
          </p:cNvSpPr>
          <p:nvPr/>
        </p:nvSpPr>
        <p:spPr bwMode="auto">
          <a:xfrm>
            <a:off x="559594" y="2917567"/>
            <a:ext cx="7905750" cy="1569660"/>
          </a:xfrm>
          <a:prstGeom prst="rect">
            <a:avLst/>
          </a:prstGeom>
          <a:solidFill>
            <a:schemeClr val="bg2"/>
          </a:solidFill>
          <a:ln w="9525" algn="ctr">
            <a:solidFill>
              <a:srgbClr val="BE4B48"/>
            </a:solidFill>
            <a:miter lim="800000"/>
            <a:headEnd/>
            <a:tailEnd/>
          </a:ln>
          <a:effectLst>
            <a:outerShdw dist="38100" dir="8100000" algn="tr" rotWithShape="0">
              <a:srgbClr val="000000">
                <a:alpha val="39999"/>
              </a:srgbClr>
            </a:outerShdw>
          </a:effectLst>
        </p:spPr>
        <p:txBody>
          <a:bodyPr>
            <a:spAutoFit/>
          </a:bodyPr>
          <a:lstStyle/>
          <a:p>
            <a:pPr algn="ctr">
              <a:defRPr/>
            </a:pPr>
            <a:r>
              <a:rPr lang="sr-Latn-CS" sz="1600" dirty="0">
                <a:solidFill>
                  <a:schemeClr val="accent1">
                    <a:lumMod val="75000"/>
                  </a:schemeClr>
                </a:solidFill>
                <a:latin typeface="+mn-lt"/>
                <a:cs typeface="+mn-cs"/>
              </a:rPr>
              <a:t>Preporuka:</a:t>
            </a:r>
          </a:p>
          <a:p>
            <a:pPr algn="ctr">
              <a:defRPr/>
            </a:pPr>
            <a:r>
              <a:rPr lang="sr-Latn-CS" sz="1600" dirty="0">
                <a:solidFill>
                  <a:schemeClr val="accent1">
                    <a:lumMod val="75000"/>
                  </a:schemeClr>
                </a:solidFill>
                <a:latin typeface="+mn-lt"/>
                <a:cs typeface="+mn-cs"/>
              </a:rPr>
              <a:t> </a:t>
            </a:r>
            <a:r>
              <a:rPr lang="en-GB" sz="1600" b="1" dirty="0" err="1">
                <a:solidFill>
                  <a:schemeClr val="accent1">
                    <a:lumMod val="75000"/>
                  </a:schemeClr>
                </a:solidFill>
                <a:latin typeface="+mn-lt"/>
                <a:cs typeface="+mn-cs"/>
              </a:rPr>
              <a:t>cilja</a:t>
            </a:r>
            <a:r>
              <a:rPr lang="sr-Latn-CS" sz="1600" b="1" dirty="0">
                <a:solidFill>
                  <a:schemeClr val="accent1">
                    <a:lumMod val="75000"/>
                  </a:schemeClr>
                </a:solidFill>
                <a:latin typeface="+mn-lt"/>
                <a:cs typeface="+mn-cs"/>
              </a:rPr>
              <a:t>ti</a:t>
            </a:r>
            <a:r>
              <a:rPr lang="en-GB" sz="1600" b="1" dirty="0">
                <a:solidFill>
                  <a:schemeClr val="accent1">
                    <a:lumMod val="75000"/>
                  </a:schemeClr>
                </a:solidFill>
                <a:latin typeface="+mn-lt"/>
                <a:cs typeface="+mn-cs"/>
              </a:rPr>
              <a:t> </a:t>
            </a:r>
            <a:r>
              <a:rPr lang="en-GB" sz="1600" b="1" dirty="0" err="1">
                <a:solidFill>
                  <a:schemeClr val="accent1">
                    <a:lumMod val="75000"/>
                  </a:schemeClr>
                </a:solidFill>
                <a:latin typeface="+mn-lt"/>
                <a:cs typeface="+mn-cs"/>
              </a:rPr>
              <a:t>na</a:t>
            </a:r>
            <a:r>
              <a:rPr lang="en-GB" sz="1600" b="1" dirty="0">
                <a:solidFill>
                  <a:schemeClr val="accent1">
                    <a:lumMod val="75000"/>
                  </a:schemeClr>
                </a:solidFill>
                <a:latin typeface="+mn-lt"/>
                <a:cs typeface="+mn-cs"/>
              </a:rPr>
              <a:t> </a:t>
            </a:r>
            <a:r>
              <a:rPr lang="en-GB" sz="1600" b="1" dirty="0" err="1">
                <a:solidFill>
                  <a:schemeClr val="accent1">
                    <a:lumMod val="75000"/>
                  </a:schemeClr>
                </a:solidFill>
                <a:latin typeface="+mn-lt"/>
                <a:cs typeface="+mn-cs"/>
              </a:rPr>
              <a:t>visoko-kvalitetni</a:t>
            </a:r>
            <a:r>
              <a:rPr lang="en-GB" sz="1600" b="1" dirty="0">
                <a:solidFill>
                  <a:schemeClr val="accent1">
                    <a:lumMod val="75000"/>
                  </a:schemeClr>
                </a:solidFill>
                <a:latin typeface="+mn-lt"/>
                <a:cs typeface="+mn-cs"/>
              </a:rPr>
              <a:t> HbA1c </a:t>
            </a:r>
            <a:r>
              <a:rPr lang="en-GB" sz="1600" dirty="0">
                <a:solidFill>
                  <a:schemeClr val="accent1">
                    <a:lumMod val="75000"/>
                  </a:schemeClr>
                </a:solidFill>
                <a:latin typeface="+mn-lt"/>
                <a:cs typeface="+mn-cs"/>
              </a:rPr>
              <a:t>–</a:t>
            </a:r>
            <a:endParaRPr lang="sr-Latn-CS" sz="1600" dirty="0">
              <a:solidFill>
                <a:schemeClr val="accent1">
                  <a:lumMod val="75000"/>
                </a:schemeClr>
              </a:solidFill>
              <a:latin typeface="+mn-lt"/>
              <a:cs typeface="+mn-cs"/>
            </a:endParaRPr>
          </a:p>
          <a:p>
            <a:pPr algn="ctr"/>
            <a:r>
              <a:rPr lang="en-GB" sz="1600" dirty="0">
                <a:solidFill>
                  <a:schemeClr val="accent1">
                    <a:lumMod val="75000"/>
                  </a:schemeClr>
                </a:solidFill>
                <a:latin typeface="+mn-lt"/>
                <a:cs typeface="+mn-cs"/>
              </a:rPr>
              <a:t> </a:t>
            </a:r>
            <a:endParaRPr lang="sr-Latn-CS" sz="1600" dirty="0" smtClean="0">
              <a:solidFill>
                <a:schemeClr val="accent1">
                  <a:lumMod val="75000"/>
                </a:schemeClr>
              </a:solidFill>
              <a:latin typeface="+mn-lt"/>
              <a:cs typeface="+mn-cs"/>
            </a:endParaRPr>
          </a:p>
          <a:p>
            <a:pPr algn="ctr"/>
            <a:r>
              <a:rPr lang="en-GB" sz="1600" b="1" dirty="0" err="1" smtClean="0">
                <a:solidFill>
                  <a:schemeClr val="accent1">
                    <a:lumMod val="75000"/>
                  </a:schemeClr>
                </a:solidFill>
                <a:latin typeface="+mn-lt"/>
              </a:rPr>
              <a:t>najniži</a:t>
            </a:r>
            <a:r>
              <a:rPr lang="en-GB" sz="1600" b="1" dirty="0" smtClean="0">
                <a:solidFill>
                  <a:schemeClr val="accent1">
                    <a:lumMod val="75000"/>
                  </a:schemeClr>
                </a:solidFill>
                <a:latin typeface="+mn-lt"/>
              </a:rPr>
              <a:t> </a:t>
            </a:r>
            <a:r>
              <a:rPr lang="en-GB" sz="1600" b="1" dirty="0">
                <a:solidFill>
                  <a:schemeClr val="accent1">
                    <a:lumMod val="75000"/>
                  </a:schemeClr>
                </a:solidFill>
                <a:latin typeface="+mn-lt"/>
              </a:rPr>
              <a:t>HbA1c </a:t>
            </a:r>
            <a:r>
              <a:rPr lang="en-GB" sz="1600" b="1" dirty="0" err="1">
                <a:solidFill>
                  <a:schemeClr val="accent1">
                    <a:lumMod val="75000"/>
                  </a:schemeClr>
                </a:solidFill>
                <a:latin typeface="+mn-lt"/>
              </a:rPr>
              <a:t>sa</a:t>
            </a:r>
            <a:r>
              <a:rPr lang="en-GB" sz="1600" b="1" dirty="0">
                <a:solidFill>
                  <a:schemeClr val="accent1">
                    <a:lumMod val="75000"/>
                  </a:schemeClr>
                </a:solidFill>
                <a:latin typeface="+mn-lt"/>
              </a:rPr>
              <a:t> </a:t>
            </a:r>
            <a:endParaRPr lang="sr-Latn-CS" sz="1600" b="1" dirty="0">
              <a:solidFill>
                <a:schemeClr val="accent1">
                  <a:lumMod val="75000"/>
                </a:schemeClr>
              </a:solidFill>
              <a:latin typeface="+mn-lt"/>
            </a:endParaRPr>
          </a:p>
          <a:p>
            <a:pPr algn="ctr"/>
            <a:r>
              <a:rPr lang="en-GB" sz="1600" b="1" dirty="0" err="1">
                <a:solidFill>
                  <a:schemeClr val="accent1">
                    <a:lumMod val="75000"/>
                  </a:schemeClr>
                </a:solidFill>
                <a:latin typeface="+mn-lt"/>
              </a:rPr>
              <a:t>najmanje</a:t>
            </a:r>
            <a:r>
              <a:rPr lang="en-GB" sz="1600" b="1" dirty="0">
                <a:solidFill>
                  <a:schemeClr val="accent1">
                    <a:lumMod val="75000"/>
                  </a:schemeClr>
                </a:solidFill>
                <a:latin typeface="+mn-lt"/>
              </a:rPr>
              <a:t> </a:t>
            </a:r>
            <a:r>
              <a:rPr lang="en-GB" sz="1600" b="1" dirty="0" err="1">
                <a:solidFill>
                  <a:schemeClr val="accent1">
                    <a:lumMod val="75000"/>
                  </a:schemeClr>
                </a:solidFill>
                <a:latin typeface="+mn-lt"/>
              </a:rPr>
              <a:t>moguće</a:t>
            </a:r>
            <a:r>
              <a:rPr lang="en-GB" sz="1600" b="1" dirty="0">
                <a:solidFill>
                  <a:schemeClr val="accent1">
                    <a:lumMod val="75000"/>
                  </a:schemeClr>
                </a:solidFill>
                <a:latin typeface="+mn-lt"/>
              </a:rPr>
              <a:t> </a:t>
            </a:r>
            <a:r>
              <a:rPr lang="en-GB" sz="1600" b="1" dirty="0" err="1">
                <a:solidFill>
                  <a:schemeClr val="accent1">
                    <a:lumMod val="75000"/>
                  </a:schemeClr>
                </a:solidFill>
                <a:latin typeface="+mn-lt"/>
              </a:rPr>
              <a:t>hipoglikemija</a:t>
            </a:r>
            <a:r>
              <a:rPr lang="en-GB" sz="1600" b="1" dirty="0">
                <a:solidFill>
                  <a:schemeClr val="accent1">
                    <a:lumMod val="75000"/>
                  </a:schemeClr>
                </a:solidFill>
                <a:latin typeface="+mn-lt"/>
              </a:rPr>
              <a:t> </a:t>
            </a:r>
            <a:r>
              <a:rPr lang="sr-Latn-CS" sz="1600" b="1" dirty="0">
                <a:solidFill>
                  <a:schemeClr val="accent1">
                    <a:lumMod val="75000"/>
                  </a:schemeClr>
                </a:solidFill>
                <a:latin typeface="+mn-lt"/>
              </a:rPr>
              <a:t>i</a:t>
            </a:r>
          </a:p>
          <a:p>
            <a:pPr algn="ctr"/>
            <a:r>
              <a:rPr lang="en-GB" sz="1600" b="1" dirty="0">
                <a:solidFill>
                  <a:schemeClr val="accent1">
                    <a:lumMod val="75000"/>
                  </a:schemeClr>
                </a:solidFill>
                <a:latin typeface="+mn-lt"/>
              </a:rPr>
              <a:t> </a:t>
            </a:r>
            <a:r>
              <a:rPr lang="en-GB" sz="1600" b="1" dirty="0" err="1">
                <a:solidFill>
                  <a:schemeClr val="accent1">
                    <a:lumMod val="75000"/>
                  </a:schemeClr>
                </a:solidFill>
                <a:latin typeface="+mn-lt"/>
              </a:rPr>
              <a:t>najmanjom</a:t>
            </a:r>
            <a:r>
              <a:rPr lang="en-GB" sz="1600" b="1" dirty="0">
                <a:solidFill>
                  <a:schemeClr val="accent1">
                    <a:lumMod val="75000"/>
                  </a:schemeClr>
                </a:solidFill>
                <a:latin typeface="+mn-lt"/>
              </a:rPr>
              <a:t> </a:t>
            </a:r>
            <a:r>
              <a:rPr lang="en-GB" sz="1600" b="1" dirty="0" err="1">
                <a:solidFill>
                  <a:schemeClr val="accent1">
                    <a:lumMod val="75000"/>
                  </a:schemeClr>
                </a:solidFill>
                <a:latin typeface="+mn-lt"/>
              </a:rPr>
              <a:t>varijabilnošću</a:t>
            </a:r>
            <a:endParaRPr lang="sr-Latn-CS" sz="1600" b="1" dirty="0">
              <a:solidFill>
                <a:schemeClr val="accent1">
                  <a:lumMod val="75000"/>
                </a:schemeClr>
              </a:solidFill>
              <a:latin typeface="+mn-lt"/>
            </a:endParaRPr>
          </a:p>
        </p:txBody>
      </p:sp>
      <p:sp>
        <p:nvSpPr>
          <p:cNvPr id="6" name="TextBox 5"/>
          <p:cNvSpPr txBox="1">
            <a:spLocks noChangeArrowheads="1"/>
          </p:cNvSpPr>
          <p:nvPr/>
        </p:nvSpPr>
        <p:spPr bwMode="auto">
          <a:xfrm>
            <a:off x="563563" y="993777"/>
            <a:ext cx="7905750" cy="584775"/>
          </a:xfrm>
          <a:prstGeom prst="rect">
            <a:avLst/>
          </a:prstGeom>
          <a:solidFill>
            <a:schemeClr val="bg2"/>
          </a:solidFill>
          <a:ln w="9525" algn="ctr">
            <a:solidFill>
              <a:srgbClr val="BE4B48"/>
            </a:solidFill>
            <a:miter lim="800000"/>
            <a:headEnd/>
            <a:tailEnd/>
          </a:ln>
          <a:effectLst>
            <a:outerShdw dist="38100" dir="8100000" algn="tr" rotWithShape="0">
              <a:srgbClr val="000000">
                <a:alpha val="39999"/>
              </a:srgbClr>
            </a:outerShdw>
          </a:effectLst>
        </p:spPr>
        <p:txBody>
          <a:bodyPr>
            <a:spAutoFit/>
          </a:bodyPr>
          <a:lstStyle/>
          <a:p>
            <a:pPr>
              <a:defRPr/>
            </a:pPr>
            <a:r>
              <a:rPr lang="en-GB" sz="1600" dirty="0" err="1">
                <a:solidFill>
                  <a:schemeClr val="accent1">
                    <a:lumMod val="75000"/>
                  </a:schemeClr>
                </a:solidFill>
                <a:latin typeface="+mn-lt"/>
                <a:cs typeface="+mn-cs"/>
              </a:rPr>
              <a:t>Oksidativni</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stres</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koji</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nastaje</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kao</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posledica</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fluktuacija</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glikemije</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oštećuje</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endotelnu</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funkciju</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mnogo</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jače</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nego</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stanje</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kontinuirane</a:t>
            </a:r>
            <a:r>
              <a:rPr lang="en-GB" sz="1600" dirty="0">
                <a:solidFill>
                  <a:schemeClr val="accent1">
                    <a:lumMod val="75000"/>
                  </a:schemeClr>
                </a:solidFill>
                <a:latin typeface="+mn-lt"/>
                <a:cs typeface="+mn-cs"/>
              </a:rPr>
              <a:t> </a:t>
            </a:r>
            <a:r>
              <a:rPr lang="en-GB" sz="1600" dirty="0" err="1">
                <a:solidFill>
                  <a:schemeClr val="accent1">
                    <a:lumMod val="75000"/>
                  </a:schemeClr>
                </a:solidFill>
                <a:latin typeface="+mn-lt"/>
                <a:cs typeface="+mn-cs"/>
              </a:rPr>
              <a:t>hiperglikemije</a:t>
            </a:r>
            <a:endParaRPr lang="sr-Latn-CS" sz="1600" dirty="0">
              <a:solidFill>
                <a:schemeClr val="accent1">
                  <a:lumMod val="75000"/>
                </a:schemeClr>
              </a:solidFill>
              <a:latin typeface="+mn-lt"/>
              <a:cs typeface="+mn-cs"/>
            </a:endParaRPr>
          </a:p>
        </p:txBody>
      </p:sp>
      <p:sp>
        <p:nvSpPr>
          <p:cNvPr id="8" name="TextBox 7"/>
          <p:cNvSpPr txBox="1">
            <a:spLocks noChangeArrowheads="1"/>
          </p:cNvSpPr>
          <p:nvPr/>
        </p:nvSpPr>
        <p:spPr bwMode="auto">
          <a:xfrm>
            <a:off x="559594" y="1899311"/>
            <a:ext cx="7905750" cy="584775"/>
          </a:xfrm>
          <a:prstGeom prst="rect">
            <a:avLst/>
          </a:prstGeom>
          <a:solidFill>
            <a:schemeClr val="bg2"/>
          </a:solidFill>
          <a:ln w="9525" algn="ctr">
            <a:solidFill>
              <a:srgbClr val="BE4B48"/>
            </a:solidFill>
            <a:miter lim="800000"/>
            <a:headEnd/>
            <a:tailEnd/>
          </a:ln>
          <a:effectLst>
            <a:outerShdw dist="38100" dir="8100000" algn="tr" rotWithShape="0">
              <a:srgbClr val="000000">
                <a:alpha val="39999"/>
              </a:srgbClr>
            </a:outerShdw>
          </a:effectLst>
        </p:spPr>
        <p:txBody>
          <a:bodyPr>
            <a:spAutoFit/>
          </a:bodyPr>
          <a:lstStyle/>
          <a:p>
            <a:pPr>
              <a:defRPr/>
            </a:pPr>
            <a:r>
              <a:rPr lang="sr-Latn-CS" sz="1600" dirty="0">
                <a:solidFill>
                  <a:schemeClr val="accent1">
                    <a:lumMod val="75000"/>
                  </a:schemeClr>
                </a:solidFill>
                <a:latin typeface="+mn-lt"/>
                <a:cs typeface="+mn-cs"/>
              </a:rPr>
              <a:t>Izraženija varijabilnost se uočava kod osoba sa dugim trajanjem bolesti i osoba sa DM 1 i kod njih ukazuje na pogoršanje </a:t>
            </a:r>
            <a:r>
              <a:rPr lang="sr-Latn-CS" sz="1600" dirty="0" err="1">
                <a:solidFill>
                  <a:schemeClr val="accent1">
                    <a:lumMod val="75000"/>
                  </a:schemeClr>
                </a:solidFill>
                <a:latin typeface="+mn-lt"/>
                <a:cs typeface="+mn-cs"/>
              </a:rPr>
              <a:t>glikoregulacije</a:t>
            </a:r>
            <a:r>
              <a:rPr lang="sr-Latn-CS" sz="1600" dirty="0">
                <a:solidFill>
                  <a:schemeClr val="accent1">
                    <a:lumMod val="75000"/>
                  </a:schemeClr>
                </a:solidFill>
                <a:latin typeface="+mn-lt"/>
                <a:cs typeface="+mn-cs"/>
              </a:rPr>
              <a:t> </a:t>
            </a:r>
            <a:endParaRPr lang="en-GB" sz="1600" dirty="0">
              <a:solidFill>
                <a:schemeClr val="accent1">
                  <a:lumMod val="75000"/>
                </a:schemeClr>
              </a:solidFill>
              <a:latin typeface="+mn-lt"/>
              <a:cs typeface="+mn-cs"/>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5298" name="Title 3"/>
          <p:cNvSpPr>
            <a:spLocks noGrp="1"/>
          </p:cNvSpPr>
          <p:nvPr>
            <p:ph type="title" idx="4294967295"/>
          </p:nvPr>
        </p:nvSpPr>
        <p:spPr/>
        <p:txBody>
          <a:bodyPr/>
          <a:lstStyle/>
          <a:p>
            <a:pPr eaLnBrk="1" hangingPunct="1"/>
            <a:r>
              <a:rPr lang="sr-Latn-CS" dirty="0" smtClean="0"/>
              <a:t>Značaj </a:t>
            </a:r>
            <a:r>
              <a:rPr lang="sr-Latn-CS" dirty="0" err="1" smtClean="0"/>
              <a:t>varijabilnosti</a:t>
            </a:r>
            <a:endParaRPr lang="sr-Latn-CS" dirty="0" smtClean="0"/>
          </a:p>
        </p:txBody>
      </p:sp>
      <p:sp>
        <p:nvSpPr>
          <p:cNvPr id="3" name="Content Placeholder 2"/>
          <p:cNvSpPr>
            <a:spLocks/>
          </p:cNvSpPr>
          <p:nvPr/>
        </p:nvSpPr>
        <p:spPr bwMode="auto">
          <a:xfrm>
            <a:off x="427044" y="1014416"/>
            <a:ext cx="8366125" cy="3216275"/>
          </a:xfrm>
          <a:prstGeom prst="rect">
            <a:avLst/>
          </a:prstGeom>
          <a:noFill/>
          <a:ln w="9525">
            <a:noFill/>
            <a:miter lim="800000"/>
            <a:headEnd/>
            <a:tailEnd/>
          </a:ln>
        </p:spPr>
        <p:txBody>
          <a:bodyPr/>
          <a:lstStyle/>
          <a:p>
            <a:pPr marL="444500" indent="-444500">
              <a:spcBef>
                <a:spcPct val="20000"/>
              </a:spcBef>
              <a:buClr>
                <a:srgbClr val="002060"/>
              </a:buClr>
              <a:buFontTx/>
              <a:buChar char="•"/>
            </a:pPr>
            <a:r>
              <a:rPr lang="sr-Latn-CS" sz="1600" dirty="0" smtClean="0">
                <a:solidFill>
                  <a:schemeClr val="accent1">
                    <a:lumMod val="75000"/>
                  </a:schemeClr>
                </a:solidFill>
                <a:latin typeface="Verdana" pitchFamily="34" charset="0"/>
              </a:rPr>
              <a:t>Varijabilnost </a:t>
            </a:r>
            <a:r>
              <a:rPr lang="sr-Latn-CS" sz="1600" dirty="0" err="1" smtClean="0">
                <a:solidFill>
                  <a:schemeClr val="accent1">
                    <a:lumMod val="75000"/>
                  </a:schemeClr>
                </a:solidFill>
                <a:latin typeface="Verdana" pitchFamily="34" charset="0"/>
              </a:rPr>
              <a:t>glikemije</a:t>
            </a:r>
            <a:r>
              <a:rPr lang="sr-Latn-CS" sz="1600" dirty="0" smtClean="0">
                <a:solidFill>
                  <a:schemeClr val="accent1">
                    <a:lumMod val="75000"/>
                  </a:schemeClr>
                </a:solidFill>
                <a:latin typeface="Verdana" pitchFamily="34" charset="0"/>
              </a:rPr>
              <a:t> može biti nezavistan faktor rizika za razvoj </a:t>
            </a:r>
            <a:r>
              <a:rPr lang="sr-Latn-CS" sz="1600" b="1" u="sng" dirty="0" err="1" smtClean="0">
                <a:solidFill>
                  <a:schemeClr val="accent1">
                    <a:lumMod val="75000"/>
                  </a:schemeClr>
                </a:solidFill>
                <a:latin typeface="Verdana" pitchFamily="34" charset="0"/>
              </a:rPr>
              <a:t>mikrovaskularnih</a:t>
            </a:r>
            <a:r>
              <a:rPr lang="sr-Latn-CS" sz="1600" dirty="0" smtClean="0">
                <a:solidFill>
                  <a:schemeClr val="accent1">
                    <a:lumMod val="75000"/>
                  </a:schemeClr>
                </a:solidFill>
                <a:latin typeface="Verdana" pitchFamily="34" charset="0"/>
              </a:rPr>
              <a:t> i </a:t>
            </a:r>
            <a:r>
              <a:rPr lang="sr-Latn-CS" sz="1600" b="1" u="sng" dirty="0" err="1" smtClean="0">
                <a:solidFill>
                  <a:schemeClr val="accent1">
                    <a:lumMod val="75000"/>
                  </a:schemeClr>
                </a:solidFill>
                <a:latin typeface="Verdana" pitchFamily="34" charset="0"/>
              </a:rPr>
              <a:t>makrovaskularnih</a:t>
            </a:r>
            <a:r>
              <a:rPr lang="sr-Latn-CS" sz="1600" dirty="0" smtClean="0">
                <a:solidFill>
                  <a:schemeClr val="accent1">
                    <a:lumMod val="75000"/>
                  </a:schemeClr>
                </a:solidFill>
                <a:latin typeface="Verdana" pitchFamily="34" charset="0"/>
              </a:rPr>
              <a:t> komplikacija, kao i </a:t>
            </a:r>
            <a:r>
              <a:rPr lang="sr-Latn-CS" sz="1600" b="1" u="sng" dirty="0" smtClean="0">
                <a:solidFill>
                  <a:schemeClr val="accent1">
                    <a:lumMod val="75000"/>
                  </a:schemeClr>
                </a:solidFill>
                <a:latin typeface="Verdana" pitchFamily="34" charset="0"/>
              </a:rPr>
              <a:t>mortaliteta</a:t>
            </a:r>
            <a:r>
              <a:rPr lang="sr-Latn-CS" sz="1600" baseline="30000" dirty="0" smtClean="0">
                <a:solidFill>
                  <a:schemeClr val="accent1">
                    <a:lumMod val="75000"/>
                  </a:schemeClr>
                </a:solidFill>
                <a:latin typeface="Verdana" pitchFamily="34" charset="0"/>
              </a:rPr>
              <a:t>1</a:t>
            </a:r>
            <a:endParaRPr lang="sr-Latn-CS" sz="1600" dirty="0" smtClean="0">
              <a:solidFill>
                <a:schemeClr val="accent1">
                  <a:lumMod val="75000"/>
                </a:schemeClr>
              </a:solidFill>
              <a:latin typeface="Verdana" pitchFamily="34" charset="0"/>
            </a:endParaRPr>
          </a:p>
          <a:p>
            <a:pPr marL="444500" indent="-444500">
              <a:spcBef>
                <a:spcPct val="20000"/>
              </a:spcBef>
              <a:buClr>
                <a:srgbClr val="002060"/>
              </a:buClr>
            </a:pPr>
            <a:endParaRPr lang="sr-Latn-CS" sz="1600" dirty="0" smtClean="0">
              <a:solidFill>
                <a:schemeClr val="accent1">
                  <a:lumMod val="75000"/>
                </a:schemeClr>
              </a:solidFill>
              <a:latin typeface="Verdana" pitchFamily="34" charset="0"/>
            </a:endParaRPr>
          </a:p>
          <a:p>
            <a:pPr marL="444500" indent="-444500">
              <a:spcBef>
                <a:spcPct val="20000"/>
              </a:spcBef>
              <a:buClr>
                <a:srgbClr val="002060"/>
              </a:buClr>
              <a:buFontTx/>
              <a:buChar char="•"/>
            </a:pPr>
            <a:r>
              <a:rPr lang="sr-Latn-CS" sz="1600" b="1" dirty="0" smtClean="0">
                <a:solidFill>
                  <a:schemeClr val="accent1">
                    <a:lumMod val="75000"/>
                  </a:schemeClr>
                </a:solidFill>
                <a:latin typeface="Verdana" pitchFamily="34" charset="0"/>
              </a:rPr>
              <a:t>Ujednačavanje dnevnog profila </a:t>
            </a:r>
            <a:r>
              <a:rPr lang="sr-Latn-CS" sz="1600" b="1" dirty="0" err="1" smtClean="0">
                <a:solidFill>
                  <a:schemeClr val="accent1">
                    <a:lumMod val="75000"/>
                  </a:schemeClr>
                </a:solidFill>
                <a:latin typeface="Verdana" pitchFamily="34" charset="0"/>
              </a:rPr>
              <a:t>glikemije</a:t>
            </a:r>
            <a:r>
              <a:rPr lang="sr-Latn-CS" sz="1600" dirty="0" smtClean="0">
                <a:solidFill>
                  <a:schemeClr val="accent1">
                    <a:lumMod val="75000"/>
                  </a:schemeClr>
                </a:solidFill>
                <a:latin typeface="Verdana" pitchFamily="34" charset="0"/>
              </a:rPr>
              <a:t> može imati značajnog efekta na </a:t>
            </a:r>
            <a:r>
              <a:rPr lang="sr-Latn-CS" sz="1600" dirty="0" err="1" smtClean="0">
                <a:solidFill>
                  <a:schemeClr val="accent1">
                    <a:lumMod val="75000"/>
                  </a:schemeClr>
                </a:solidFill>
                <a:latin typeface="Verdana" pitchFamily="34" charset="0"/>
              </a:rPr>
              <a:t>poboljšalje</a:t>
            </a:r>
            <a:r>
              <a:rPr lang="sr-Latn-CS" sz="1600" dirty="0" smtClean="0">
                <a:solidFill>
                  <a:schemeClr val="accent1">
                    <a:lumMod val="75000"/>
                  </a:schemeClr>
                </a:solidFill>
                <a:latin typeface="Verdana" pitchFamily="34" charset="0"/>
              </a:rPr>
              <a:t> </a:t>
            </a:r>
            <a:r>
              <a:rPr lang="sr-Latn-CS" sz="1600" dirty="0" err="1" smtClean="0">
                <a:solidFill>
                  <a:schemeClr val="accent1">
                    <a:lumMod val="75000"/>
                  </a:schemeClr>
                </a:solidFill>
                <a:latin typeface="Verdana" pitchFamily="34" charset="0"/>
              </a:rPr>
              <a:t>glikoregulacije</a:t>
            </a:r>
            <a:r>
              <a:rPr lang="sr-Latn-CS" sz="1600" baseline="30000" dirty="0" smtClean="0">
                <a:solidFill>
                  <a:schemeClr val="accent1">
                    <a:lumMod val="75000"/>
                  </a:schemeClr>
                </a:solidFill>
                <a:latin typeface="Verdana" pitchFamily="34" charset="0"/>
              </a:rPr>
              <a:t> 1</a:t>
            </a:r>
            <a:endParaRPr lang="sr-Latn-CS" sz="1600" dirty="0" smtClean="0">
              <a:solidFill>
                <a:schemeClr val="accent1">
                  <a:lumMod val="75000"/>
                </a:schemeClr>
              </a:solidFill>
              <a:latin typeface="Verdana" pitchFamily="34" charset="0"/>
            </a:endParaRPr>
          </a:p>
          <a:p>
            <a:pPr marL="444500" indent="-444500">
              <a:spcBef>
                <a:spcPct val="20000"/>
              </a:spcBef>
              <a:buClr>
                <a:srgbClr val="002060"/>
              </a:buClr>
            </a:pPr>
            <a:endParaRPr lang="sr-Latn-CS" sz="1600" dirty="0" smtClean="0">
              <a:solidFill>
                <a:schemeClr val="accent1">
                  <a:lumMod val="75000"/>
                </a:schemeClr>
              </a:solidFill>
              <a:latin typeface="Verdana" pitchFamily="34" charset="0"/>
            </a:endParaRPr>
          </a:p>
          <a:p>
            <a:pPr marL="444500" indent="-444500">
              <a:spcBef>
                <a:spcPct val="20000"/>
              </a:spcBef>
              <a:buClr>
                <a:srgbClr val="002060"/>
              </a:buClr>
              <a:buFontTx/>
              <a:buChar char="•"/>
            </a:pPr>
            <a:r>
              <a:rPr lang="sr-Latn-CS" sz="1600" dirty="0" smtClean="0">
                <a:solidFill>
                  <a:schemeClr val="accent1">
                    <a:lumMod val="75000"/>
                  </a:schemeClr>
                </a:solidFill>
                <a:latin typeface="Verdana" pitchFamily="34" charset="0"/>
              </a:rPr>
              <a:t>To se može postići na dva načina:</a:t>
            </a:r>
          </a:p>
          <a:p>
            <a:pPr marL="444500" indent="-444500">
              <a:spcBef>
                <a:spcPct val="20000"/>
              </a:spcBef>
              <a:buClr>
                <a:srgbClr val="002060"/>
              </a:buClr>
            </a:pPr>
            <a:endParaRPr lang="sr-Latn-CS" sz="1600" dirty="0">
              <a:solidFill>
                <a:schemeClr val="accent1">
                  <a:lumMod val="75000"/>
                </a:schemeClr>
              </a:solidFill>
              <a:latin typeface="Verdana" pitchFamily="34" charset="0"/>
            </a:endParaRPr>
          </a:p>
        </p:txBody>
      </p:sp>
      <p:sp>
        <p:nvSpPr>
          <p:cNvPr id="4" name="TextBox 3"/>
          <p:cNvSpPr txBox="1"/>
          <p:nvPr/>
        </p:nvSpPr>
        <p:spPr>
          <a:xfrm>
            <a:off x="719139" y="4795838"/>
            <a:ext cx="2084225" cy="230832"/>
          </a:xfrm>
          <a:prstGeom prst="rect">
            <a:avLst/>
          </a:prstGeom>
          <a:noFill/>
        </p:spPr>
        <p:txBody>
          <a:bodyPr wrap="none">
            <a:spAutoFit/>
          </a:bodyPr>
          <a:lstStyle/>
          <a:p>
            <a:r>
              <a:rPr lang="sr-Latn-CS" sz="900" dirty="0" smtClean="0">
                <a:solidFill>
                  <a:schemeClr val="accent1"/>
                </a:solidFill>
                <a:latin typeface="Verdana" pitchFamily="34" charset="0"/>
              </a:rPr>
              <a:t>1. </a:t>
            </a:r>
            <a:r>
              <a:rPr lang="sr-Latn-CS" sz="900" dirty="0" err="1" smtClean="0">
                <a:solidFill>
                  <a:schemeClr val="accent1"/>
                </a:solidFill>
                <a:latin typeface="Verdana" pitchFamily="34" charset="0"/>
              </a:rPr>
              <a:t>Ceriello</a:t>
            </a:r>
            <a:r>
              <a:rPr lang="sr-Latn-CS" sz="900" dirty="0" smtClean="0">
                <a:solidFill>
                  <a:schemeClr val="accent1"/>
                </a:solidFill>
                <a:latin typeface="Verdana" pitchFamily="34" charset="0"/>
              </a:rPr>
              <a:t>, J </a:t>
            </a:r>
            <a:r>
              <a:rPr lang="sr-Latn-CS" sz="900" dirty="0" err="1" smtClean="0">
                <a:solidFill>
                  <a:schemeClr val="accent1"/>
                </a:solidFill>
                <a:latin typeface="Verdana" pitchFamily="34" charset="0"/>
              </a:rPr>
              <a:t>Int</a:t>
            </a:r>
            <a:r>
              <a:rPr lang="sr-Latn-CS" sz="900" dirty="0" smtClean="0">
                <a:solidFill>
                  <a:schemeClr val="accent1"/>
                </a:solidFill>
                <a:latin typeface="Verdana" pitchFamily="34" charset="0"/>
              </a:rPr>
              <a:t> </a:t>
            </a:r>
            <a:r>
              <a:rPr lang="sr-Latn-CS" sz="900" dirty="0" err="1" smtClean="0">
                <a:solidFill>
                  <a:schemeClr val="accent1"/>
                </a:solidFill>
                <a:latin typeface="Verdana" pitchFamily="34" charset="0"/>
              </a:rPr>
              <a:t>Clin</a:t>
            </a:r>
            <a:r>
              <a:rPr lang="sr-Latn-CS" sz="900" dirty="0" smtClean="0">
                <a:solidFill>
                  <a:schemeClr val="accent1"/>
                </a:solidFill>
                <a:latin typeface="Verdana" pitchFamily="34" charset="0"/>
              </a:rPr>
              <a:t> </a:t>
            </a:r>
            <a:r>
              <a:rPr lang="sr-Latn-CS" sz="900" dirty="0" err="1" smtClean="0">
                <a:solidFill>
                  <a:schemeClr val="accent1"/>
                </a:solidFill>
                <a:latin typeface="Verdana" pitchFamily="34" charset="0"/>
              </a:rPr>
              <a:t>Pract</a:t>
            </a:r>
            <a:r>
              <a:rPr lang="sr-Latn-CS" sz="900" dirty="0" smtClean="0">
                <a:solidFill>
                  <a:schemeClr val="accent1"/>
                </a:solidFill>
                <a:latin typeface="Verdana" pitchFamily="34" charset="0"/>
              </a:rPr>
              <a:t>, 2010</a:t>
            </a:r>
            <a:endParaRPr lang="sr-Latn-CS" sz="900" dirty="0">
              <a:solidFill>
                <a:schemeClr val="accent1"/>
              </a:solidFill>
              <a:latin typeface="Verdana" pitchFamily="34" charset="0"/>
            </a:endParaRPr>
          </a:p>
        </p:txBody>
      </p:sp>
      <p:sp>
        <p:nvSpPr>
          <p:cNvPr id="6" name="TextBox 5"/>
          <p:cNvSpPr txBox="1"/>
          <p:nvPr/>
        </p:nvSpPr>
        <p:spPr>
          <a:xfrm>
            <a:off x="592138" y="3246438"/>
            <a:ext cx="3606800" cy="861774"/>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marL="0" lvl="1" algn="ctr"/>
            <a:r>
              <a:rPr lang="sr-Latn-CS" sz="1600" b="1" dirty="0" smtClean="0">
                <a:solidFill>
                  <a:srgbClr val="000000"/>
                </a:solidFill>
                <a:cs typeface="Arial" charset="0"/>
              </a:rPr>
              <a:t>Izbor </a:t>
            </a:r>
            <a:r>
              <a:rPr lang="sr-Latn-CS" sz="1600" b="1" dirty="0" err="1" smtClean="0">
                <a:solidFill>
                  <a:srgbClr val="000000"/>
                </a:solidFill>
                <a:cs typeface="Arial" charset="0"/>
              </a:rPr>
              <a:t>bazalnog</a:t>
            </a:r>
            <a:r>
              <a:rPr lang="sr-Latn-CS" sz="1600" b="1" dirty="0" smtClean="0">
                <a:solidFill>
                  <a:srgbClr val="000000"/>
                </a:solidFill>
                <a:cs typeface="Arial" charset="0"/>
              </a:rPr>
              <a:t> insulina sa najmanjom </a:t>
            </a:r>
            <a:r>
              <a:rPr lang="sr-Latn-CS" sz="1600" b="1" dirty="0" err="1" smtClean="0">
                <a:solidFill>
                  <a:srgbClr val="000000"/>
                </a:solidFill>
                <a:cs typeface="Arial" charset="0"/>
              </a:rPr>
              <a:t>varijabilnošću</a:t>
            </a:r>
            <a:endParaRPr lang="sr-Latn-CS" sz="1600" b="1" dirty="0" smtClean="0">
              <a:solidFill>
                <a:srgbClr val="000000"/>
              </a:solidFill>
              <a:cs typeface="Arial" charset="0"/>
            </a:endParaRPr>
          </a:p>
          <a:p>
            <a:pPr algn="ctr"/>
            <a:endParaRPr lang="sr-Latn-CS" b="1" dirty="0">
              <a:solidFill>
                <a:srgbClr val="000000"/>
              </a:solidFill>
              <a:cs typeface="Arial" charset="0"/>
            </a:endParaRPr>
          </a:p>
        </p:txBody>
      </p:sp>
      <p:sp>
        <p:nvSpPr>
          <p:cNvPr id="7" name="TextBox 6"/>
          <p:cNvSpPr txBox="1"/>
          <p:nvPr/>
        </p:nvSpPr>
        <p:spPr>
          <a:xfrm>
            <a:off x="4672019" y="3265488"/>
            <a:ext cx="3965575" cy="1107996"/>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a:r>
              <a:rPr lang="sr-Latn-CS" sz="1600" b="1" dirty="0" smtClean="0">
                <a:solidFill>
                  <a:srgbClr val="000000"/>
                </a:solidFill>
                <a:cs typeface="Arial" charset="0"/>
              </a:rPr>
              <a:t>Izbor </a:t>
            </a:r>
            <a:r>
              <a:rPr lang="sr-Latn-CS" sz="1600" b="1" dirty="0" err="1" smtClean="0">
                <a:solidFill>
                  <a:srgbClr val="000000"/>
                </a:solidFill>
                <a:cs typeface="Arial" charset="0"/>
              </a:rPr>
              <a:t>bolusnog</a:t>
            </a:r>
            <a:r>
              <a:rPr lang="sr-Latn-CS" sz="1600" b="1" dirty="0" smtClean="0">
                <a:solidFill>
                  <a:srgbClr val="000000"/>
                </a:solidFill>
                <a:cs typeface="Arial" charset="0"/>
              </a:rPr>
              <a:t> insulina koji će imati najjači efekat na PPG uz mali rizik od </a:t>
            </a:r>
            <a:r>
              <a:rPr lang="sr-Latn-CS" sz="1600" b="1" dirty="0" err="1" smtClean="0">
                <a:solidFill>
                  <a:srgbClr val="000000"/>
                </a:solidFill>
                <a:cs typeface="Arial" charset="0"/>
              </a:rPr>
              <a:t>hipoglikemija</a:t>
            </a:r>
            <a:endParaRPr lang="sr-Latn-CS" sz="1600" b="1" dirty="0" smtClean="0">
              <a:solidFill>
                <a:srgbClr val="000000"/>
              </a:solidFill>
              <a:cs typeface="Arial" charset="0"/>
            </a:endParaRPr>
          </a:p>
          <a:p>
            <a:endParaRPr lang="sr-Latn-CS" b="1" dirty="0">
              <a:solidFill>
                <a:srgbClr val="000000"/>
              </a:solidFill>
              <a:cs typeface="Arial" charset="0"/>
            </a:endParaRPr>
          </a:p>
        </p:txBody>
      </p:sp>
    </p:spTree>
    <p:extLst>
      <p:ext uri="{BB962C8B-B14F-4D97-AF65-F5344CB8AC3E}">
        <p14:creationId xmlns:p14="http://schemas.microsoft.com/office/powerpoint/2010/main" xmlns="" val="242941527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7586" name="Title 3"/>
          <p:cNvSpPr>
            <a:spLocks noGrp="1"/>
          </p:cNvSpPr>
          <p:nvPr>
            <p:ph type="title"/>
          </p:nvPr>
        </p:nvSpPr>
        <p:spPr/>
        <p:txBody>
          <a:bodyPr/>
          <a:lstStyle/>
          <a:p>
            <a:pPr eaLnBrk="1" hangingPunct="1"/>
            <a:r>
              <a:rPr lang="sr-Latn-CS" sz="2000" dirty="0" smtClean="0"/>
              <a:t>Kada je vreme za intenziviranje </a:t>
            </a:r>
            <a:br>
              <a:rPr lang="sr-Latn-CS" sz="2000" dirty="0" smtClean="0"/>
            </a:br>
            <a:r>
              <a:rPr lang="sr-Latn-CS" sz="2000" dirty="0" err="1" smtClean="0"/>
              <a:t>brzodelujućim</a:t>
            </a:r>
            <a:r>
              <a:rPr lang="sr-Latn-CS" sz="2000" dirty="0" smtClean="0"/>
              <a:t>  insulinom?</a:t>
            </a:r>
          </a:p>
        </p:txBody>
      </p:sp>
      <p:sp>
        <p:nvSpPr>
          <p:cNvPr id="3" name="Content Placeholder 2"/>
          <p:cNvSpPr>
            <a:spLocks noGrp="1"/>
          </p:cNvSpPr>
          <p:nvPr>
            <p:ph idx="1"/>
          </p:nvPr>
        </p:nvSpPr>
        <p:spPr/>
        <p:txBody>
          <a:bodyPr/>
          <a:lstStyle/>
          <a:p>
            <a:endParaRPr lang="sr-Latn-CS" sz="1400" dirty="0" smtClean="0">
              <a:solidFill>
                <a:schemeClr val="accent1">
                  <a:lumMod val="75000"/>
                </a:schemeClr>
              </a:solidFill>
              <a:latin typeface="Verdana" pitchFamily="34" charset="0"/>
            </a:endParaRPr>
          </a:p>
          <a:p>
            <a:endParaRPr lang="sr-Latn-CS" sz="1400" dirty="0" smtClean="0">
              <a:solidFill>
                <a:schemeClr val="accent1">
                  <a:lumMod val="75000"/>
                </a:schemeClr>
              </a:solidFill>
              <a:latin typeface="Verdana" pitchFamily="34" charset="0"/>
            </a:endParaRPr>
          </a:p>
          <a:p>
            <a:endParaRPr lang="sr-Latn-CS" sz="1400" dirty="0" smtClean="0">
              <a:solidFill>
                <a:schemeClr val="accent1">
                  <a:lumMod val="75000"/>
                </a:schemeClr>
              </a:solidFill>
              <a:latin typeface="Verdana" pitchFamily="34" charset="0"/>
            </a:endParaRPr>
          </a:p>
          <a:p>
            <a:endParaRPr lang="sr-Latn-CS" sz="1400" dirty="0" smtClean="0">
              <a:solidFill>
                <a:schemeClr val="accent1">
                  <a:lumMod val="75000"/>
                </a:schemeClr>
              </a:solidFill>
              <a:latin typeface="Verdana" pitchFamily="34" charset="0"/>
            </a:endParaRPr>
          </a:p>
          <a:p>
            <a:endParaRPr lang="sr-Latn-CS" sz="1400" dirty="0" smtClean="0">
              <a:solidFill>
                <a:schemeClr val="accent1">
                  <a:lumMod val="75000"/>
                </a:schemeClr>
              </a:solidFill>
              <a:latin typeface="Verdana" pitchFamily="34" charset="0"/>
            </a:endParaRPr>
          </a:p>
          <a:p>
            <a:endParaRPr lang="sr-Latn-CS" sz="1400" dirty="0" smtClean="0">
              <a:solidFill>
                <a:schemeClr val="accent1">
                  <a:lumMod val="75000"/>
                </a:schemeClr>
              </a:solidFill>
              <a:latin typeface="Verdana" pitchFamily="34" charset="0"/>
            </a:endParaRPr>
          </a:p>
          <a:p>
            <a:endParaRPr lang="sr-Latn-CS" sz="1400" dirty="0" smtClean="0">
              <a:solidFill>
                <a:schemeClr val="accent1">
                  <a:lumMod val="75000"/>
                </a:schemeClr>
              </a:solidFill>
              <a:latin typeface="Verdana" pitchFamily="34" charset="0"/>
            </a:endParaRPr>
          </a:p>
          <a:p>
            <a:endParaRPr lang="sr-Latn-CS" sz="1400" dirty="0" smtClean="0">
              <a:solidFill>
                <a:schemeClr val="accent1">
                  <a:lumMod val="75000"/>
                </a:schemeClr>
              </a:solidFill>
              <a:latin typeface="Verdana" pitchFamily="34" charset="0"/>
            </a:endParaRPr>
          </a:p>
          <a:p>
            <a:r>
              <a:rPr lang="sr-Latn-CS" sz="1400" dirty="0" smtClean="0">
                <a:solidFill>
                  <a:schemeClr val="accent1">
                    <a:lumMod val="75000"/>
                  </a:schemeClr>
                </a:solidFill>
                <a:latin typeface="Verdana" pitchFamily="34" charset="0"/>
              </a:rPr>
              <a:t>Kada </a:t>
            </a:r>
            <a:r>
              <a:rPr lang="sr-Latn-CS" sz="1400" dirty="0" err="1" smtClean="0">
                <a:solidFill>
                  <a:schemeClr val="accent1">
                    <a:lumMod val="75000"/>
                  </a:schemeClr>
                </a:solidFill>
                <a:latin typeface="Verdana" pitchFamily="34" charset="0"/>
              </a:rPr>
              <a:t>bazalni</a:t>
            </a:r>
            <a:r>
              <a:rPr lang="sr-Latn-CS" sz="1400" dirty="0" smtClean="0">
                <a:solidFill>
                  <a:schemeClr val="accent1">
                    <a:lumMod val="75000"/>
                  </a:schemeClr>
                </a:solidFill>
                <a:latin typeface="Verdana" pitchFamily="34" charset="0"/>
              </a:rPr>
              <a:t> insulin dostigne dozu od </a:t>
            </a:r>
            <a:r>
              <a:rPr lang="sr-Latn-CS" sz="1400" b="1" dirty="0" smtClean="0">
                <a:solidFill>
                  <a:schemeClr val="accent1">
                    <a:lumMod val="75000"/>
                  </a:schemeClr>
                </a:solidFill>
                <a:latin typeface="Verdana" pitchFamily="34" charset="0"/>
              </a:rPr>
              <a:t>0,5 – 1 j/kg</a:t>
            </a:r>
            <a:r>
              <a:rPr lang="sr-Latn-CS" sz="1400" dirty="0" smtClean="0">
                <a:solidFill>
                  <a:schemeClr val="accent1">
                    <a:lumMod val="75000"/>
                  </a:schemeClr>
                </a:solidFill>
                <a:latin typeface="Verdana" pitchFamily="34" charset="0"/>
              </a:rPr>
              <a:t>, najverovatnije će biti potreban dodatak </a:t>
            </a:r>
            <a:r>
              <a:rPr lang="sr-Latn-CS" sz="1400" dirty="0" err="1" smtClean="0">
                <a:solidFill>
                  <a:schemeClr val="accent1">
                    <a:lumMod val="75000"/>
                  </a:schemeClr>
                </a:solidFill>
                <a:latin typeface="Verdana" pitchFamily="34" charset="0"/>
              </a:rPr>
              <a:t>prandijalnog</a:t>
            </a:r>
            <a:r>
              <a:rPr lang="sr-Latn-CS" sz="1400" dirty="0" smtClean="0">
                <a:solidFill>
                  <a:schemeClr val="accent1">
                    <a:lumMod val="75000"/>
                  </a:schemeClr>
                </a:solidFill>
                <a:latin typeface="Verdana" pitchFamily="34" charset="0"/>
              </a:rPr>
              <a:t> insulina</a:t>
            </a:r>
            <a:r>
              <a:rPr lang="sr-Latn-CS" sz="1400" baseline="30000" dirty="0" smtClean="0">
                <a:solidFill>
                  <a:schemeClr val="accent1">
                    <a:lumMod val="75000"/>
                  </a:schemeClr>
                </a:solidFill>
                <a:latin typeface="Verdana" pitchFamily="34" charset="0"/>
              </a:rPr>
              <a:t>2</a:t>
            </a:r>
            <a:r>
              <a:rPr lang="sr-Latn-CS" sz="1400" dirty="0" smtClean="0">
                <a:solidFill>
                  <a:schemeClr val="accent1">
                    <a:lumMod val="75000"/>
                  </a:schemeClr>
                </a:solidFill>
                <a:latin typeface="Verdana" pitchFamily="34" charset="0"/>
              </a:rPr>
              <a:t> </a:t>
            </a:r>
          </a:p>
          <a:p>
            <a:endParaRPr lang="sr-Latn-CS" sz="1400" dirty="0" smtClean="0">
              <a:solidFill>
                <a:schemeClr val="accent1">
                  <a:lumMod val="75000"/>
                </a:schemeClr>
              </a:solidFill>
              <a:latin typeface="Verdana" pitchFamily="34" charset="0"/>
            </a:endParaRPr>
          </a:p>
          <a:p>
            <a:r>
              <a:rPr lang="sr-Latn-CS" sz="1400" dirty="0" smtClean="0">
                <a:solidFill>
                  <a:schemeClr val="accent1">
                    <a:lumMod val="75000"/>
                  </a:schemeClr>
                </a:solidFill>
                <a:latin typeface="Verdana" pitchFamily="34" charset="0"/>
              </a:rPr>
              <a:t>Sa uvođenjem </a:t>
            </a:r>
            <a:r>
              <a:rPr lang="sr-Latn-CS" sz="1400" dirty="0" err="1" smtClean="0">
                <a:solidFill>
                  <a:schemeClr val="accent1">
                    <a:lumMod val="75000"/>
                  </a:schemeClr>
                </a:solidFill>
                <a:latin typeface="Verdana" pitchFamily="34" charset="0"/>
              </a:rPr>
              <a:t>brzodelujućeg</a:t>
            </a:r>
            <a:r>
              <a:rPr lang="sr-Latn-CS" sz="1400" dirty="0" smtClean="0">
                <a:solidFill>
                  <a:schemeClr val="accent1">
                    <a:lumMod val="75000"/>
                  </a:schemeClr>
                </a:solidFill>
                <a:latin typeface="Verdana" pitchFamily="34" charset="0"/>
              </a:rPr>
              <a:t> insulina savetuje se </a:t>
            </a:r>
            <a:r>
              <a:rPr lang="sr-Latn-CS" sz="1400" b="1" dirty="0" smtClean="0">
                <a:solidFill>
                  <a:schemeClr val="accent1">
                    <a:lumMod val="75000"/>
                  </a:schemeClr>
                </a:solidFill>
                <a:latin typeface="Verdana" pitchFamily="34" charset="0"/>
              </a:rPr>
              <a:t>isključivanje insulinskih </a:t>
            </a:r>
            <a:r>
              <a:rPr lang="sr-Latn-CS" sz="1400" b="1" dirty="0" err="1" smtClean="0">
                <a:solidFill>
                  <a:schemeClr val="accent1">
                    <a:lumMod val="75000"/>
                  </a:schemeClr>
                </a:solidFill>
                <a:latin typeface="Verdana" pitchFamily="34" charset="0"/>
              </a:rPr>
              <a:t>sekretagoga</a:t>
            </a:r>
            <a:r>
              <a:rPr lang="sr-Latn-CS" sz="1400" dirty="0" smtClean="0">
                <a:solidFill>
                  <a:schemeClr val="accent1">
                    <a:lumMod val="75000"/>
                  </a:schemeClr>
                </a:solidFill>
                <a:latin typeface="Verdana" pitchFamily="34" charset="0"/>
              </a:rPr>
              <a:t> (preparata </a:t>
            </a:r>
            <a:r>
              <a:rPr lang="sr-Latn-CS" sz="1400" dirty="0" err="1" smtClean="0">
                <a:solidFill>
                  <a:schemeClr val="accent1">
                    <a:lumMod val="75000"/>
                  </a:schemeClr>
                </a:solidFill>
                <a:latin typeface="Verdana" pitchFamily="34" charset="0"/>
              </a:rPr>
              <a:t>sulfonilureje</a:t>
            </a:r>
            <a:r>
              <a:rPr lang="sr-Latn-CS" sz="1400" dirty="0" smtClean="0">
                <a:solidFill>
                  <a:schemeClr val="accent1">
                    <a:lumMod val="75000"/>
                  </a:schemeClr>
                </a:solidFill>
                <a:latin typeface="Verdana" pitchFamily="34" charset="0"/>
              </a:rPr>
              <a:t>) radi smanjenja rizika od hipoglikemija</a:t>
            </a:r>
            <a:r>
              <a:rPr lang="sr-Latn-CS" sz="1400" baseline="30000" dirty="0" smtClean="0">
                <a:solidFill>
                  <a:schemeClr val="accent1">
                    <a:lumMod val="75000"/>
                  </a:schemeClr>
                </a:solidFill>
                <a:latin typeface="Verdana" pitchFamily="34" charset="0"/>
              </a:rPr>
              <a:t>2</a:t>
            </a:r>
            <a:endParaRPr lang="sr-Latn-CS" sz="1400" dirty="0" smtClean="0">
              <a:solidFill>
                <a:schemeClr val="accent1">
                  <a:lumMod val="75000"/>
                </a:schemeClr>
              </a:solidFill>
              <a:latin typeface="Verdana" pitchFamily="34" charset="0"/>
            </a:endParaRPr>
          </a:p>
          <a:p>
            <a:endParaRPr lang="sr-Latn-CS" sz="1400" dirty="0">
              <a:solidFill>
                <a:schemeClr val="accent1">
                  <a:lumMod val="75000"/>
                </a:schemeClr>
              </a:solidFill>
            </a:endParaRPr>
          </a:p>
        </p:txBody>
      </p:sp>
      <p:sp>
        <p:nvSpPr>
          <p:cNvPr id="2627588" name="Footer Placeholder 3"/>
          <p:cNvSpPr txBox="1">
            <a:spLocks noGrp="1"/>
          </p:cNvSpPr>
          <p:nvPr/>
        </p:nvSpPr>
        <p:spPr bwMode="auto">
          <a:xfrm>
            <a:off x="285750" y="4614863"/>
            <a:ext cx="8931402" cy="228600"/>
          </a:xfrm>
          <a:prstGeom prst="rect">
            <a:avLst/>
          </a:prstGeom>
          <a:noFill/>
          <a:ln w="9525">
            <a:noFill/>
            <a:miter lim="800000"/>
            <a:headEnd/>
            <a:tailEnd/>
          </a:ln>
        </p:spPr>
        <p:txBody>
          <a:bodyPr lIns="79590" tIns="39795" rIns="79590" bIns="39795"/>
          <a:lstStyle/>
          <a:p>
            <a:pPr eaLnBrk="0" hangingPunct="0"/>
            <a:r>
              <a:rPr lang="sr-Latn-CS" altLang="ko-KR" sz="900" dirty="0" err="1" smtClean="0">
                <a:solidFill>
                  <a:schemeClr val="accent1"/>
                </a:solidFill>
                <a:latin typeface="Verdana" pitchFamily="34" charset="0"/>
                <a:ea typeface="Gulim" pitchFamily="34" charset="-127"/>
              </a:rPr>
              <a:t>Adapted</a:t>
            </a:r>
            <a:r>
              <a:rPr lang="sr-Latn-CS" altLang="ko-KR" sz="900" dirty="0" smtClean="0">
                <a:solidFill>
                  <a:schemeClr val="accent1"/>
                </a:solidFill>
                <a:latin typeface="Verdana" pitchFamily="34" charset="0"/>
                <a:ea typeface="Gulim" pitchFamily="34" charset="-127"/>
              </a:rPr>
              <a:t> </a:t>
            </a:r>
            <a:r>
              <a:rPr lang="sr-Latn-CS" altLang="ko-KR" sz="900" dirty="0" err="1" smtClean="0">
                <a:solidFill>
                  <a:schemeClr val="accent1"/>
                </a:solidFill>
                <a:latin typeface="Verdana" pitchFamily="34" charset="0"/>
                <a:ea typeface="Gulim" pitchFamily="34" charset="-127"/>
              </a:rPr>
              <a:t>from</a:t>
            </a:r>
            <a:r>
              <a:rPr lang="sr-Latn-CS" altLang="ko-KR" sz="900" dirty="0" smtClean="0">
                <a:solidFill>
                  <a:schemeClr val="accent1"/>
                </a:solidFill>
                <a:latin typeface="Verdana" pitchFamily="34" charset="0"/>
                <a:ea typeface="Gulim" pitchFamily="34" charset="-127"/>
              </a:rPr>
              <a:t>: </a:t>
            </a:r>
            <a:r>
              <a:rPr lang="sr-Latn-CS" altLang="ko-KR" sz="900" dirty="0" err="1" smtClean="0">
                <a:solidFill>
                  <a:schemeClr val="accent1"/>
                </a:solidFill>
                <a:latin typeface="Verdana" pitchFamily="34" charset="0"/>
                <a:ea typeface="Gulim" pitchFamily="34" charset="-127"/>
              </a:rPr>
              <a:t>Inzucchi</a:t>
            </a:r>
            <a:r>
              <a:rPr lang="sr-Latn-CS" altLang="ko-KR" sz="900" dirty="0" smtClean="0">
                <a:solidFill>
                  <a:schemeClr val="accent1"/>
                </a:solidFill>
                <a:latin typeface="Verdana" pitchFamily="34" charset="0"/>
                <a:ea typeface="Gulim" pitchFamily="34" charset="-127"/>
              </a:rPr>
              <a:t> et al. </a:t>
            </a:r>
            <a:r>
              <a:rPr lang="sr-Latn-CS" altLang="ko-KR" sz="900" dirty="0" err="1" smtClean="0">
                <a:solidFill>
                  <a:schemeClr val="accent1"/>
                </a:solidFill>
                <a:latin typeface="Verdana" pitchFamily="34" charset="0"/>
                <a:ea typeface="Gulim" pitchFamily="34" charset="-127"/>
              </a:rPr>
              <a:t>Diabetes</a:t>
            </a:r>
            <a:r>
              <a:rPr lang="sr-Latn-CS" altLang="ko-KR" sz="900" dirty="0" smtClean="0">
                <a:solidFill>
                  <a:schemeClr val="accent1"/>
                </a:solidFill>
                <a:latin typeface="Verdana" pitchFamily="34" charset="0"/>
                <a:ea typeface="Gulim" pitchFamily="34" charset="-127"/>
              </a:rPr>
              <a:t> Care 2012;35:1364-79, </a:t>
            </a:r>
            <a:r>
              <a:rPr lang="sr-Latn-CS" sz="900" dirty="0" err="1" smtClean="0">
                <a:solidFill>
                  <a:schemeClr val="accent1"/>
                </a:solidFill>
                <a:latin typeface="Verdana" pitchFamily="34" charset="0"/>
              </a:rPr>
              <a:t>Inzzuchi</a:t>
            </a:r>
            <a:r>
              <a:rPr lang="sr-Latn-CS" sz="900" dirty="0" smtClean="0">
                <a:solidFill>
                  <a:schemeClr val="accent1"/>
                </a:solidFill>
                <a:latin typeface="Verdana" pitchFamily="34" charset="0"/>
              </a:rPr>
              <a:t>, </a:t>
            </a:r>
            <a:r>
              <a:rPr lang="sr-Latn-CS" sz="900" dirty="0" err="1" smtClean="0">
                <a:solidFill>
                  <a:schemeClr val="accent1"/>
                </a:solidFill>
                <a:latin typeface="Verdana" pitchFamily="34" charset="0"/>
              </a:rPr>
              <a:t>Diabetologia</a:t>
            </a:r>
            <a:r>
              <a:rPr lang="sr-Latn-CS" sz="900" dirty="0" smtClean="0">
                <a:solidFill>
                  <a:schemeClr val="accent1"/>
                </a:solidFill>
                <a:latin typeface="Verdana" pitchFamily="34" charset="0"/>
              </a:rPr>
              <a:t>, 2012 – ADA/EASD </a:t>
            </a:r>
            <a:r>
              <a:rPr lang="sr-Latn-CS" sz="900" dirty="0" err="1" smtClean="0">
                <a:solidFill>
                  <a:schemeClr val="accent1"/>
                </a:solidFill>
                <a:latin typeface="Verdana" pitchFamily="34" charset="0"/>
              </a:rPr>
              <a:t>statement</a:t>
            </a:r>
            <a:r>
              <a:rPr lang="sr-Latn-CS" sz="900" dirty="0" smtClean="0">
                <a:solidFill>
                  <a:schemeClr val="accent1"/>
                </a:solidFill>
                <a:latin typeface="Verdana" pitchFamily="34" charset="0"/>
              </a:rPr>
              <a:t> on </a:t>
            </a:r>
            <a:r>
              <a:rPr lang="sr-Latn-CS" sz="900" dirty="0" err="1" smtClean="0">
                <a:solidFill>
                  <a:schemeClr val="accent1"/>
                </a:solidFill>
                <a:latin typeface="Verdana" pitchFamily="34" charset="0"/>
              </a:rPr>
              <a:t>management</a:t>
            </a:r>
            <a:r>
              <a:rPr lang="sr-Latn-CS" sz="900" dirty="0" smtClean="0">
                <a:solidFill>
                  <a:schemeClr val="accent1"/>
                </a:solidFill>
                <a:latin typeface="Verdana" pitchFamily="34" charset="0"/>
              </a:rPr>
              <a:t> of </a:t>
            </a:r>
            <a:r>
              <a:rPr lang="sr-Latn-CS" sz="900" dirty="0" err="1" smtClean="0">
                <a:solidFill>
                  <a:schemeClr val="accent1"/>
                </a:solidFill>
                <a:latin typeface="Verdana" pitchFamily="34" charset="0"/>
              </a:rPr>
              <a:t>hyperglycaemia</a:t>
            </a:r>
            <a:r>
              <a:rPr lang="sr-Latn-CS" sz="900" dirty="0" smtClean="0">
                <a:solidFill>
                  <a:schemeClr val="accent1"/>
                </a:solidFill>
                <a:latin typeface="Verdana" pitchFamily="34" charset="0"/>
              </a:rPr>
              <a:t> in </a:t>
            </a:r>
            <a:r>
              <a:rPr lang="sr-Latn-CS" sz="900" dirty="0" err="1" smtClean="0">
                <a:solidFill>
                  <a:schemeClr val="accent1"/>
                </a:solidFill>
                <a:latin typeface="Verdana" pitchFamily="34" charset="0"/>
              </a:rPr>
              <a:t>type</a:t>
            </a:r>
            <a:r>
              <a:rPr lang="sr-Latn-CS" sz="900" dirty="0" smtClean="0">
                <a:solidFill>
                  <a:schemeClr val="accent1"/>
                </a:solidFill>
                <a:latin typeface="Verdana" pitchFamily="34" charset="0"/>
              </a:rPr>
              <a:t> 2 </a:t>
            </a:r>
            <a:r>
              <a:rPr lang="sr-Latn-CS" sz="900" dirty="0" err="1" smtClean="0">
                <a:solidFill>
                  <a:schemeClr val="accent1"/>
                </a:solidFill>
                <a:latin typeface="Verdana" pitchFamily="34" charset="0"/>
              </a:rPr>
              <a:t>diabetes</a:t>
            </a:r>
            <a:endParaRPr lang="sr-Latn-CS" sz="900" dirty="0" smtClean="0">
              <a:solidFill>
                <a:schemeClr val="accent1"/>
              </a:solidFill>
              <a:latin typeface="Verdana" pitchFamily="34" charset="0"/>
            </a:endParaRPr>
          </a:p>
          <a:p>
            <a:pPr eaLnBrk="0" hangingPunct="0"/>
            <a:endParaRPr lang="sr-Latn-CS" altLang="ko-KR" sz="900" dirty="0">
              <a:solidFill>
                <a:schemeClr val="accent1"/>
              </a:solidFill>
              <a:latin typeface="Verdana" pitchFamily="34" charset="0"/>
              <a:ea typeface="Gulim" pitchFamily="34" charset="-127"/>
            </a:endParaRPr>
          </a:p>
        </p:txBody>
      </p:sp>
      <p:sp>
        <p:nvSpPr>
          <p:cNvPr id="11" name="Rounded Rectangle 10"/>
          <p:cNvSpPr>
            <a:spLocks noChangeArrowheads="1"/>
          </p:cNvSpPr>
          <p:nvPr/>
        </p:nvSpPr>
        <p:spPr bwMode="auto">
          <a:xfrm>
            <a:off x="1100138" y="1102614"/>
            <a:ext cx="6934200" cy="1697038"/>
          </a:xfrm>
          <a:prstGeom prst="roundRect">
            <a:avLst>
              <a:gd name="adj" fmla="val 9912"/>
            </a:avLst>
          </a:prstGeom>
          <a:solidFill>
            <a:schemeClr val="bg2"/>
          </a:solidFill>
          <a:ln w="9525" algn="ctr">
            <a:solidFill>
              <a:schemeClr val="accent1"/>
            </a:solidFill>
            <a:round/>
            <a:headEnd/>
            <a:tailEnd/>
          </a:ln>
        </p:spPr>
        <p:txBody>
          <a:bodyPr anchor="ctr"/>
          <a:lstStyle/>
          <a:p>
            <a:pPr algn="ctr">
              <a:defRPr/>
            </a:pPr>
            <a:r>
              <a:rPr lang="sr-Latn-CS" b="1" i="1" dirty="0" smtClean="0">
                <a:solidFill>
                  <a:schemeClr val="accent1">
                    <a:lumMod val="75000"/>
                  </a:schemeClr>
                </a:solidFill>
                <a:latin typeface="+mn-lt"/>
                <a:ea typeface="MS PGothic" pitchFamily="34" charset="-128"/>
                <a:cs typeface="Arial" pitchFamily="34" charset="0"/>
              </a:rPr>
              <a:t>Kada je postignuta ciljna </a:t>
            </a:r>
            <a:r>
              <a:rPr lang="sr-Latn-CS" b="1" i="1" u="sng" dirty="0" smtClean="0">
                <a:solidFill>
                  <a:schemeClr val="accent1">
                    <a:lumMod val="75000"/>
                  </a:schemeClr>
                </a:solidFill>
                <a:latin typeface="+mn-lt"/>
                <a:ea typeface="MS PGothic" pitchFamily="34" charset="-128"/>
                <a:cs typeface="Arial" pitchFamily="34" charset="0"/>
              </a:rPr>
              <a:t>FPG</a:t>
            </a:r>
            <a:r>
              <a:rPr lang="sr-Latn-CS" b="1" i="1" dirty="0" smtClean="0">
                <a:solidFill>
                  <a:schemeClr val="accent1">
                    <a:lumMod val="75000"/>
                  </a:schemeClr>
                </a:solidFill>
                <a:latin typeface="+mn-lt"/>
                <a:ea typeface="MS PGothic" pitchFamily="34" charset="-128"/>
                <a:cs typeface="Arial" pitchFamily="34" charset="0"/>
              </a:rPr>
              <a:t>, a </a:t>
            </a:r>
            <a:r>
              <a:rPr lang="sr-Latn-CS" b="1" i="1" u="sng" dirty="0" smtClean="0">
                <a:solidFill>
                  <a:schemeClr val="accent1">
                    <a:lumMod val="75000"/>
                  </a:schemeClr>
                </a:solidFill>
                <a:latin typeface="+mn-lt"/>
                <a:ea typeface="MS PGothic" pitchFamily="34" charset="-128"/>
                <a:cs typeface="Arial" pitchFamily="34" charset="0"/>
              </a:rPr>
              <a:t>HbA</a:t>
            </a:r>
            <a:r>
              <a:rPr lang="sr-Latn-CS" b="1" i="1" u="sng" baseline="-25000" dirty="0" smtClean="0">
                <a:solidFill>
                  <a:schemeClr val="accent1">
                    <a:lumMod val="75000"/>
                  </a:schemeClr>
                </a:solidFill>
                <a:latin typeface="+mn-lt"/>
                <a:ea typeface="MS PGothic" pitchFamily="34" charset="-128"/>
                <a:cs typeface="Arial" pitchFamily="34" charset="0"/>
              </a:rPr>
              <a:t>1c</a:t>
            </a:r>
            <a:r>
              <a:rPr lang="sr-Latn-CS" b="1" i="1" dirty="0" smtClean="0">
                <a:solidFill>
                  <a:schemeClr val="accent1">
                    <a:lumMod val="75000"/>
                  </a:schemeClr>
                </a:solidFill>
                <a:latin typeface="+mn-lt"/>
                <a:ea typeface="MS PGothic" pitchFamily="34" charset="-128"/>
                <a:cs typeface="Arial" pitchFamily="34" charset="0"/>
              </a:rPr>
              <a:t> ostaje iznad ciljnih vrednosti</a:t>
            </a:r>
          </a:p>
          <a:p>
            <a:pPr algn="ctr">
              <a:defRPr/>
            </a:pPr>
            <a:endParaRPr lang="sr-Latn-CS" b="1" i="1" dirty="0" smtClean="0">
              <a:solidFill>
                <a:schemeClr val="accent1">
                  <a:lumMod val="75000"/>
                </a:schemeClr>
              </a:solidFill>
              <a:latin typeface="+mn-lt"/>
              <a:ea typeface="MS PGothic" pitchFamily="34" charset="-128"/>
              <a:cs typeface="Arial" pitchFamily="34" charset="0"/>
            </a:endParaRPr>
          </a:p>
          <a:p>
            <a:pPr algn="ctr">
              <a:defRPr/>
            </a:pPr>
            <a:r>
              <a:rPr lang="sr-Latn-CS" b="1" i="1" dirty="0" smtClean="0">
                <a:solidFill>
                  <a:schemeClr val="accent1">
                    <a:lumMod val="75000"/>
                  </a:schemeClr>
                </a:solidFill>
                <a:latin typeface="+mn-lt"/>
                <a:ea typeface="MS PGothic" pitchFamily="34" charset="-128"/>
                <a:cs typeface="Arial" pitchFamily="34" charset="0"/>
              </a:rPr>
              <a:t>3-6 meseci nakon neuspešne </a:t>
            </a:r>
            <a:r>
              <a:rPr lang="sr-Latn-CS" b="1" i="1" dirty="0" err="1" smtClean="0">
                <a:solidFill>
                  <a:schemeClr val="accent1">
                    <a:lumMod val="75000"/>
                  </a:schemeClr>
                </a:solidFill>
                <a:latin typeface="+mn-lt"/>
                <a:ea typeface="MS PGothic" pitchFamily="34" charset="-128"/>
                <a:cs typeface="Arial" pitchFamily="34" charset="0"/>
              </a:rPr>
              <a:t>titracije</a:t>
            </a:r>
            <a:r>
              <a:rPr lang="sr-Latn-CS" b="1" i="1" dirty="0" smtClean="0">
                <a:solidFill>
                  <a:schemeClr val="accent1">
                    <a:lumMod val="75000"/>
                  </a:schemeClr>
                </a:solidFill>
                <a:latin typeface="+mn-lt"/>
                <a:ea typeface="MS PGothic" pitchFamily="34" charset="-128"/>
                <a:cs typeface="Arial" pitchFamily="34" charset="0"/>
              </a:rPr>
              <a:t> </a:t>
            </a:r>
            <a:r>
              <a:rPr lang="sr-Latn-CS" b="1" i="1" dirty="0" err="1" smtClean="0">
                <a:solidFill>
                  <a:schemeClr val="accent1">
                    <a:lumMod val="75000"/>
                  </a:schemeClr>
                </a:solidFill>
                <a:latin typeface="+mn-lt"/>
                <a:ea typeface="MS PGothic" pitchFamily="34" charset="-128"/>
                <a:cs typeface="Arial" pitchFamily="34" charset="0"/>
              </a:rPr>
              <a:t>bazalnog</a:t>
            </a:r>
            <a:r>
              <a:rPr lang="sr-Latn-CS" b="1" i="1" dirty="0" smtClean="0">
                <a:solidFill>
                  <a:schemeClr val="accent1">
                    <a:lumMod val="75000"/>
                  </a:schemeClr>
                </a:solidFill>
                <a:latin typeface="+mn-lt"/>
                <a:ea typeface="MS PGothic" pitchFamily="34" charset="-128"/>
                <a:cs typeface="Arial" pitchFamily="34" charset="0"/>
              </a:rPr>
              <a:t> insulina</a:t>
            </a:r>
            <a:endParaRPr lang="sr-Latn-CS" b="1" i="1" dirty="0">
              <a:solidFill>
                <a:schemeClr val="accent1">
                  <a:lumMod val="75000"/>
                </a:schemeClr>
              </a:solidFill>
              <a:latin typeface="+mn-lt"/>
              <a:ea typeface="MS PGothic" pitchFamily="34" charset="-128"/>
              <a:cs typeface="Arial" pitchFamily="34" charset="0"/>
            </a:endParaRPr>
          </a:p>
        </p:txBody>
      </p:sp>
    </p:spTree>
    <p:extLst>
      <p:ext uri="{BB962C8B-B14F-4D97-AF65-F5344CB8AC3E}">
        <p14:creationId xmlns:p14="http://schemas.microsoft.com/office/powerpoint/2010/main" xmlns="" val="17592178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5778" name="Title 3"/>
          <p:cNvSpPr>
            <a:spLocks noGrp="1"/>
          </p:cNvSpPr>
          <p:nvPr>
            <p:ph type="title" idx="4294967295"/>
          </p:nvPr>
        </p:nvSpPr>
        <p:spPr/>
        <p:txBody>
          <a:bodyPr/>
          <a:lstStyle/>
          <a:p>
            <a:pPr eaLnBrk="1" hangingPunct="1"/>
            <a:r>
              <a:rPr lang="sr-Latn-CS" sz="2000" smtClean="0"/>
              <a:t>Postprandijalna glikemija je nezavisno povezana sa više značajnih komorbiditeta kod osoba obolelih od dijabetesa</a:t>
            </a:r>
            <a:endParaRPr lang="en-GB" sz="2000" smtClean="0"/>
          </a:p>
        </p:txBody>
      </p:sp>
      <p:pic>
        <p:nvPicPr>
          <p:cNvPr id="13" name="Picture 12"/>
          <p:cNvPicPr>
            <a:picLocks noChangeAspect="1"/>
          </p:cNvPicPr>
          <p:nvPr/>
        </p:nvPicPr>
        <p:blipFill>
          <a:blip r:embed="rId3"/>
          <a:srcRect/>
          <a:stretch>
            <a:fillRect/>
          </a:stretch>
        </p:blipFill>
        <p:spPr bwMode="auto">
          <a:xfrm>
            <a:off x="4719643" y="3019428"/>
            <a:ext cx="574675" cy="671513"/>
          </a:xfrm>
          <a:prstGeom prst="rect">
            <a:avLst/>
          </a:prstGeom>
          <a:noFill/>
          <a:ln w="9525">
            <a:noFill/>
            <a:miter lim="800000"/>
            <a:headEnd/>
            <a:tailEnd/>
          </a:ln>
        </p:spPr>
      </p:pic>
      <p:pic>
        <p:nvPicPr>
          <p:cNvPr id="12" name="Picture 11"/>
          <p:cNvPicPr>
            <a:picLocks noChangeAspect="1"/>
          </p:cNvPicPr>
          <p:nvPr/>
        </p:nvPicPr>
        <p:blipFill>
          <a:blip r:embed="rId4"/>
          <a:srcRect/>
          <a:stretch>
            <a:fillRect/>
          </a:stretch>
        </p:blipFill>
        <p:spPr bwMode="auto">
          <a:xfrm>
            <a:off x="1011238" y="2530475"/>
            <a:ext cx="608012" cy="714375"/>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4976813" y="1465265"/>
            <a:ext cx="635000" cy="581025"/>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295275" y="1106491"/>
            <a:ext cx="814388" cy="471487"/>
          </a:xfrm>
          <a:prstGeom prst="rect">
            <a:avLst/>
          </a:prstGeom>
          <a:noFill/>
          <a:ln w="9525">
            <a:noFill/>
            <a:miter lim="800000"/>
            <a:headEnd/>
            <a:tailEnd/>
          </a:ln>
        </p:spPr>
      </p:pic>
      <p:sp>
        <p:nvSpPr>
          <p:cNvPr id="6" name="TextBox 5"/>
          <p:cNvSpPr txBox="1"/>
          <p:nvPr/>
        </p:nvSpPr>
        <p:spPr>
          <a:xfrm>
            <a:off x="757244" y="1371603"/>
            <a:ext cx="3436937" cy="830997"/>
          </a:xfrm>
          <a:prstGeom prst="rect">
            <a:avLst/>
          </a:prstGeom>
          <a:solidFill>
            <a:schemeClr val="tx1">
              <a:lumMod val="20000"/>
              <a:lumOff val="8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algn="ctr"/>
            <a:r>
              <a:rPr lang="sr-Latn-CS" sz="1200">
                <a:solidFill>
                  <a:srgbClr val="000000"/>
                </a:solidFill>
                <a:cs typeface="Arial" charset="0"/>
              </a:rPr>
              <a:t>Osobe sa prosečnim PPG &gt;11.1 mmol/l imaju </a:t>
            </a:r>
            <a:r>
              <a:rPr lang="sr-Latn-CS" sz="1200" b="1">
                <a:solidFill>
                  <a:srgbClr val="000000"/>
                </a:solidFill>
                <a:cs typeface="Arial" charset="0"/>
              </a:rPr>
              <a:t>2,15 x</a:t>
            </a:r>
            <a:r>
              <a:rPr lang="sr-Latn-CS" sz="1200">
                <a:solidFill>
                  <a:srgbClr val="000000"/>
                </a:solidFill>
                <a:cs typeface="Arial" charset="0"/>
              </a:rPr>
              <a:t> veći rizik od razvoja </a:t>
            </a:r>
            <a:r>
              <a:rPr lang="sr-Latn-CS" sz="1200" b="1">
                <a:solidFill>
                  <a:srgbClr val="000000"/>
                </a:solidFill>
                <a:cs typeface="Arial" charset="0"/>
              </a:rPr>
              <a:t>karcinoma pankreasa</a:t>
            </a:r>
            <a:r>
              <a:rPr lang="sr-Latn-CS" sz="1200">
                <a:solidFill>
                  <a:srgbClr val="000000"/>
                </a:solidFill>
                <a:cs typeface="Arial" charset="0"/>
              </a:rPr>
              <a:t>, nego osobe sa prosečnom vrednošću &lt;6,7 mmol/l.</a:t>
            </a:r>
            <a:r>
              <a:rPr lang="sr-Latn-CS" sz="1200" baseline="30000">
                <a:solidFill>
                  <a:srgbClr val="000000"/>
                </a:solidFill>
                <a:cs typeface="Arial" charset="0"/>
              </a:rPr>
              <a:t>1</a:t>
            </a:r>
            <a:endParaRPr lang="en-GB" sz="1200">
              <a:solidFill>
                <a:srgbClr val="000000"/>
              </a:solidFill>
              <a:cs typeface="Arial" charset="0"/>
            </a:endParaRPr>
          </a:p>
        </p:txBody>
      </p:sp>
      <p:sp>
        <p:nvSpPr>
          <p:cNvPr id="5" name="TextBox 4"/>
          <p:cNvSpPr txBox="1"/>
          <p:nvPr/>
        </p:nvSpPr>
        <p:spPr>
          <a:xfrm>
            <a:off x="206381" y="4592639"/>
            <a:ext cx="8551863" cy="369332"/>
          </a:xfrm>
          <a:prstGeom prst="rect">
            <a:avLst/>
          </a:prstGeom>
          <a:noFill/>
        </p:spPr>
        <p:txBody>
          <a:bodyPr>
            <a:spAutoFit/>
          </a:bodyPr>
          <a:lstStyle/>
          <a:p>
            <a:r>
              <a:rPr lang="sr-Latn-CS" sz="900">
                <a:solidFill>
                  <a:schemeClr val="accent1"/>
                </a:solidFill>
                <a:latin typeface="Verdana" pitchFamily="34" charset="0"/>
              </a:rPr>
              <a:t>1. Gapstur, JAMA, 2000; 2. Shiraiwa, Biochem Biophys res Commun, 2005; 3. Shiraiwa, Daibetes Care, 2005; 4. Abbatecola, Neurology, 2006; 5. Scognamiglio, Diabetes Care 2006; 6. Bibra, Horm Metab res, 2009  </a:t>
            </a:r>
            <a:endParaRPr lang="en-GB" sz="900">
              <a:solidFill>
                <a:schemeClr val="accent1"/>
              </a:solidFill>
              <a:latin typeface="Verdana" pitchFamily="34" charset="0"/>
            </a:endParaRPr>
          </a:p>
        </p:txBody>
      </p:sp>
      <p:sp>
        <p:nvSpPr>
          <p:cNvPr id="7" name="TextBox 6"/>
          <p:cNvSpPr txBox="1"/>
          <p:nvPr/>
        </p:nvSpPr>
        <p:spPr>
          <a:xfrm>
            <a:off x="5483225" y="1901828"/>
            <a:ext cx="2870200" cy="1015663"/>
          </a:xfrm>
          <a:prstGeom prst="rect">
            <a:avLst/>
          </a:prstGeom>
          <a:solidFill>
            <a:schemeClr val="tx1">
              <a:lumMod val="20000"/>
              <a:lumOff val="8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algn="ctr"/>
            <a:r>
              <a:rPr lang="sr-Latn-CS" sz="1200" dirty="0">
                <a:solidFill>
                  <a:srgbClr val="000000"/>
                </a:solidFill>
                <a:cs typeface="Arial" charset="0"/>
              </a:rPr>
              <a:t>PPG je nezavistan </a:t>
            </a:r>
            <a:r>
              <a:rPr lang="sr-Latn-CS" sz="1200" dirty="0" err="1">
                <a:solidFill>
                  <a:srgbClr val="000000"/>
                </a:solidFill>
                <a:cs typeface="Arial" charset="0"/>
              </a:rPr>
              <a:t>prediktor</a:t>
            </a:r>
            <a:r>
              <a:rPr lang="sr-Latn-CS" sz="1200" dirty="0">
                <a:solidFill>
                  <a:srgbClr val="000000"/>
                </a:solidFill>
                <a:cs typeface="Arial" charset="0"/>
              </a:rPr>
              <a:t> dijabetesne </a:t>
            </a:r>
            <a:r>
              <a:rPr lang="sr-Latn-CS" sz="1200" dirty="0" err="1">
                <a:solidFill>
                  <a:srgbClr val="000000"/>
                </a:solidFill>
                <a:cs typeface="Arial" charset="0"/>
              </a:rPr>
              <a:t>retinopatije</a:t>
            </a:r>
            <a:r>
              <a:rPr lang="sr-Latn-CS" sz="1200" dirty="0">
                <a:solidFill>
                  <a:srgbClr val="000000"/>
                </a:solidFill>
                <a:cs typeface="Arial" charset="0"/>
              </a:rPr>
              <a:t>, a neki podaci ukazuju na to da je jači </a:t>
            </a:r>
            <a:r>
              <a:rPr lang="sr-Latn-CS" sz="1200" b="1" dirty="0" err="1">
                <a:solidFill>
                  <a:srgbClr val="000000"/>
                </a:solidFill>
                <a:cs typeface="Arial" charset="0"/>
              </a:rPr>
              <a:t>prediktor</a:t>
            </a:r>
            <a:r>
              <a:rPr lang="sr-Latn-CS" sz="1200" b="1" dirty="0">
                <a:solidFill>
                  <a:srgbClr val="000000"/>
                </a:solidFill>
                <a:cs typeface="Arial" charset="0"/>
              </a:rPr>
              <a:t> pojave i progresije </a:t>
            </a:r>
            <a:r>
              <a:rPr lang="sr-Latn-CS" sz="1200" b="1" dirty="0" err="1">
                <a:solidFill>
                  <a:srgbClr val="000000"/>
                </a:solidFill>
                <a:cs typeface="Arial" charset="0"/>
              </a:rPr>
              <a:t>retinopatije</a:t>
            </a:r>
            <a:r>
              <a:rPr lang="sr-Latn-CS" sz="1200" dirty="0">
                <a:solidFill>
                  <a:srgbClr val="000000"/>
                </a:solidFill>
                <a:cs typeface="Arial" charset="0"/>
              </a:rPr>
              <a:t> od </a:t>
            </a:r>
            <a:r>
              <a:rPr lang="sr-Latn-CS" sz="1200" dirty="0" err="1">
                <a:solidFill>
                  <a:srgbClr val="000000"/>
                </a:solidFill>
                <a:cs typeface="Arial" charset="0"/>
              </a:rPr>
              <a:t>HbA1c.</a:t>
            </a:r>
            <a:r>
              <a:rPr lang="sr-Latn-CS" sz="1200" baseline="30000" dirty="0" err="1">
                <a:solidFill>
                  <a:srgbClr val="000000"/>
                </a:solidFill>
                <a:cs typeface="Arial" charset="0"/>
              </a:rPr>
              <a:t>2</a:t>
            </a:r>
            <a:r>
              <a:rPr lang="sr-Latn-CS" sz="1200" baseline="30000" dirty="0">
                <a:solidFill>
                  <a:srgbClr val="000000"/>
                </a:solidFill>
                <a:cs typeface="Arial" charset="0"/>
              </a:rPr>
              <a:t>,3</a:t>
            </a:r>
            <a:endParaRPr lang="en-GB" sz="1200" dirty="0">
              <a:solidFill>
                <a:srgbClr val="000000"/>
              </a:solidFill>
              <a:cs typeface="Arial" charset="0"/>
            </a:endParaRPr>
          </a:p>
        </p:txBody>
      </p:sp>
      <p:sp>
        <p:nvSpPr>
          <p:cNvPr id="8" name="TextBox 7"/>
          <p:cNvSpPr txBox="1"/>
          <p:nvPr/>
        </p:nvSpPr>
        <p:spPr>
          <a:xfrm>
            <a:off x="1398592" y="3019428"/>
            <a:ext cx="2263775" cy="1200329"/>
          </a:xfrm>
          <a:prstGeom prst="rect">
            <a:avLst/>
          </a:prstGeom>
          <a:solidFill>
            <a:schemeClr val="tx1">
              <a:lumMod val="20000"/>
              <a:lumOff val="80000"/>
            </a:schemeClr>
          </a:solidFill>
          <a:ln/>
        </p:spPr>
        <p:style>
          <a:lnRef idx="1">
            <a:schemeClr val="accent3"/>
          </a:lnRef>
          <a:fillRef idx="3">
            <a:schemeClr val="accent3"/>
          </a:fillRef>
          <a:effectRef idx="2">
            <a:schemeClr val="accent3"/>
          </a:effectRef>
          <a:fontRef idx="minor">
            <a:schemeClr val="lt1"/>
          </a:fontRef>
        </p:style>
        <p:txBody>
          <a:bodyPr>
            <a:spAutoFit/>
          </a:bodyPr>
          <a:lstStyle/>
          <a:p>
            <a:pPr algn="ctr"/>
            <a:r>
              <a:rPr lang="sr-Latn-CS" sz="1200">
                <a:solidFill>
                  <a:srgbClr val="000000"/>
                </a:solidFill>
                <a:cs typeface="Arial" charset="0"/>
              </a:rPr>
              <a:t>Izraženiji skokovi PPG su asocirani sa </a:t>
            </a:r>
            <a:r>
              <a:rPr lang="sr-Latn-CS" sz="1200" b="1">
                <a:solidFill>
                  <a:srgbClr val="000000"/>
                </a:solidFill>
                <a:cs typeface="Arial" charset="0"/>
              </a:rPr>
              <a:t>poremećenom</a:t>
            </a:r>
            <a:r>
              <a:rPr lang="sr-Latn-CS" sz="1200">
                <a:solidFill>
                  <a:srgbClr val="000000"/>
                </a:solidFill>
                <a:cs typeface="Arial" charset="0"/>
              </a:rPr>
              <a:t> </a:t>
            </a:r>
            <a:r>
              <a:rPr lang="sr-Latn-CS" sz="1200" b="1">
                <a:solidFill>
                  <a:srgbClr val="000000"/>
                </a:solidFill>
                <a:cs typeface="Arial" charset="0"/>
              </a:rPr>
              <a:t>kognitivnom funkcijom </a:t>
            </a:r>
            <a:r>
              <a:rPr lang="sr-Latn-CS" sz="1200">
                <a:solidFill>
                  <a:srgbClr val="000000"/>
                </a:solidFill>
                <a:cs typeface="Arial" charset="0"/>
              </a:rPr>
              <a:t>kod starih osoba obolelih od dijabetesa.</a:t>
            </a:r>
            <a:r>
              <a:rPr lang="sr-Latn-CS" sz="1200" baseline="30000">
                <a:solidFill>
                  <a:srgbClr val="000000"/>
                </a:solidFill>
                <a:cs typeface="Arial" charset="0"/>
              </a:rPr>
              <a:t>4</a:t>
            </a:r>
            <a:endParaRPr lang="en-GB" sz="1200">
              <a:solidFill>
                <a:srgbClr val="000000"/>
              </a:solidFill>
              <a:cs typeface="Arial" charset="0"/>
            </a:endParaRPr>
          </a:p>
        </p:txBody>
      </p:sp>
      <p:sp>
        <p:nvSpPr>
          <p:cNvPr id="9" name="TextBox 8"/>
          <p:cNvSpPr txBox="1"/>
          <p:nvPr/>
        </p:nvSpPr>
        <p:spPr>
          <a:xfrm>
            <a:off x="5210175" y="3527428"/>
            <a:ext cx="2711450" cy="830997"/>
          </a:xfrm>
          <a:prstGeom prst="rect">
            <a:avLst/>
          </a:prstGeom>
          <a:solidFill>
            <a:schemeClr val="tx1">
              <a:lumMod val="20000"/>
              <a:lumOff val="8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algn="ctr"/>
            <a:r>
              <a:rPr lang="sr-Latn-CS" sz="1200" dirty="0">
                <a:solidFill>
                  <a:srgbClr val="000000"/>
                </a:solidFill>
                <a:cs typeface="Arial" charset="0"/>
              </a:rPr>
              <a:t>Pokazano je da kontrola PPG poboljšava </a:t>
            </a:r>
            <a:r>
              <a:rPr lang="sr-Latn-CS" sz="1200" b="1" dirty="0" err="1">
                <a:solidFill>
                  <a:srgbClr val="000000"/>
                </a:solidFill>
                <a:cs typeface="Arial" charset="0"/>
              </a:rPr>
              <a:t>miokardnu</a:t>
            </a:r>
            <a:r>
              <a:rPr lang="sr-Latn-CS" sz="1200" b="1" dirty="0">
                <a:solidFill>
                  <a:srgbClr val="000000"/>
                </a:solidFill>
                <a:cs typeface="Arial" charset="0"/>
              </a:rPr>
              <a:t> funkciju </a:t>
            </a:r>
            <a:r>
              <a:rPr lang="sr-Latn-CS" sz="1200" dirty="0">
                <a:solidFill>
                  <a:srgbClr val="000000"/>
                </a:solidFill>
                <a:cs typeface="Arial" charset="0"/>
              </a:rPr>
              <a:t>i protok krvi kroz </a:t>
            </a:r>
            <a:r>
              <a:rPr lang="sr-Latn-CS" sz="1200" dirty="0" err="1">
                <a:solidFill>
                  <a:srgbClr val="000000"/>
                </a:solidFill>
                <a:cs typeface="Arial" charset="0"/>
              </a:rPr>
              <a:t>miokard.</a:t>
            </a:r>
            <a:r>
              <a:rPr lang="sr-Latn-CS" sz="1200" baseline="30000" dirty="0" err="1">
                <a:solidFill>
                  <a:srgbClr val="000000"/>
                </a:solidFill>
                <a:cs typeface="Arial" charset="0"/>
              </a:rPr>
              <a:t>5</a:t>
            </a:r>
            <a:r>
              <a:rPr lang="sr-Latn-CS" sz="1200" baseline="30000" dirty="0">
                <a:solidFill>
                  <a:srgbClr val="000000"/>
                </a:solidFill>
                <a:cs typeface="Arial" charset="0"/>
              </a:rPr>
              <a:t>,6</a:t>
            </a:r>
            <a:endParaRPr lang="en-GB" sz="1200" dirty="0">
              <a:solidFill>
                <a:srgbClr val="000000"/>
              </a:solidFill>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22" name="Title 3"/>
          <p:cNvSpPr>
            <a:spLocks noGrp="1"/>
          </p:cNvSpPr>
          <p:nvPr>
            <p:ph type="title" idx="4294967295"/>
          </p:nvPr>
        </p:nvSpPr>
        <p:spPr/>
        <p:txBody>
          <a:bodyPr/>
          <a:lstStyle/>
          <a:p>
            <a:pPr eaLnBrk="1" hangingPunct="1"/>
            <a:r>
              <a:rPr lang="sr-Latn-CS" smtClean="0"/>
              <a:t>PPG i kardiovaskularni rizik</a:t>
            </a:r>
            <a:endParaRPr lang="en-GB" smtClean="0"/>
          </a:p>
        </p:txBody>
      </p:sp>
      <p:sp>
        <p:nvSpPr>
          <p:cNvPr id="2" name="Content Placeholder 1"/>
          <p:cNvSpPr>
            <a:spLocks noGrp="1"/>
          </p:cNvSpPr>
          <p:nvPr>
            <p:ph idx="4294967295"/>
          </p:nvPr>
        </p:nvSpPr>
        <p:spPr>
          <a:xfrm>
            <a:off x="5834063" y="1146175"/>
            <a:ext cx="3048000" cy="1206500"/>
          </a:xfrm>
        </p:spPr>
        <p:style>
          <a:lnRef idx="1">
            <a:schemeClr val="accent3"/>
          </a:lnRef>
          <a:fillRef idx="3">
            <a:schemeClr val="accent3"/>
          </a:fillRef>
          <a:effectRef idx="2">
            <a:schemeClr val="accent3"/>
          </a:effectRef>
          <a:fontRef idx="minor">
            <a:schemeClr val="lt1"/>
          </a:fontRef>
        </p:style>
        <p:txBody>
          <a:bodyPr/>
          <a:lstStyle/>
          <a:p>
            <a:pPr marL="0" indent="0" algn="ctr" eaLnBrk="1" hangingPunct="1">
              <a:buClr>
                <a:schemeClr val="accent1"/>
              </a:buClr>
              <a:buFontTx/>
              <a:buNone/>
            </a:pPr>
            <a:r>
              <a:rPr lang="sr-Latn-CS" sz="1400" dirty="0" err="1" smtClean="0">
                <a:solidFill>
                  <a:srgbClr val="000000"/>
                </a:solidFill>
              </a:rPr>
              <a:t>Makrovaskularne</a:t>
            </a:r>
            <a:r>
              <a:rPr lang="sr-Latn-CS" sz="1400" dirty="0" smtClean="0">
                <a:solidFill>
                  <a:srgbClr val="000000"/>
                </a:solidFill>
              </a:rPr>
              <a:t> komplikacije su glavni uzrok smrti osoba obolelih od dijabetesa – u </a:t>
            </a:r>
            <a:r>
              <a:rPr lang="sr-Latn-CS" sz="1400" b="1" dirty="0" smtClean="0">
                <a:solidFill>
                  <a:srgbClr val="000000"/>
                </a:solidFill>
              </a:rPr>
              <a:t>75%</a:t>
            </a:r>
            <a:r>
              <a:rPr lang="sr-Latn-CS" sz="1400" dirty="0" smtClean="0">
                <a:solidFill>
                  <a:srgbClr val="000000"/>
                </a:solidFill>
              </a:rPr>
              <a:t> slučajeva</a:t>
            </a:r>
          </a:p>
          <a:p>
            <a:pPr marL="0" indent="0" eaLnBrk="1" hangingPunct="1">
              <a:buClr>
                <a:schemeClr val="accent1"/>
              </a:buClr>
            </a:pPr>
            <a:endParaRPr lang="sr-Latn-CS" sz="1400" dirty="0" smtClean="0">
              <a:solidFill>
                <a:srgbClr val="000000"/>
              </a:solidFill>
            </a:endParaRPr>
          </a:p>
          <a:p>
            <a:pPr lvl="1" eaLnBrk="1" hangingPunct="1">
              <a:buClr>
                <a:schemeClr val="tx2"/>
              </a:buClr>
            </a:pPr>
            <a:endParaRPr lang="sr-Latn-CS" sz="1200" dirty="0" smtClean="0">
              <a:solidFill>
                <a:srgbClr val="000000"/>
              </a:solidFill>
            </a:endParaRPr>
          </a:p>
          <a:p>
            <a:pPr lvl="1" eaLnBrk="1" hangingPunct="1">
              <a:buClr>
                <a:schemeClr val="tx2"/>
              </a:buClr>
              <a:buFontTx/>
              <a:buNone/>
            </a:pPr>
            <a:r>
              <a:rPr lang="sr-Latn-CS" sz="1200" dirty="0" smtClean="0">
                <a:solidFill>
                  <a:srgbClr val="000000"/>
                </a:solidFill>
              </a:rPr>
              <a:t/>
            </a:r>
            <a:br>
              <a:rPr lang="sr-Latn-CS" sz="1200" dirty="0" smtClean="0">
                <a:solidFill>
                  <a:srgbClr val="000000"/>
                </a:solidFill>
              </a:rPr>
            </a:br>
            <a:endParaRPr lang="sr-Latn-CS" sz="1200" dirty="0" smtClean="0">
              <a:solidFill>
                <a:srgbClr val="000000"/>
              </a:solidFill>
            </a:endParaRPr>
          </a:p>
          <a:p>
            <a:pPr marL="0" indent="0" eaLnBrk="1" hangingPunct="1">
              <a:buClr>
                <a:schemeClr val="accent1"/>
              </a:buClr>
              <a:buFontTx/>
              <a:buNone/>
            </a:pPr>
            <a:endParaRPr lang="sr-Latn-CS" sz="1400" dirty="0" smtClean="0">
              <a:solidFill>
                <a:srgbClr val="000000"/>
              </a:solidFill>
            </a:endParaRPr>
          </a:p>
          <a:p>
            <a:pPr marL="0" indent="0" eaLnBrk="1" hangingPunct="1">
              <a:buClr>
                <a:schemeClr val="accent1"/>
              </a:buClr>
              <a:buNone/>
            </a:pPr>
            <a:endParaRPr lang="sr-Latn-CS" sz="1400" dirty="0" smtClean="0">
              <a:solidFill>
                <a:srgbClr val="000000"/>
              </a:solidFill>
            </a:endParaRPr>
          </a:p>
        </p:txBody>
      </p:sp>
      <p:sp>
        <p:nvSpPr>
          <p:cNvPr id="5" name="TextBox 4"/>
          <p:cNvSpPr txBox="1"/>
          <p:nvPr/>
        </p:nvSpPr>
        <p:spPr>
          <a:xfrm>
            <a:off x="55568" y="4606926"/>
            <a:ext cx="6038833" cy="369332"/>
          </a:xfrm>
          <a:prstGeom prst="rect">
            <a:avLst/>
          </a:prstGeom>
          <a:noFill/>
        </p:spPr>
        <p:txBody>
          <a:bodyPr wrap="none">
            <a:spAutoFit/>
          </a:bodyPr>
          <a:lstStyle/>
          <a:p>
            <a:r>
              <a:rPr lang="sr-Latn-CS" sz="900">
                <a:solidFill>
                  <a:schemeClr val="accent1"/>
                </a:solidFill>
                <a:latin typeface="Verdana" pitchFamily="34" charset="0"/>
              </a:rPr>
              <a:t>Yamagishi. </a:t>
            </a:r>
            <a:r>
              <a:rPr lang="sr-Latn-CS" sz="900" i="1">
                <a:solidFill>
                  <a:schemeClr val="accent1"/>
                </a:solidFill>
                <a:latin typeface="Verdana" pitchFamily="34" charset="0"/>
              </a:rPr>
              <a:t>Int J Clin Pract</a:t>
            </a:r>
            <a:r>
              <a:rPr lang="sr-Latn-CS" sz="900">
                <a:solidFill>
                  <a:schemeClr val="accent1"/>
                </a:solidFill>
                <a:latin typeface="Verdana" pitchFamily="34" charset="0"/>
              </a:rPr>
              <a:t> 2007;61:83–87</a:t>
            </a:r>
          </a:p>
          <a:p>
            <a:r>
              <a:rPr lang="sr-Latn-CS" sz="900">
                <a:solidFill>
                  <a:schemeClr val="accent1"/>
                </a:solidFill>
                <a:latin typeface="Verdana" pitchFamily="34" charset="0"/>
              </a:rPr>
              <a:t>IDF guideline for management of postmeal glucose in diabetes, 2011; Peter, Curr Vasc Pharm, 2009</a:t>
            </a:r>
            <a:endParaRPr lang="en-GB" sz="900">
              <a:solidFill>
                <a:schemeClr val="accent1"/>
              </a:solidFill>
              <a:latin typeface="Verdana" pitchFamily="34" charset="0"/>
            </a:endParaRPr>
          </a:p>
        </p:txBody>
      </p:sp>
      <p:graphicFrame>
        <p:nvGraphicFramePr>
          <p:cNvPr id="6" name="Diagram 5"/>
          <p:cNvGraphicFramePr/>
          <p:nvPr>
            <p:extLst>
              <p:ext uri="{D42A27DB-BD31-4B8C-83A1-F6EECF244321}">
                <p14:modId xmlns:p14="http://schemas.microsoft.com/office/powerpoint/2010/main" xmlns="" val="620908197"/>
              </p:ext>
            </p:extLst>
          </p:nvPr>
        </p:nvGraphicFramePr>
        <p:xfrm>
          <a:off x="305505" y="961723"/>
          <a:ext cx="5353195" cy="251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1709269" y="3677048"/>
            <a:ext cx="2169391" cy="699990"/>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lt1"/>
          </a:fontRef>
        </p:style>
      </p:sp>
      <p:grpSp>
        <p:nvGrpSpPr>
          <p:cNvPr id="8" name="Group 7"/>
          <p:cNvGrpSpPr/>
          <p:nvPr/>
        </p:nvGrpSpPr>
        <p:grpSpPr>
          <a:xfrm>
            <a:off x="1709267" y="3819516"/>
            <a:ext cx="2331303" cy="722892"/>
            <a:chOff x="-714052" y="2115334"/>
            <a:chExt cx="2331303" cy="722892"/>
          </a:xfrm>
          <a:scene3d>
            <a:camera prst="orthographicFront"/>
            <a:lightRig rig="chilly" dir="t"/>
          </a:scene3d>
        </p:grpSpPr>
        <p:sp>
          <p:nvSpPr>
            <p:cNvPr id="9" name="Rounded Rectangle 8"/>
            <p:cNvSpPr/>
            <p:nvPr/>
          </p:nvSpPr>
          <p:spPr>
            <a:xfrm>
              <a:off x="-608094" y="2115334"/>
              <a:ext cx="2225345" cy="699990"/>
            </a:xfrm>
            <a:prstGeom prst="roundRect">
              <a:avLst>
                <a:gd name="adj" fmla="val 10000"/>
              </a:avLst>
            </a:prstGeom>
            <a:sp3d z="12700" extrusionH="1700" prstMaterial="dkEdge">
              <a:bevelT w="25400" h="6350" prst="softRound"/>
              <a:bevelB w="0" h="0" prst="convex"/>
            </a:sp3d>
          </p:spPr>
          <p:style>
            <a:lnRef idx="1">
              <a:schemeClr val="accent2">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714052" y="2179240"/>
              <a:ext cx="2331303" cy="658986"/>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Aft>
                  <a:spcPct val="35000"/>
                </a:spcAft>
                <a:defRPr/>
              </a:pPr>
              <a:r>
                <a:rPr lang="sr-Latn-CS" sz="1200" b="1" dirty="0" err="1">
                  <a:solidFill>
                    <a:schemeClr val="accent1">
                      <a:lumMod val="50000"/>
                    </a:schemeClr>
                  </a:solidFill>
                </a:rPr>
                <a:t>Kardiovaskularni</a:t>
              </a:r>
              <a:r>
                <a:rPr lang="sr-Latn-CS" sz="1200" b="1" dirty="0">
                  <a:solidFill>
                    <a:schemeClr val="accent1">
                      <a:lumMod val="50000"/>
                    </a:schemeClr>
                  </a:solidFill>
                </a:rPr>
                <a:t> događaji</a:t>
              </a:r>
            </a:p>
          </p:txBody>
        </p:sp>
      </p:grpSp>
      <p:cxnSp>
        <p:nvCxnSpPr>
          <p:cNvPr id="12" name="Straight Arrow Connector 11"/>
          <p:cNvCxnSpPr/>
          <p:nvPr/>
        </p:nvCxnSpPr>
        <p:spPr>
          <a:xfrm>
            <a:off x="1300169" y="3676650"/>
            <a:ext cx="331787" cy="350838"/>
          </a:xfrm>
          <a:prstGeom prst="straightConnector1">
            <a:avLst/>
          </a:prstGeom>
          <a:ln w="25400">
            <a:solidFill>
              <a:schemeClr val="tx1">
                <a:lumMod val="25000"/>
                <a:lumOff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257675" y="3676650"/>
            <a:ext cx="363538" cy="350838"/>
          </a:xfrm>
          <a:prstGeom prst="straightConnector1">
            <a:avLst/>
          </a:prstGeom>
          <a:ln w="25400">
            <a:solidFill>
              <a:schemeClr val="tx1">
                <a:lumMod val="25000"/>
                <a:lumOff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71788" y="3508378"/>
            <a:ext cx="80962" cy="168275"/>
          </a:xfrm>
          <a:prstGeom prst="straightConnector1">
            <a:avLst/>
          </a:prstGeom>
          <a:ln w="25400">
            <a:solidFill>
              <a:schemeClr val="tx1">
                <a:lumMod val="25000"/>
                <a:lumOff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0114" name="Title 3"/>
          <p:cNvSpPr>
            <a:spLocks noGrp="1"/>
          </p:cNvSpPr>
          <p:nvPr>
            <p:ph type="title" idx="4294967295"/>
          </p:nvPr>
        </p:nvSpPr>
        <p:spPr/>
        <p:txBody>
          <a:bodyPr/>
          <a:lstStyle/>
          <a:p>
            <a:pPr eaLnBrk="1" hangingPunct="1"/>
            <a:r>
              <a:rPr lang="sr-Latn-CS" sz="2600" smtClean="0"/>
              <a:t>Insulin aspart kao ciljna terapija PPG</a:t>
            </a:r>
            <a:endParaRPr lang="en-GB" sz="2600" smtClean="0"/>
          </a:p>
        </p:txBody>
      </p:sp>
      <p:sp>
        <p:nvSpPr>
          <p:cNvPr id="95236" name="Rectangle 4"/>
          <p:cNvSpPr>
            <a:spLocks noChangeArrowheads="1"/>
          </p:cNvSpPr>
          <p:nvPr/>
        </p:nvSpPr>
        <p:spPr bwMode="invGray">
          <a:xfrm>
            <a:off x="1912938" y="4287839"/>
            <a:ext cx="2049462" cy="305212"/>
          </a:xfrm>
          <a:prstGeom prst="rect">
            <a:avLst/>
          </a:prstGeom>
          <a:noFill/>
          <a:ln>
            <a:noFill/>
          </a:ln>
          <a:effectLst/>
          <a:extLst/>
        </p:spPr>
        <p:txBody>
          <a:bodyPr lIns="90488" tIns="44450" rIns="90488" bIns="44450">
            <a:spAutoFit/>
          </a:bodyPr>
          <a:lstStyle/>
          <a:p>
            <a:pPr algn="ctr">
              <a:defRPr/>
            </a:pPr>
            <a:r>
              <a:rPr lang="en-GB" sz="1400" dirty="0">
                <a:latin typeface="+mn-lt"/>
                <a:cs typeface="Arial" pitchFamily="34" charset="0"/>
              </a:rPr>
              <a:t>Home</a:t>
            </a:r>
          </a:p>
        </p:txBody>
      </p:sp>
      <p:sp>
        <p:nvSpPr>
          <p:cNvPr id="95237" name="Rectangle 5"/>
          <p:cNvSpPr>
            <a:spLocks noChangeArrowheads="1"/>
          </p:cNvSpPr>
          <p:nvPr/>
        </p:nvSpPr>
        <p:spPr bwMode="invGray">
          <a:xfrm>
            <a:off x="3932244" y="4298951"/>
            <a:ext cx="2441575" cy="305212"/>
          </a:xfrm>
          <a:prstGeom prst="rect">
            <a:avLst/>
          </a:prstGeom>
          <a:noFill/>
          <a:ln>
            <a:noFill/>
          </a:ln>
          <a:effectLst/>
          <a:extLst/>
        </p:spPr>
        <p:txBody>
          <a:bodyPr lIns="90488" tIns="44450" rIns="90488" bIns="44450">
            <a:spAutoFit/>
          </a:bodyPr>
          <a:lstStyle/>
          <a:p>
            <a:pPr algn="ctr">
              <a:defRPr/>
            </a:pPr>
            <a:r>
              <a:rPr lang="en-GB" sz="1400" dirty="0" err="1">
                <a:latin typeface="+mn-lt"/>
                <a:cs typeface="Arial" pitchFamily="34" charset="0"/>
              </a:rPr>
              <a:t>Raskin</a:t>
            </a:r>
            <a:endParaRPr lang="en-GB" sz="1400" dirty="0">
              <a:latin typeface="+mn-lt"/>
              <a:cs typeface="Arial" pitchFamily="34" charset="0"/>
            </a:endParaRPr>
          </a:p>
        </p:txBody>
      </p:sp>
      <p:sp>
        <p:nvSpPr>
          <p:cNvPr id="95238" name="Rectangle 6"/>
          <p:cNvSpPr>
            <a:spLocks noChangeArrowheads="1"/>
          </p:cNvSpPr>
          <p:nvPr/>
        </p:nvSpPr>
        <p:spPr bwMode="invGray">
          <a:xfrm rot="16200000">
            <a:off x="-221456" y="2683695"/>
            <a:ext cx="2627312" cy="520655"/>
          </a:xfrm>
          <a:prstGeom prst="rect">
            <a:avLst/>
          </a:prstGeom>
          <a:noFill/>
          <a:ln>
            <a:noFill/>
          </a:ln>
          <a:effectLst/>
          <a:extLst/>
        </p:spPr>
        <p:txBody>
          <a:bodyPr lIns="90488" tIns="44450" rIns="90488" bIns="44450">
            <a:spAutoFit/>
          </a:bodyPr>
          <a:lstStyle/>
          <a:p>
            <a:pPr algn="ctr">
              <a:defRPr/>
            </a:pPr>
            <a:r>
              <a:rPr lang="en-GB" sz="1400" dirty="0" err="1">
                <a:latin typeface="+mn-lt"/>
                <a:cs typeface="Arial" pitchFamily="34" charset="0"/>
              </a:rPr>
              <a:t>Prosečan</a:t>
            </a:r>
            <a:r>
              <a:rPr lang="en-GB" sz="1400" dirty="0">
                <a:latin typeface="+mn-lt"/>
                <a:cs typeface="Arial" pitchFamily="34" charset="0"/>
              </a:rPr>
              <a:t> </a:t>
            </a:r>
            <a:r>
              <a:rPr lang="en-GB" sz="1400" dirty="0" err="1">
                <a:latin typeface="+mn-lt"/>
                <a:cs typeface="Arial" pitchFamily="34" charset="0"/>
              </a:rPr>
              <a:t>skok</a:t>
            </a:r>
            <a:r>
              <a:rPr lang="en-GB" sz="1400" dirty="0">
                <a:latin typeface="+mn-lt"/>
                <a:cs typeface="Arial" pitchFamily="34" charset="0"/>
              </a:rPr>
              <a:t> </a:t>
            </a:r>
            <a:r>
              <a:rPr lang="en-GB" sz="1400" dirty="0" err="1">
                <a:latin typeface="+mn-lt"/>
                <a:cs typeface="Arial" pitchFamily="34" charset="0"/>
              </a:rPr>
              <a:t>glikemije</a:t>
            </a:r>
            <a:r>
              <a:rPr lang="en-GB" sz="1400" dirty="0">
                <a:latin typeface="+mn-lt"/>
                <a:cs typeface="Arial" pitchFamily="34" charset="0"/>
              </a:rPr>
              <a:t> </a:t>
            </a:r>
            <a:r>
              <a:rPr lang="en-GB" sz="1400" dirty="0" err="1">
                <a:latin typeface="+mn-lt"/>
                <a:cs typeface="Arial" pitchFamily="34" charset="0"/>
              </a:rPr>
              <a:t>nakon</a:t>
            </a:r>
            <a:r>
              <a:rPr lang="en-GB" sz="1400" dirty="0">
                <a:latin typeface="+mn-lt"/>
                <a:cs typeface="Arial" pitchFamily="34" charset="0"/>
              </a:rPr>
              <a:t> </a:t>
            </a:r>
            <a:r>
              <a:rPr lang="en-GB" sz="1400" dirty="0" err="1">
                <a:latin typeface="+mn-lt"/>
                <a:cs typeface="Arial" pitchFamily="34" charset="0"/>
              </a:rPr>
              <a:t>obroka</a:t>
            </a:r>
            <a:r>
              <a:rPr lang="en-GB" sz="1400" dirty="0">
                <a:latin typeface="+mn-lt"/>
                <a:cs typeface="Arial" pitchFamily="34" charset="0"/>
              </a:rPr>
              <a:t> (</a:t>
            </a:r>
            <a:r>
              <a:rPr lang="en-GB" sz="1400" dirty="0" err="1">
                <a:latin typeface="+mn-lt"/>
                <a:cs typeface="Arial" pitchFamily="34" charset="0"/>
              </a:rPr>
              <a:t>mmol</a:t>
            </a:r>
            <a:r>
              <a:rPr lang="en-GB" sz="1400" dirty="0">
                <a:latin typeface="+mn-lt"/>
                <a:cs typeface="Arial" pitchFamily="34" charset="0"/>
              </a:rPr>
              <a:t>/l)</a:t>
            </a:r>
          </a:p>
        </p:txBody>
      </p:sp>
      <p:sp>
        <p:nvSpPr>
          <p:cNvPr id="95239" name="Rectangle 7"/>
          <p:cNvSpPr>
            <a:spLocks noChangeArrowheads="1"/>
          </p:cNvSpPr>
          <p:nvPr/>
        </p:nvSpPr>
        <p:spPr bwMode="invGray">
          <a:xfrm>
            <a:off x="4481513" y="1182689"/>
            <a:ext cx="1263650" cy="305212"/>
          </a:xfrm>
          <a:prstGeom prst="rect">
            <a:avLst/>
          </a:prstGeom>
          <a:noFill/>
          <a:ln>
            <a:noFill/>
          </a:ln>
          <a:effectLst/>
          <a:extLst/>
        </p:spPr>
        <p:txBody>
          <a:bodyPr lIns="90488" tIns="44450" rIns="90488" bIns="44450">
            <a:spAutoFit/>
          </a:bodyPr>
          <a:lstStyle/>
          <a:p>
            <a:pPr algn="ctr">
              <a:defRPr/>
            </a:pPr>
            <a:r>
              <a:rPr lang="en-GB" sz="1400" i="1" dirty="0">
                <a:latin typeface="+mn-lt"/>
                <a:cs typeface="Arial" pitchFamily="34" charset="0"/>
              </a:rPr>
              <a:t> p </a:t>
            </a:r>
            <a:r>
              <a:rPr lang="en-GB" sz="1400" dirty="0">
                <a:latin typeface="+mn-lt"/>
                <a:cs typeface="Arial" pitchFamily="34" charset="0"/>
              </a:rPr>
              <a:t>&lt; 0.001</a:t>
            </a:r>
          </a:p>
        </p:txBody>
      </p:sp>
      <p:sp>
        <p:nvSpPr>
          <p:cNvPr id="95240" name="Rectangle 8"/>
          <p:cNvSpPr>
            <a:spLocks noChangeArrowheads="1"/>
          </p:cNvSpPr>
          <p:nvPr/>
        </p:nvSpPr>
        <p:spPr bwMode="invGray">
          <a:xfrm>
            <a:off x="2311400" y="3511551"/>
            <a:ext cx="647700" cy="774700"/>
          </a:xfrm>
          <a:prstGeom prst="rect">
            <a:avLst/>
          </a:prstGeom>
          <a:solidFill>
            <a:srgbClr val="FFC000"/>
          </a:solidFill>
          <a:ln>
            <a:noFill/>
          </a:ln>
          <a:effectLst/>
          <a:extLst/>
        </p:spPr>
        <p:txBody>
          <a:bodyPr wrap="none" anchor="ctr"/>
          <a:lstStyle/>
          <a:p>
            <a:pPr>
              <a:defRPr/>
            </a:pPr>
            <a:endParaRPr lang="en-GB" sz="1400" dirty="0">
              <a:latin typeface="+mn-lt"/>
              <a:cs typeface="Arial" pitchFamily="34" charset="0"/>
            </a:endParaRPr>
          </a:p>
        </p:txBody>
      </p:sp>
      <p:sp>
        <p:nvSpPr>
          <p:cNvPr id="95241" name="Rectangle 9"/>
          <p:cNvSpPr>
            <a:spLocks noChangeArrowheads="1"/>
          </p:cNvSpPr>
          <p:nvPr/>
        </p:nvSpPr>
        <p:spPr bwMode="invGray">
          <a:xfrm>
            <a:off x="4516438" y="4105277"/>
            <a:ext cx="636587" cy="180975"/>
          </a:xfrm>
          <a:prstGeom prst="rect">
            <a:avLst/>
          </a:prstGeom>
          <a:solidFill>
            <a:srgbClr val="FFC000"/>
          </a:solidFill>
          <a:ln>
            <a:noFill/>
          </a:ln>
          <a:effectLst/>
          <a:extLst/>
        </p:spPr>
        <p:txBody>
          <a:bodyPr wrap="none" anchor="ctr"/>
          <a:lstStyle/>
          <a:p>
            <a:pPr>
              <a:defRPr/>
            </a:pPr>
            <a:endParaRPr lang="en-GB" sz="1400" dirty="0">
              <a:latin typeface="+mn-lt"/>
              <a:cs typeface="Arial" pitchFamily="34" charset="0"/>
            </a:endParaRPr>
          </a:p>
        </p:txBody>
      </p:sp>
      <p:sp>
        <p:nvSpPr>
          <p:cNvPr id="95242" name="Rectangle 10"/>
          <p:cNvSpPr>
            <a:spLocks noChangeArrowheads="1"/>
          </p:cNvSpPr>
          <p:nvPr/>
        </p:nvSpPr>
        <p:spPr bwMode="invGray">
          <a:xfrm>
            <a:off x="2947991" y="1868488"/>
            <a:ext cx="638175" cy="2417762"/>
          </a:xfrm>
          <a:prstGeom prst="rect">
            <a:avLst/>
          </a:prstGeom>
          <a:solidFill>
            <a:srgbClr val="969696"/>
          </a:solidFill>
          <a:ln>
            <a:noFill/>
          </a:ln>
          <a:effectLst/>
          <a:extLst/>
        </p:spPr>
        <p:txBody>
          <a:bodyPr wrap="none" anchor="ctr"/>
          <a:lstStyle/>
          <a:p>
            <a:pPr>
              <a:defRPr/>
            </a:pPr>
            <a:endParaRPr lang="en-GB" sz="1400" dirty="0">
              <a:latin typeface="+mn-lt"/>
              <a:cs typeface="Arial" pitchFamily="34" charset="0"/>
            </a:endParaRPr>
          </a:p>
        </p:txBody>
      </p:sp>
      <p:sp>
        <p:nvSpPr>
          <p:cNvPr id="95243" name="Rectangle 11"/>
          <p:cNvSpPr>
            <a:spLocks noChangeArrowheads="1"/>
          </p:cNvSpPr>
          <p:nvPr/>
        </p:nvSpPr>
        <p:spPr bwMode="invGray">
          <a:xfrm>
            <a:off x="5141919" y="2022478"/>
            <a:ext cx="638175" cy="2263775"/>
          </a:xfrm>
          <a:prstGeom prst="rect">
            <a:avLst/>
          </a:prstGeom>
          <a:solidFill>
            <a:srgbClr val="969696"/>
          </a:solidFill>
          <a:ln>
            <a:noFill/>
          </a:ln>
          <a:effectLst/>
          <a:extLst/>
        </p:spPr>
        <p:txBody>
          <a:bodyPr wrap="none" anchor="ctr"/>
          <a:lstStyle/>
          <a:p>
            <a:pPr>
              <a:defRPr/>
            </a:pPr>
            <a:endParaRPr lang="en-GB" sz="1400" dirty="0">
              <a:latin typeface="+mn-lt"/>
              <a:cs typeface="Arial" pitchFamily="34" charset="0"/>
            </a:endParaRPr>
          </a:p>
        </p:txBody>
      </p:sp>
      <p:sp>
        <p:nvSpPr>
          <p:cNvPr id="95244" name="Line 12"/>
          <p:cNvSpPr>
            <a:spLocks noChangeShapeType="1"/>
          </p:cNvSpPr>
          <p:nvPr/>
        </p:nvSpPr>
        <p:spPr bwMode="invGray">
          <a:xfrm>
            <a:off x="1846269" y="1717678"/>
            <a:ext cx="1587" cy="2563813"/>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45" name="Line 13"/>
          <p:cNvSpPr>
            <a:spLocks noChangeShapeType="1"/>
          </p:cNvSpPr>
          <p:nvPr/>
        </p:nvSpPr>
        <p:spPr bwMode="invGray">
          <a:xfrm>
            <a:off x="1806581" y="4281488"/>
            <a:ext cx="41275" cy="1587"/>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46" name="Line 14"/>
          <p:cNvSpPr>
            <a:spLocks noChangeShapeType="1"/>
          </p:cNvSpPr>
          <p:nvPr/>
        </p:nvSpPr>
        <p:spPr bwMode="invGray">
          <a:xfrm>
            <a:off x="1803406" y="3997326"/>
            <a:ext cx="42863" cy="1588"/>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47" name="Line 15"/>
          <p:cNvSpPr>
            <a:spLocks noChangeShapeType="1"/>
          </p:cNvSpPr>
          <p:nvPr/>
        </p:nvSpPr>
        <p:spPr bwMode="invGray">
          <a:xfrm>
            <a:off x="1803406" y="3714750"/>
            <a:ext cx="42863" cy="0"/>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48" name="Line 16"/>
          <p:cNvSpPr>
            <a:spLocks noChangeShapeType="1"/>
          </p:cNvSpPr>
          <p:nvPr/>
        </p:nvSpPr>
        <p:spPr bwMode="invGray">
          <a:xfrm>
            <a:off x="1803406" y="3429000"/>
            <a:ext cx="42863" cy="1588"/>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49" name="Line 17"/>
          <p:cNvSpPr>
            <a:spLocks noChangeShapeType="1"/>
          </p:cNvSpPr>
          <p:nvPr/>
        </p:nvSpPr>
        <p:spPr bwMode="invGray">
          <a:xfrm>
            <a:off x="1803406" y="3146427"/>
            <a:ext cx="42863" cy="1588"/>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50" name="Line 18"/>
          <p:cNvSpPr>
            <a:spLocks noChangeShapeType="1"/>
          </p:cNvSpPr>
          <p:nvPr/>
        </p:nvSpPr>
        <p:spPr bwMode="invGray">
          <a:xfrm>
            <a:off x="1803406" y="2852738"/>
            <a:ext cx="42863" cy="1587"/>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51" name="Line 19"/>
          <p:cNvSpPr>
            <a:spLocks noChangeShapeType="1"/>
          </p:cNvSpPr>
          <p:nvPr/>
        </p:nvSpPr>
        <p:spPr bwMode="invGray">
          <a:xfrm>
            <a:off x="1803406" y="2570165"/>
            <a:ext cx="42863" cy="1587"/>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52" name="Line 20"/>
          <p:cNvSpPr>
            <a:spLocks noChangeShapeType="1"/>
          </p:cNvSpPr>
          <p:nvPr/>
        </p:nvSpPr>
        <p:spPr bwMode="invGray">
          <a:xfrm>
            <a:off x="1803406" y="2286000"/>
            <a:ext cx="42863" cy="1588"/>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53" name="Line 21"/>
          <p:cNvSpPr>
            <a:spLocks noChangeShapeType="1"/>
          </p:cNvSpPr>
          <p:nvPr/>
        </p:nvSpPr>
        <p:spPr bwMode="invGray">
          <a:xfrm>
            <a:off x="1803406" y="2001838"/>
            <a:ext cx="42863" cy="1587"/>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54" name="Line 22"/>
          <p:cNvSpPr>
            <a:spLocks noChangeShapeType="1"/>
          </p:cNvSpPr>
          <p:nvPr/>
        </p:nvSpPr>
        <p:spPr bwMode="invGray">
          <a:xfrm>
            <a:off x="1803400" y="1717676"/>
            <a:ext cx="57150" cy="1588"/>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55" name="Line 23"/>
          <p:cNvSpPr>
            <a:spLocks noChangeShapeType="1"/>
          </p:cNvSpPr>
          <p:nvPr/>
        </p:nvSpPr>
        <p:spPr bwMode="invGray">
          <a:xfrm>
            <a:off x="1847856" y="4281488"/>
            <a:ext cx="4397375" cy="1587"/>
          </a:xfrm>
          <a:prstGeom prst="line">
            <a:avLst/>
          </a:prstGeom>
          <a:noFill/>
          <a:ln w="12700">
            <a:solidFill>
              <a:srgbClr val="000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56" name="Rectangle 24"/>
          <p:cNvSpPr>
            <a:spLocks noChangeArrowheads="1"/>
          </p:cNvSpPr>
          <p:nvPr/>
        </p:nvSpPr>
        <p:spPr bwMode="invGray">
          <a:xfrm>
            <a:off x="1597025" y="4195763"/>
            <a:ext cx="113814"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0</a:t>
            </a:r>
          </a:p>
        </p:txBody>
      </p:sp>
      <p:sp>
        <p:nvSpPr>
          <p:cNvPr id="95257" name="Rectangle 25"/>
          <p:cNvSpPr>
            <a:spLocks noChangeArrowheads="1"/>
          </p:cNvSpPr>
          <p:nvPr/>
        </p:nvSpPr>
        <p:spPr bwMode="invGray">
          <a:xfrm>
            <a:off x="1444625" y="3921126"/>
            <a:ext cx="293350"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0.2</a:t>
            </a:r>
          </a:p>
        </p:txBody>
      </p:sp>
      <p:sp>
        <p:nvSpPr>
          <p:cNvPr id="95258" name="Rectangle 26"/>
          <p:cNvSpPr>
            <a:spLocks noChangeArrowheads="1"/>
          </p:cNvSpPr>
          <p:nvPr/>
        </p:nvSpPr>
        <p:spPr bwMode="invGray">
          <a:xfrm>
            <a:off x="1444625" y="3636964"/>
            <a:ext cx="293350"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0.4</a:t>
            </a:r>
          </a:p>
        </p:txBody>
      </p:sp>
      <p:sp>
        <p:nvSpPr>
          <p:cNvPr id="95259" name="Rectangle 27"/>
          <p:cNvSpPr>
            <a:spLocks noChangeArrowheads="1"/>
          </p:cNvSpPr>
          <p:nvPr/>
        </p:nvSpPr>
        <p:spPr bwMode="invGray">
          <a:xfrm>
            <a:off x="1444625" y="3352801"/>
            <a:ext cx="293350"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0.6</a:t>
            </a:r>
          </a:p>
        </p:txBody>
      </p:sp>
      <p:sp>
        <p:nvSpPr>
          <p:cNvPr id="95260" name="Rectangle 28"/>
          <p:cNvSpPr>
            <a:spLocks noChangeArrowheads="1"/>
          </p:cNvSpPr>
          <p:nvPr/>
        </p:nvSpPr>
        <p:spPr bwMode="invGray">
          <a:xfrm>
            <a:off x="1444625" y="3068639"/>
            <a:ext cx="293350"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0.8</a:t>
            </a:r>
          </a:p>
        </p:txBody>
      </p:sp>
      <p:sp>
        <p:nvSpPr>
          <p:cNvPr id="95261" name="Rectangle 29"/>
          <p:cNvSpPr>
            <a:spLocks noChangeArrowheads="1"/>
          </p:cNvSpPr>
          <p:nvPr/>
        </p:nvSpPr>
        <p:spPr bwMode="invGray">
          <a:xfrm>
            <a:off x="1444625" y="2776539"/>
            <a:ext cx="293350"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1.0</a:t>
            </a:r>
          </a:p>
        </p:txBody>
      </p:sp>
      <p:sp>
        <p:nvSpPr>
          <p:cNvPr id="95262" name="Rectangle 30"/>
          <p:cNvSpPr>
            <a:spLocks noChangeArrowheads="1"/>
          </p:cNvSpPr>
          <p:nvPr/>
        </p:nvSpPr>
        <p:spPr bwMode="invGray">
          <a:xfrm>
            <a:off x="1444625" y="2492376"/>
            <a:ext cx="293350"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1.2</a:t>
            </a:r>
          </a:p>
        </p:txBody>
      </p:sp>
      <p:sp>
        <p:nvSpPr>
          <p:cNvPr id="95263" name="Rectangle 31"/>
          <p:cNvSpPr>
            <a:spLocks noChangeArrowheads="1"/>
          </p:cNvSpPr>
          <p:nvPr/>
        </p:nvSpPr>
        <p:spPr bwMode="invGray">
          <a:xfrm>
            <a:off x="1444625" y="2208214"/>
            <a:ext cx="293350"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1.4</a:t>
            </a:r>
          </a:p>
        </p:txBody>
      </p:sp>
      <p:sp>
        <p:nvSpPr>
          <p:cNvPr id="95264" name="Rectangle 32"/>
          <p:cNvSpPr>
            <a:spLocks noChangeArrowheads="1"/>
          </p:cNvSpPr>
          <p:nvPr/>
        </p:nvSpPr>
        <p:spPr bwMode="invGray">
          <a:xfrm>
            <a:off x="1444625" y="1924051"/>
            <a:ext cx="293350"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1.6</a:t>
            </a:r>
          </a:p>
        </p:txBody>
      </p:sp>
      <p:sp>
        <p:nvSpPr>
          <p:cNvPr id="95265" name="Rectangle 33"/>
          <p:cNvSpPr>
            <a:spLocks noChangeArrowheads="1"/>
          </p:cNvSpPr>
          <p:nvPr/>
        </p:nvSpPr>
        <p:spPr bwMode="invGray">
          <a:xfrm>
            <a:off x="1444625" y="1641476"/>
            <a:ext cx="293350" cy="215444"/>
          </a:xfrm>
          <a:prstGeom prst="rect">
            <a:avLst/>
          </a:prstGeom>
          <a:noFill/>
          <a:ln>
            <a:noFill/>
          </a:ln>
          <a:effectLst/>
          <a:extLst/>
        </p:spPr>
        <p:txBody>
          <a:bodyPr wrap="none" lIns="0" tIns="0" rIns="0" bIns="0">
            <a:spAutoFit/>
          </a:bodyPr>
          <a:lstStyle/>
          <a:p>
            <a:pPr>
              <a:defRPr/>
            </a:pPr>
            <a:r>
              <a:rPr lang="en-GB" sz="1400" dirty="0">
                <a:latin typeface="+mn-lt"/>
                <a:cs typeface="Arial" pitchFamily="34" charset="0"/>
              </a:rPr>
              <a:t>1.8</a:t>
            </a:r>
          </a:p>
        </p:txBody>
      </p:sp>
      <p:sp>
        <p:nvSpPr>
          <p:cNvPr id="95266" name="Line 34"/>
          <p:cNvSpPr>
            <a:spLocks noChangeShapeType="1"/>
          </p:cNvSpPr>
          <p:nvPr/>
        </p:nvSpPr>
        <p:spPr bwMode="invGray">
          <a:xfrm>
            <a:off x="2647950" y="3529013"/>
            <a:ext cx="14288" cy="0"/>
          </a:xfrm>
          <a:prstGeom prst="line">
            <a:avLst/>
          </a:prstGeom>
          <a:noFill/>
          <a:ln w="12700">
            <a:solidFill>
              <a:srgbClr val="DF7C28"/>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67" name="Line 35"/>
          <p:cNvSpPr>
            <a:spLocks noChangeShapeType="1"/>
          </p:cNvSpPr>
          <p:nvPr/>
        </p:nvSpPr>
        <p:spPr bwMode="invGray">
          <a:xfrm>
            <a:off x="5399088" y="1600200"/>
            <a:ext cx="152400" cy="0"/>
          </a:xfrm>
          <a:prstGeom prst="line">
            <a:avLst/>
          </a:prstGeom>
          <a:noFill/>
          <a:ln w="25400">
            <a:solidFill>
              <a:srgbClr val="969696"/>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68" name="Line 36"/>
          <p:cNvSpPr>
            <a:spLocks noChangeShapeType="1"/>
          </p:cNvSpPr>
          <p:nvPr/>
        </p:nvSpPr>
        <p:spPr bwMode="invGray">
          <a:xfrm>
            <a:off x="3211513" y="1509713"/>
            <a:ext cx="152400" cy="0"/>
          </a:xfrm>
          <a:prstGeom prst="line">
            <a:avLst/>
          </a:prstGeom>
          <a:noFill/>
          <a:ln w="25400">
            <a:solidFill>
              <a:srgbClr val="969696"/>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69" name="Line 37"/>
          <p:cNvSpPr>
            <a:spLocks noChangeShapeType="1"/>
          </p:cNvSpPr>
          <p:nvPr/>
        </p:nvSpPr>
        <p:spPr bwMode="invGray">
          <a:xfrm>
            <a:off x="2568575" y="3268663"/>
            <a:ext cx="152400" cy="0"/>
          </a:xfrm>
          <a:prstGeom prst="line">
            <a:avLst/>
          </a:prstGeom>
          <a:noFill/>
          <a:ln w="25400">
            <a:solidFill>
              <a:srgbClr val="FFC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70" name="Line 38"/>
          <p:cNvSpPr>
            <a:spLocks noChangeShapeType="1"/>
          </p:cNvSpPr>
          <p:nvPr/>
        </p:nvSpPr>
        <p:spPr bwMode="invGray">
          <a:xfrm>
            <a:off x="4752975" y="3829050"/>
            <a:ext cx="152400" cy="0"/>
          </a:xfrm>
          <a:prstGeom prst="line">
            <a:avLst/>
          </a:prstGeom>
          <a:noFill/>
          <a:ln w="25400">
            <a:solidFill>
              <a:srgbClr val="FFC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71" name="Line 39"/>
          <p:cNvSpPr>
            <a:spLocks noChangeShapeType="1"/>
          </p:cNvSpPr>
          <p:nvPr/>
        </p:nvSpPr>
        <p:spPr bwMode="invGray">
          <a:xfrm>
            <a:off x="5478469" y="1604966"/>
            <a:ext cx="1587" cy="415925"/>
          </a:xfrm>
          <a:prstGeom prst="line">
            <a:avLst/>
          </a:prstGeom>
          <a:noFill/>
          <a:ln w="25400">
            <a:solidFill>
              <a:srgbClr val="969696"/>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72" name="Line 40"/>
          <p:cNvSpPr>
            <a:spLocks noChangeShapeType="1"/>
          </p:cNvSpPr>
          <p:nvPr/>
        </p:nvSpPr>
        <p:spPr bwMode="invGray">
          <a:xfrm>
            <a:off x="4832350" y="3836991"/>
            <a:ext cx="1588" cy="274637"/>
          </a:xfrm>
          <a:prstGeom prst="line">
            <a:avLst/>
          </a:prstGeom>
          <a:noFill/>
          <a:ln w="25400">
            <a:solidFill>
              <a:srgbClr val="FFC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73" name="Line 41"/>
          <p:cNvSpPr>
            <a:spLocks noChangeShapeType="1"/>
          </p:cNvSpPr>
          <p:nvPr/>
        </p:nvSpPr>
        <p:spPr bwMode="invGray">
          <a:xfrm>
            <a:off x="3286125" y="1514476"/>
            <a:ext cx="1588" cy="349250"/>
          </a:xfrm>
          <a:prstGeom prst="line">
            <a:avLst/>
          </a:prstGeom>
          <a:noFill/>
          <a:ln w="25400">
            <a:solidFill>
              <a:srgbClr val="969696"/>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74" name="Line 42"/>
          <p:cNvSpPr>
            <a:spLocks noChangeShapeType="1"/>
          </p:cNvSpPr>
          <p:nvPr/>
        </p:nvSpPr>
        <p:spPr bwMode="invGray">
          <a:xfrm>
            <a:off x="2643194" y="3276601"/>
            <a:ext cx="1587" cy="242888"/>
          </a:xfrm>
          <a:prstGeom prst="line">
            <a:avLst/>
          </a:prstGeom>
          <a:noFill/>
          <a:ln w="25400">
            <a:solidFill>
              <a:srgbClr val="FFC000"/>
            </a:solidFill>
            <a:round/>
            <a:headEnd type="none" w="sm" len="sm"/>
            <a:tailEnd type="none" w="sm" len="sm"/>
          </a:ln>
          <a:effectLst/>
          <a:extLst/>
        </p:spPr>
        <p:txBody>
          <a:bodyPr/>
          <a:lstStyle/>
          <a:p>
            <a:pPr>
              <a:defRPr/>
            </a:pPr>
            <a:endParaRPr lang="en-GB" sz="1400" dirty="0">
              <a:latin typeface="+mn-lt"/>
              <a:cs typeface="Arial" pitchFamily="34" charset="0"/>
            </a:endParaRPr>
          </a:p>
        </p:txBody>
      </p:sp>
      <p:sp>
        <p:nvSpPr>
          <p:cNvPr id="95275" name="Rectangle 43"/>
          <p:cNvSpPr>
            <a:spLocks noChangeArrowheads="1"/>
          </p:cNvSpPr>
          <p:nvPr/>
        </p:nvSpPr>
        <p:spPr bwMode="invGray">
          <a:xfrm>
            <a:off x="6621465" y="2055815"/>
            <a:ext cx="1421865" cy="305212"/>
          </a:xfrm>
          <a:prstGeom prst="rect">
            <a:avLst/>
          </a:prstGeom>
          <a:noFill/>
          <a:ln>
            <a:noFill/>
          </a:ln>
          <a:effectLst/>
          <a:extLst/>
        </p:spPr>
        <p:txBody>
          <a:bodyPr wrap="none" lIns="90488" tIns="44450" rIns="90488" bIns="44450">
            <a:spAutoFit/>
          </a:bodyPr>
          <a:lstStyle/>
          <a:p>
            <a:pPr>
              <a:defRPr/>
            </a:pPr>
            <a:r>
              <a:rPr lang="en-GB" sz="1400" dirty="0">
                <a:latin typeface="+mn-lt"/>
                <a:cs typeface="Arial" pitchFamily="34" charset="0"/>
              </a:rPr>
              <a:t>Insulin </a:t>
            </a:r>
            <a:r>
              <a:rPr lang="en-GB" sz="1400" dirty="0" err="1">
                <a:latin typeface="+mn-lt"/>
                <a:cs typeface="Arial" pitchFamily="34" charset="0"/>
              </a:rPr>
              <a:t>aspart</a:t>
            </a:r>
            <a:endParaRPr lang="en-GB" sz="1400" baseline="30000" dirty="0">
              <a:latin typeface="+mn-lt"/>
              <a:cs typeface="Arial" pitchFamily="34" charset="0"/>
            </a:endParaRPr>
          </a:p>
        </p:txBody>
      </p:sp>
      <p:sp>
        <p:nvSpPr>
          <p:cNvPr id="95276" name="Rectangle 44"/>
          <p:cNvSpPr>
            <a:spLocks noChangeArrowheads="1"/>
          </p:cNvSpPr>
          <p:nvPr/>
        </p:nvSpPr>
        <p:spPr bwMode="invGray">
          <a:xfrm>
            <a:off x="6621469" y="2297114"/>
            <a:ext cx="2416175" cy="305212"/>
          </a:xfrm>
          <a:prstGeom prst="rect">
            <a:avLst/>
          </a:prstGeom>
          <a:noFill/>
          <a:ln>
            <a:noFill/>
          </a:ln>
          <a:effectLst/>
          <a:extLst/>
        </p:spPr>
        <p:txBody>
          <a:bodyPr wrap="none" lIns="90488" tIns="44450" rIns="90488" bIns="44450">
            <a:spAutoFit/>
          </a:bodyPr>
          <a:lstStyle/>
          <a:p>
            <a:pPr>
              <a:defRPr/>
            </a:pPr>
            <a:r>
              <a:rPr lang="en-GB" sz="1400" dirty="0" err="1">
                <a:latin typeface="+mn-lt"/>
                <a:cs typeface="Arial" pitchFamily="34" charset="0"/>
              </a:rPr>
              <a:t>Regularni</a:t>
            </a:r>
            <a:r>
              <a:rPr lang="en-GB" sz="1400" dirty="0">
                <a:latin typeface="+mn-lt"/>
                <a:cs typeface="Arial" pitchFamily="34" charset="0"/>
              </a:rPr>
              <a:t> </a:t>
            </a:r>
            <a:r>
              <a:rPr lang="en-GB" sz="1400" dirty="0" err="1">
                <a:latin typeface="+mn-lt"/>
                <a:cs typeface="Arial" pitchFamily="34" charset="0"/>
              </a:rPr>
              <a:t>humani</a:t>
            </a:r>
            <a:r>
              <a:rPr lang="en-GB" sz="1400" dirty="0">
                <a:latin typeface="+mn-lt"/>
                <a:cs typeface="Arial" pitchFamily="34" charset="0"/>
              </a:rPr>
              <a:t> insulin</a:t>
            </a:r>
          </a:p>
        </p:txBody>
      </p:sp>
      <p:sp>
        <p:nvSpPr>
          <p:cNvPr id="95277" name="Rectangle 45"/>
          <p:cNvSpPr>
            <a:spLocks noChangeArrowheads="1"/>
          </p:cNvSpPr>
          <p:nvPr/>
        </p:nvSpPr>
        <p:spPr bwMode="invGray">
          <a:xfrm>
            <a:off x="6481769" y="2166940"/>
            <a:ext cx="155575" cy="120650"/>
          </a:xfrm>
          <a:prstGeom prst="rect">
            <a:avLst/>
          </a:prstGeom>
          <a:solidFill>
            <a:srgbClr val="FFC000"/>
          </a:solidFill>
          <a:ln>
            <a:noFill/>
          </a:ln>
          <a:effectLst/>
          <a:extLst/>
        </p:spPr>
        <p:txBody>
          <a:bodyPr wrap="none" anchor="ctr"/>
          <a:lstStyle/>
          <a:p>
            <a:pPr>
              <a:defRPr/>
            </a:pPr>
            <a:endParaRPr lang="en-GB" sz="1400" dirty="0">
              <a:latin typeface="+mn-lt"/>
              <a:cs typeface="Arial" pitchFamily="34" charset="0"/>
            </a:endParaRPr>
          </a:p>
        </p:txBody>
      </p:sp>
      <p:sp>
        <p:nvSpPr>
          <p:cNvPr id="95278" name="Rectangle 46"/>
          <p:cNvSpPr>
            <a:spLocks noChangeArrowheads="1"/>
          </p:cNvSpPr>
          <p:nvPr/>
        </p:nvSpPr>
        <p:spPr bwMode="invGray">
          <a:xfrm>
            <a:off x="6481769" y="2390778"/>
            <a:ext cx="155575" cy="119063"/>
          </a:xfrm>
          <a:prstGeom prst="rect">
            <a:avLst/>
          </a:prstGeom>
          <a:solidFill>
            <a:srgbClr val="969696"/>
          </a:solidFill>
          <a:ln>
            <a:noFill/>
          </a:ln>
          <a:effectLst/>
          <a:extLst/>
        </p:spPr>
        <p:txBody>
          <a:bodyPr wrap="none" anchor="ctr"/>
          <a:lstStyle/>
          <a:p>
            <a:pPr>
              <a:defRPr/>
            </a:pPr>
            <a:endParaRPr lang="en-GB" sz="1400" dirty="0">
              <a:latin typeface="+mn-lt"/>
              <a:cs typeface="Arial" pitchFamily="34" charset="0"/>
            </a:endParaRPr>
          </a:p>
        </p:txBody>
      </p:sp>
      <p:grpSp>
        <p:nvGrpSpPr>
          <p:cNvPr id="2650166" name="Group 48"/>
          <p:cNvGrpSpPr>
            <a:grpSpLocks/>
          </p:cNvGrpSpPr>
          <p:nvPr/>
        </p:nvGrpSpPr>
        <p:grpSpPr bwMode="auto">
          <a:xfrm>
            <a:off x="4832356" y="1430341"/>
            <a:ext cx="646113" cy="79375"/>
            <a:chOff x="3044" y="1248"/>
            <a:chExt cx="407" cy="67"/>
          </a:xfrm>
        </p:grpSpPr>
        <p:sp>
          <p:nvSpPr>
            <p:cNvPr id="95281" name="Line 49"/>
            <p:cNvSpPr>
              <a:spLocks noChangeShapeType="1"/>
            </p:cNvSpPr>
            <p:nvPr/>
          </p:nvSpPr>
          <p:spPr bwMode="auto">
            <a:xfrm>
              <a:off x="3044" y="1248"/>
              <a:ext cx="407" cy="0"/>
            </a:xfrm>
            <a:prstGeom prst="line">
              <a:avLst/>
            </a:prstGeom>
            <a:noFill/>
            <a:ln w="12700">
              <a:solidFill>
                <a:srgbClr val="000000"/>
              </a:solidFill>
              <a:round/>
              <a:headEnd type="none" w="sm" len="sm"/>
              <a:tailEnd type="none" w="sm" len="sm"/>
            </a:ln>
            <a:effectLst/>
            <a:extLst/>
          </p:spPr>
          <p:txBody>
            <a:bodyPr/>
            <a:lstStyle/>
            <a:p>
              <a:pPr>
                <a:defRPr/>
              </a:pPr>
              <a:endParaRPr lang="en-GB" sz="1400">
                <a:latin typeface="+mn-lt"/>
                <a:cs typeface="Arial" pitchFamily="34" charset="0"/>
              </a:endParaRPr>
            </a:p>
          </p:txBody>
        </p:sp>
        <p:sp>
          <p:nvSpPr>
            <p:cNvPr id="95282" name="Line 50"/>
            <p:cNvSpPr>
              <a:spLocks noChangeShapeType="1"/>
            </p:cNvSpPr>
            <p:nvPr/>
          </p:nvSpPr>
          <p:spPr bwMode="auto">
            <a:xfrm>
              <a:off x="3044" y="1248"/>
              <a:ext cx="0" cy="67"/>
            </a:xfrm>
            <a:prstGeom prst="line">
              <a:avLst/>
            </a:prstGeom>
            <a:noFill/>
            <a:ln w="12700">
              <a:solidFill>
                <a:srgbClr val="000000"/>
              </a:solidFill>
              <a:round/>
              <a:headEnd type="none" w="sm" len="sm"/>
              <a:tailEnd type="none" w="sm" len="sm"/>
            </a:ln>
            <a:effectLst/>
            <a:extLst/>
          </p:spPr>
          <p:txBody>
            <a:bodyPr/>
            <a:lstStyle/>
            <a:p>
              <a:pPr>
                <a:defRPr/>
              </a:pPr>
              <a:endParaRPr lang="en-GB" sz="1400">
                <a:latin typeface="+mn-lt"/>
                <a:cs typeface="Arial" pitchFamily="34" charset="0"/>
              </a:endParaRPr>
            </a:p>
          </p:txBody>
        </p:sp>
        <p:sp>
          <p:nvSpPr>
            <p:cNvPr id="95283" name="Line 51"/>
            <p:cNvSpPr>
              <a:spLocks noChangeShapeType="1"/>
            </p:cNvSpPr>
            <p:nvPr/>
          </p:nvSpPr>
          <p:spPr bwMode="auto">
            <a:xfrm>
              <a:off x="3451" y="1248"/>
              <a:ext cx="0" cy="67"/>
            </a:xfrm>
            <a:prstGeom prst="line">
              <a:avLst/>
            </a:prstGeom>
            <a:noFill/>
            <a:ln w="12700">
              <a:solidFill>
                <a:srgbClr val="000000"/>
              </a:solidFill>
              <a:round/>
              <a:headEnd type="none" w="sm" len="sm"/>
              <a:tailEnd type="none" w="sm" len="sm"/>
            </a:ln>
            <a:effectLst/>
            <a:extLst/>
          </p:spPr>
          <p:txBody>
            <a:bodyPr/>
            <a:lstStyle/>
            <a:p>
              <a:pPr>
                <a:defRPr/>
              </a:pPr>
              <a:endParaRPr lang="en-GB" sz="1400">
                <a:latin typeface="+mn-lt"/>
                <a:cs typeface="Arial" pitchFamily="34" charset="0"/>
              </a:endParaRPr>
            </a:p>
          </p:txBody>
        </p:sp>
      </p:grpSp>
      <p:grpSp>
        <p:nvGrpSpPr>
          <p:cNvPr id="2650170" name="Group 52"/>
          <p:cNvGrpSpPr>
            <a:grpSpLocks/>
          </p:cNvGrpSpPr>
          <p:nvPr/>
        </p:nvGrpSpPr>
        <p:grpSpPr bwMode="auto">
          <a:xfrm>
            <a:off x="2624138" y="1390653"/>
            <a:ext cx="646112" cy="79375"/>
            <a:chOff x="3044" y="1248"/>
            <a:chExt cx="407" cy="67"/>
          </a:xfrm>
        </p:grpSpPr>
        <p:sp>
          <p:nvSpPr>
            <p:cNvPr id="95285" name="Line 53"/>
            <p:cNvSpPr>
              <a:spLocks noChangeShapeType="1"/>
            </p:cNvSpPr>
            <p:nvPr/>
          </p:nvSpPr>
          <p:spPr bwMode="auto">
            <a:xfrm>
              <a:off x="3044" y="1248"/>
              <a:ext cx="407" cy="0"/>
            </a:xfrm>
            <a:prstGeom prst="line">
              <a:avLst/>
            </a:prstGeom>
            <a:noFill/>
            <a:ln w="12700">
              <a:solidFill>
                <a:srgbClr val="000000"/>
              </a:solidFill>
              <a:round/>
              <a:headEnd type="none" w="sm" len="sm"/>
              <a:tailEnd type="none" w="sm" len="sm"/>
            </a:ln>
            <a:effectLst/>
            <a:extLst/>
          </p:spPr>
          <p:txBody>
            <a:bodyPr/>
            <a:lstStyle/>
            <a:p>
              <a:pPr>
                <a:defRPr/>
              </a:pPr>
              <a:endParaRPr lang="en-GB" sz="1400">
                <a:latin typeface="+mn-lt"/>
                <a:cs typeface="Arial" pitchFamily="34" charset="0"/>
              </a:endParaRPr>
            </a:p>
          </p:txBody>
        </p:sp>
        <p:sp>
          <p:nvSpPr>
            <p:cNvPr id="95286" name="Line 54"/>
            <p:cNvSpPr>
              <a:spLocks noChangeShapeType="1"/>
            </p:cNvSpPr>
            <p:nvPr/>
          </p:nvSpPr>
          <p:spPr bwMode="auto">
            <a:xfrm>
              <a:off x="3044" y="1248"/>
              <a:ext cx="0" cy="67"/>
            </a:xfrm>
            <a:prstGeom prst="line">
              <a:avLst/>
            </a:prstGeom>
            <a:noFill/>
            <a:ln w="12700">
              <a:solidFill>
                <a:srgbClr val="000000"/>
              </a:solidFill>
              <a:round/>
              <a:headEnd type="none" w="sm" len="sm"/>
              <a:tailEnd type="none" w="sm" len="sm"/>
            </a:ln>
            <a:effectLst/>
            <a:extLst/>
          </p:spPr>
          <p:txBody>
            <a:bodyPr/>
            <a:lstStyle/>
            <a:p>
              <a:pPr>
                <a:defRPr/>
              </a:pPr>
              <a:endParaRPr lang="en-GB" sz="1400">
                <a:latin typeface="+mn-lt"/>
                <a:cs typeface="Arial" pitchFamily="34" charset="0"/>
              </a:endParaRPr>
            </a:p>
          </p:txBody>
        </p:sp>
        <p:sp>
          <p:nvSpPr>
            <p:cNvPr id="95287" name="Line 55"/>
            <p:cNvSpPr>
              <a:spLocks noChangeShapeType="1"/>
            </p:cNvSpPr>
            <p:nvPr/>
          </p:nvSpPr>
          <p:spPr bwMode="auto">
            <a:xfrm>
              <a:off x="3451" y="1248"/>
              <a:ext cx="0" cy="67"/>
            </a:xfrm>
            <a:prstGeom prst="line">
              <a:avLst/>
            </a:prstGeom>
            <a:noFill/>
            <a:ln w="12700">
              <a:solidFill>
                <a:srgbClr val="000000"/>
              </a:solidFill>
              <a:round/>
              <a:headEnd type="none" w="sm" len="sm"/>
              <a:tailEnd type="none" w="sm" len="sm"/>
            </a:ln>
            <a:effectLst/>
            <a:extLst/>
          </p:spPr>
          <p:txBody>
            <a:bodyPr/>
            <a:lstStyle/>
            <a:p>
              <a:pPr>
                <a:defRPr/>
              </a:pPr>
              <a:endParaRPr lang="en-GB" sz="1400">
                <a:latin typeface="+mn-lt"/>
                <a:cs typeface="Arial" pitchFamily="34" charset="0"/>
              </a:endParaRPr>
            </a:p>
          </p:txBody>
        </p:sp>
      </p:grpSp>
      <p:sp>
        <p:nvSpPr>
          <p:cNvPr id="95288" name="Rectangle 56"/>
          <p:cNvSpPr>
            <a:spLocks noChangeArrowheads="1"/>
          </p:cNvSpPr>
          <p:nvPr/>
        </p:nvSpPr>
        <p:spPr bwMode="invGray">
          <a:xfrm>
            <a:off x="2201863" y="1143000"/>
            <a:ext cx="1397000" cy="305212"/>
          </a:xfrm>
          <a:prstGeom prst="rect">
            <a:avLst/>
          </a:prstGeom>
          <a:noFill/>
          <a:ln>
            <a:noFill/>
          </a:ln>
          <a:effectLst/>
          <a:extLst/>
        </p:spPr>
        <p:txBody>
          <a:bodyPr lIns="90488" tIns="44450" rIns="90488" bIns="44450">
            <a:spAutoFit/>
          </a:bodyPr>
          <a:lstStyle/>
          <a:p>
            <a:pPr algn="ctr">
              <a:defRPr/>
            </a:pPr>
            <a:r>
              <a:rPr lang="en-GB" sz="1400" i="1" dirty="0">
                <a:latin typeface="+mn-lt"/>
                <a:cs typeface="Arial" pitchFamily="34" charset="0"/>
              </a:rPr>
              <a:t> p </a:t>
            </a:r>
            <a:r>
              <a:rPr lang="en-GB" sz="1400" dirty="0">
                <a:latin typeface="+mn-lt"/>
                <a:cs typeface="Arial" pitchFamily="34" charset="0"/>
              </a:rPr>
              <a:t>&lt; 0.001</a:t>
            </a:r>
          </a:p>
        </p:txBody>
      </p:sp>
      <p:sp>
        <p:nvSpPr>
          <p:cNvPr id="95297" name="Text Box 65"/>
          <p:cNvSpPr txBox="1">
            <a:spLocks noChangeArrowheads="1"/>
          </p:cNvSpPr>
          <p:nvPr/>
        </p:nvSpPr>
        <p:spPr bwMode="auto">
          <a:xfrm>
            <a:off x="239713" y="4687889"/>
            <a:ext cx="5943600" cy="369332"/>
          </a:xfrm>
          <a:prstGeom prst="rect">
            <a:avLst/>
          </a:prstGeom>
          <a:noFill/>
          <a:ln>
            <a:noFill/>
          </a:ln>
          <a:effectLst/>
          <a:extLst/>
        </p:spPr>
        <p:txBody>
          <a:bodyPr>
            <a:spAutoFit/>
          </a:bodyPr>
          <a:lstStyle/>
          <a:p>
            <a:pPr>
              <a:spcBef>
                <a:spcPct val="50000"/>
              </a:spcBef>
            </a:pPr>
            <a:r>
              <a:rPr lang="en-GB" sz="900">
                <a:solidFill>
                  <a:schemeClr val="accent1"/>
                </a:solidFill>
                <a:latin typeface="Verdana" pitchFamily="34" charset="0"/>
              </a:rPr>
              <a:t>Home et al. Diabetic Med 2000;17:762-70 </a:t>
            </a:r>
            <a:br>
              <a:rPr lang="en-GB" sz="900">
                <a:solidFill>
                  <a:schemeClr val="accent1"/>
                </a:solidFill>
                <a:latin typeface="Verdana" pitchFamily="34" charset="0"/>
              </a:rPr>
            </a:br>
            <a:r>
              <a:rPr lang="en-GB" sz="900">
                <a:solidFill>
                  <a:schemeClr val="accent1"/>
                </a:solidFill>
                <a:latin typeface="Verdana" pitchFamily="34" charset="0"/>
              </a:rPr>
              <a:t>Raskin et al. Diabetes Care 2000;23:583-8</a:t>
            </a:r>
          </a:p>
        </p:txBody>
      </p:sp>
      <p:sp>
        <p:nvSpPr>
          <p:cNvPr id="95299" name="Text Box 67"/>
          <p:cNvSpPr txBox="1">
            <a:spLocks noChangeArrowheads="1"/>
          </p:cNvSpPr>
          <p:nvPr/>
        </p:nvSpPr>
        <p:spPr bwMode="auto">
          <a:xfrm>
            <a:off x="7359650" y="915990"/>
            <a:ext cx="700088" cy="307777"/>
          </a:xfrm>
          <a:prstGeom prst="rect">
            <a:avLst/>
          </a:prstGeom>
          <a:noFill/>
          <a:ln>
            <a:noFill/>
          </a:ln>
          <a:effectLst/>
          <a:extLst/>
        </p:spPr>
        <p:txBody>
          <a:bodyPr>
            <a:spAutoFit/>
          </a:bodyPr>
          <a:lstStyle/>
          <a:p>
            <a:pPr>
              <a:defRPr/>
            </a:pPr>
            <a:r>
              <a:rPr lang="en-GB" sz="1400" b="1" dirty="0">
                <a:latin typeface="+mn-lt"/>
                <a:cs typeface="Arial" pitchFamily="34" charset="0"/>
              </a:rPr>
              <a:t>DM 1</a:t>
            </a:r>
          </a:p>
        </p:txBody>
      </p:sp>
      <p:sp>
        <p:nvSpPr>
          <p:cNvPr id="57" name="TextBox 56"/>
          <p:cNvSpPr txBox="1"/>
          <p:nvPr/>
        </p:nvSpPr>
        <p:spPr>
          <a:xfrm>
            <a:off x="1012723" y="943897"/>
            <a:ext cx="1307690" cy="369332"/>
          </a:xfrm>
          <a:prstGeom prst="rect">
            <a:avLst/>
          </a:prstGeom>
          <a:noFill/>
        </p:spPr>
        <p:txBody>
          <a:bodyPr wrap="square" rtlCol="0">
            <a:spAutoFit/>
          </a:bodyPr>
          <a:lstStyle/>
          <a:p>
            <a:r>
              <a:rPr lang="sr-Latn-CS" dirty="0" smtClean="0"/>
              <a:t>NovoRapid</a:t>
            </a:r>
            <a:endParaRPr lang="en-US"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4210" name="Title 3"/>
          <p:cNvSpPr>
            <a:spLocks noGrp="1"/>
          </p:cNvSpPr>
          <p:nvPr>
            <p:ph type="title" idx="4294967295"/>
          </p:nvPr>
        </p:nvSpPr>
        <p:spPr/>
        <p:txBody>
          <a:bodyPr/>
          <a:lstStyle/>
          <a:p>
            <a:pPr eaLnBrk="1" hangingPunct="1"/>
            <a:r>
              <a:rPr lang="sr-Latn-CS" sz="2000" dirty="0" smtClean="0"/>
              <a:t>AACE preporuke za terapiju </a:t>
            </a:r>
            <a:r>
              <a:rPr lang="sr-Latn-CS" sz="2000" dirty="0" err="1" smtClean="0"/>
              <a:t>postprandijalne</a:t>
            </a:r>
            <a:r>
              <a:rPr lang="sr-Latn-CS" sz="2000" dirty="0" smtClean="0"/>
              <a:t> </a:t>
            </a:r>
            <a:r>
              <a:rPr lang="sr-Latn-CS" sz="2000" dirty="0" err="1" smtClean="0"/>
              <a:t>hiperglikemije</a:t>
            </a:r>
            <a:endParaRPr lang="sr-Latn-CS" sz="2000" dirty="0" smtClean="0"/>
          </a:p>
        </p:txBody>
      </p:sp>
      <p:sp>
        <p:nvSpPr>
          <p:cNvPr id="87049" name="AutoShape 6"/>
          <p:cNvSpPr>
            <a:spLocks noChangeArrowheads="1"/>
          </p:cNvSpPr>
          <p:nvPr/>
        </p:nvSpPr>
        <p:spPr bwMode="grayWhite">
          <a:xfrm>
            <a:off x="328616" y="1357314"/>
            <a:ext cx="8588375" cy="1871662"/>
          </a:xfrm>
          <a:prstGeom prst="roundRect">
            <a:avLst>
              <a:gd name="adj" fmla="val 13944"/>
            </a:avLst>
          </a:prstGeom>
          <a:solidFill>
            <a:schemeClr val="bg2"/>
          </a:solidFill>
          <a:ln w="9525">
            <a:noFill/>
            <a:round/>
            <a:headEnd/>
            <a:tailEnd/>
          </a:ln>
        </p:spPr>
        <p:txBody>
          <a:bodyPr anchor="ctr"/>
          <a:lstStyle/>
          <a:p>
            <a:pPr>
              <a:lnSpc>
                <a:spcPct val="95000"/>
              </a:lnSpc>
              <a:spcBef>
                <a:spcPct val="50000"/>
              </a:spcBef>
            </a:pPr>
            <a:r>
              <a:rPr lang="sr-Latn-CS" sz="1600" dirty="0" smtClean="0">
                <a:solidFill>
                  <a:srgbClr val="000000"/>
                </a:solidFill>
                <a:latin typeface="Verdana" pitchFamily="34" charset="0"/>
                <a:ea typeface="ＭＳ Ｐゴシック" pitchFamily="34" charset="-128"/>
              </a:rPr>
              <a:t>“Kada je potrebna regulacija </a:t>
            </a:r>
            <a:r>
              <a:rPr lang="sr-Latn-CS" sz="1600" dirty="0" err="1" smtClean="0">
                <a:solidFill>
                  <a:srgbClr val="000000"/>
                </a:solidFill>
                <a:latin typeface="Verdana" pitchFamily="34" charset="0"/>
                <a:ea typeface="ＭＳ Ｐゴシック" pitchFamily="34" charset="-128"/>
              </a:rPr>
              <a:t>postprandijalne</a:t>
            </a:r>
            <a:r>
              <a:rPr lang="sr-Latn-CS" sz="1600" dirty="0" smtClean="0">
                <a:solidFill>
                  <a:srgbClr val="000000"/>
                </a:solidFill>
                <a:latin typeface="Verdana" pitchFamily="34" charset="0"/>
                <a:ea typeface="ＭＳ Ｐゴシック" pitchFamily="34" charset="-128"/>
              </a:rPr>
              <a:t> </a:t>
            </a:r>
            <a:r>
              <a:rPr lang="sr-Latn-CS" sz="1600" dirty="0" err="1" smtClean="0">
                <a:solidFill>
                  <a:srgbClr val="000000"/>
                </a:solidFill>
                <a:latin typeface="Verdana" pitchFamily="34" charset="0"/>
                <a:ea typeface="ＭＳ Ｐゴシック" pitchFamily="34" charset="-128"/>
              </a:rPr>
              <a:t>hiperglikemije</a:t>
            </a:r>
            <a:r>
              <a:rPr lang="sr-Latn-CS" sz="1600" dirty="0" smtClean="0">
                <a:solidFill>
                  <a:srgbClr val="000000"/>
                </a:solidFill>
                <a:latin typeface="Verdana" pitchFamily="34" charset="0"/>
                <a:ea typeface="ＭＳ Ｐゴシック" pitchFamily="34" charset="-128"/>
              </a:rPr>
              <a:t>, a </a:t>
            </a:r>
            <a:r>
              <a:rPr lang="sr-Latn-CS" sz="1600" dirty="0" err="1" smtClean="0">
                <a:solidFill>
                  <a:srgbClr val="000000"/>
                </a:solidFill>
                <a:latin typeface="Verdana" pitchFamily="34" charset="0"/>
                <a:ea typeface="ＭＳ Ｐゴシック" pitchFamily="34" charset="-128"/>
              </a:rPr>
              <a:t>indikovano</a:t>
            </a:r>
            <a:r>
              <a:rPr lang="sr-Latn-CS" sz="1600" dirty="0" smtClean="0">
                <a:solidFill>
                  <a:srgbClr val="000000"/>
                </a:solidFill>
                <a:latin typeface="Verdana" pitchFamily="34" charset="0"/>
                <a:ea typeface="ＭＳ Ｐゴシック" pitchFamily="34" charset="-128"/>
              </a:rPr>
              <a:t> uvođenje insulinske terapije, </a:t>
            </a:r>
            <a:r>
              <a:rPr lang="sr-Latn-CS" sz="1600" u="sng" dirty="0" smtClean="0">
                <a:solidFill>
                  <a:srgbClr val="000000"/>
                </a:solidFill>
                <a:latin typeface="Verdana" pitchFamily="34" charset="0"/>
                <a:ea typeface="ＭＳ Ｐゴシック" pitchFamily="34" charset="-128"/>
              </a:rPr>
              <a:t>preporučuje se upotreba </a:t>
            </a:r>
            <a:r>
              <a:rPr lang="sr-Latn-CS" sz="1600" u="sng" dirty="0" err="1" smtClean="0">
                <a:solidFill>
                  <a:srgbClr val="000000"/>
                </a:solidFill>
                <a:latin typeface="Verdana" pitchFamily="34" charset="0"/>
                <a:ea typeface="ＭＳ Ｐゴシック" pitchFamily="34" charset="-128"/>
              </a:rPr>
              <a:t>brzodelujućih</a:t>
            </a:r>
            <a:r>
              <a:rPr lang="sr-Latn-CS" sz="1600" u="sng" dirty="0" smtClean="0">
                <a:solidFill>
                  <a:srgbClr val="000000"/>
                </a:solidFill>
                <a:latin typeface="Verdana" pitchFamily="34" charset="0"/>
                <a:ea typeface="ＭＳ Ｐゴシック" pitchFamily="34" charset="-128"/>
              </a:rPr>
              <a:t> insulinskih </a:t>
            </a:r>
            <a:r>
              <a:rPr lang="sr-Latn-CS" sz="1600" u="sng" dirty="0" err="1" smtClean="0">
                <a:solidFill>
                  <a:srgbClr val="000000"/>
                </a:solidFill>
                <a:latin typeface="Verdana" pitchFamily="34" charset="0"/>
                <a:ea typeface="ＭＳ Ｐゴシック" pitchFamily="34" charset="-128"/>
              </a:rPr>
              <a:t>analoga</a:t>
            </a:r>
            <a:r>
              <a:rPr lang="sr-Latn-CS" sz="1600" u="sng" dirty="0" smtClean="0">
                <a:solidFill>
                  <a:srgbClr val="000000"/>
                </a:solidFill>
                <a:latin typeface="Verdana" pitchFamily="34" charset="0"/>
                <a:ea typeface="ＭＳ Ｐゴシック" pitchFamily="34" charset="-128"/>
              </a:rPr>
              <a:t> umesto regularnog humanog insulina</a:t>
            </a:r>
            <a:r>
              <a:rPr lang="sr-Latn-CS" sz="1600" dirty="0" smtClean="0">
                <a:solidFill>
                  <a:srgbClr val="000000"/>
                </a:solidFill>
                <a:latin typeface="Verdana" pitchFamily="34" charset="0"/>
                <a:ea typeface="ＭＳ Ｐゴシック" pitchFamily="34" charset="-128"/>
              </a:rPr>
              <a:t>, s obzirom na to da imaju brži početak delovanja i manje </a:t>
            </a:r>
            <a:r>
              <a:rPr lang="sr-Latn-CS" sz="1600" dirty="0" err="1" smtClean="0">
                <a:solidFill>
                  <a:srgbClr val="000000"/>
                </a:solidFill>
                <a:latin typeface="Verdana" pitchFamily="34" charset="0"/>
                <a:ea typeface="ＭＳ Ｐゴシック" pitchFamily="34" charset="-128"/>
              </a:rPr>
              <a:t>hipoglikemija</a:t>
            </a:r>
            <a:r>
              <a:rPr lang="sr-Latn-CS" sz="1600" dirty="0" smtClean="0">
                <a:solidFill>
                  <a:srgbClr val="000000"/>
                </a:solidFill>
                <a:latin typeface="Verdana" pitchFamily="34" charset="0"/>
                <a:ea typeface="ＭＳ Ｐゴシック" pitchFamily="34" charset="-128"/>
              </a:rPr>
              <a:t>.”</a:t>
            </a:r>
            <a:br>
              <a:rPr lang="sr-Latn-CS" sz="1600" dirty="0" smtClean="0">
                <a:solidFill>
                  <a:srgbClr val="000000"/>
                </a:solidFill>
                <a:latin typeface="Verdana" pitchFamily="34" charset="0"/>
                <a:ea typeface="ＭＳ Ｐゴシック" pitchFamily="34" charset="-128"/>
              </a:rPr>
            </a:br>
            <a:r>
              <a:rPr lang="sr-Latn-CS" sz="1600" dirty="0" smtClean="0">
                <a:solidFill>
                  <a:srgbClr val="000000"/>
                </a:solidFill>
                <a:latin typeface="Verdana" pitchFamily="34" charset="0"/>
                <a:ea typeface="ＭＳ Ｐゴシック" pitchFamily="34" charset="-128"/>
              </a:rPr>
              <a:t>		</a:t>
            </a:r>
            <a:br>
              <a:rPr lang="sr-Latn-CS" sz="1600" dirty="0" smtClean="0">
                <a:solidFill>
                  <a:srgbClr val="000000"/>
                </a:solidFill>
                <a:latin typeface="Verdana" pitchFamily="34" charset="0"/>
                <a:ea typeface="ＭＳ Ｐゴシック" pitchFamily="34" charset="-128"/>
              </a:rPr>
            </a:br>
            <a:r>
              <a:rPr lang="sr-Latn-CS" sz="1600" i="1" dirty="0" smtClean="0">
                <a:solidFill>
                  <a:srgbClr val="000000"/>
                </a:solidFill>
                <a:latin typeface="Verdana" pitchFamily="34" charset="0"/>
                <a:ea typeface="ＭＳ Ｐゴシック" pitchFamily="34" charset="-128"/>
              </a:rPr>
              <a:t>(AACE </a:t>
            </a:r>
            <a:r>
              <a:rPr lang="sr-Latn-CS" sz="1600" i="1" dirty="0" err="1" smtClean="0">
                <a:solidFill>
                  <a:srgbClr val="000000"/>
                </a:solidFill>
                <a:latin typeface="Verdana" pitchFamily="34" charset="0"/>
                <a:ea typeface="ＭＳ Ｐゴシック" pitchFamily="34" charset="-128"/>
              </a:rPr>
              <a:t>Diabetes</a:t>
            </a:r>
            <a:r>
              <a:rPr lang="sr-Latn-CS" sz="1600" i="1" dirty="0" smtClean="0">
                <a:solidFill>
                  <a:srgbClr val="000000"/>
                </a:solidFill>
                <a:latin typeface="Verdana" pitchFamily="34" charset="0"/>
                <a:ea typeface="ＭＳ Ｐゴシック" pitchFamily="34" charset="-128"/>
              </a:rPr>
              <a:t> </a:t>
            </a:r>
            <a:r>
              <a:rPr lang="sr-Latn-CS" sz="1600" i="1" dirty="0" err="1" smtClean="0">
                <a:solidFill>
                  <a:srgbClr val="000000"/>
                </a:solidFill>
                <a:latin typeface="Verdana" pitchFamily="34" charset="0"/>
                <a:ea typeface="ＭＳ Ｐゴシック" pitchFamily="34" charset="-128"/>
              </a:rPr>
              <a:t>Mellitus</a:t>
            </a:r>
            <a:r>
              <a:rPr lang="sr-Latn-CS" sz="1600" i="1" dirty="0" smtClean="0">
                <a:solidFill>
                  <a:srgbClr val="000000"/>
                </a:solidFill>
                <a:latin typeface="Verdana" pitchFamily="34" charset="0"/>
                <a:ea typeface="ＭＳ Ｐゴシック" pitchFamily="34" charset="-128"/>
              </a:rPr>
              <a:t> 2011 </a:t>
            </a:r>
            <a:r>
              <a:rPr lang="sr-Latn-CS" sz="1600" i="1" dirty="0" err="1" smtClean="0">
                <a:solidFill>
                  <a:srgbClr val="000000"/>
                </a:solidFill>
                <a:latin typeface="Verdana" pitchFamily="34" charset="0"/>
                <a:ea typeface="ＭＳ Ｐゴシック" pitchFamily="34" charset="-128"/>
              </a:rPr>
              <a:t>Clinical</a:t>
            </a:r>
            <a:r>
              <a:rPr lang="sr-Latn-CS" sz="1600" i="1" dirty="0" smtClean="0">
                <a:solidFill>
                  <a:srgbClr val="000000"/>
                </a:solidFill>
                <a:latin typeface="Verdana" pitchFamily="34" charset="0"/>
                <a:ea typeface="ＭＳ Ｐゴシック" pitchFamily="34" charset="-128"/>
              </a:rPr>
              <a:t> </a:t>
            </a:r>
            <a:r>
              <a:rPr lang="sr-Latn-CS" sz="1600" i="1" dirty="0" err="1" smtClean="0">
                <a:solidFill>
                  <a:srgbClr val="000000"/>
                </a:solidFill>
                <a:latin typeface="Verdana" pitchFamily="34" charset="0"/>
                <a:ea typeface="ＭＳ Ｐゴシック" pitchFamily="34" charset="-128"/>
              </a:rPr>
              <a:t>Practice</a:t>
            </a:r>
            <a:r>
              <a:rPr lang="sr-Latn-CS" sz="1600" i="1" dirty="0" smtClean="0">
                <a:solidFill>
                  <a:srgbClr val="000000"/>
                </a:solidFill>
                <a:latin typeface="Verdana" pitchFamily="34" charset="0"/>
                <a:ea typeface="ＭＳ Ｐゴシック" pitchFamily="34" charset="-128"/>
              </a:rPr>
              <a:t> </a:t>
            </a:r>
            <a:r>
              <a:rPr lang="sr-Latn-CS" sz="1600" i="1" dirty="0" err="1" smtClean="0">
                <a:solidFill>
                  <a:srgbClr val="000000"/>
                </a:solidFill>
                <a:latin typeface="Verdana" pitchFamily="34" charset="0"/>
                <a:ea typeface="ＭＳ Ｐゴシック" pitchFamily="34" charset="-128"/>
              </a:rPr>
              <a:t>Guidelines</a:t>
            </a:r>
            <a:r>
              <a:rPr lang="sr-Latn-CS" sz="1600" i="1" dirty="0" smtClean="0">
                <a:solidFill>
                  <a:srgbClr val="000000"/>
                </a:solidFill>
                <a:latin typeface="Verdana" pitchFamily="34" charset="0"/>
                <a:ea typeface="ＭＳ Ｐゴシック" pitchFamily="34" charset="-128"/>
              </a:rPr>
              <a:t> </a:t>
            </a:r>
            <a:r>
              <a:rPr lang="sr-Latn-CS" sz="1600" i="1" baseline="30000" dirty="0" smtClean="0">
                <a:solidFill>
                  <a:srgbClr val="000000"/>
                </a:solidFill>
                <a:latin typeface="Verdana" pitchFamily="34" charset="0"/>
                <a:ea typeface="ＭＳ Ｐゴシック" pitchFamily="34" charset="-128"/>
              </a:rPr>
              <a:t>2</a:t>
            </a:r>
            <a:r>
              <a:rPr lang="sr-Latn-CS" sz="1600" i="1" dirty="0" smtClean="0">
                <a:solidFill>
                  <a:srgbClr val="000000"/>
                </a:solidFill>
                <a:latin typeface="Verdana" pitchFamily="34" charset="0"/>
                <a:ea typeface="ＭＳ Ｐゴシック" pitchFamily="34" charset="-128"/>
              </a:rPr>
              <a:t>)</a:t>
            </a:r>
            <a:endParaRPr lang="sr-Latn-CS" sz="1600" i="1" dirty="0">
              <a:solidFill>
                <a:srgbClr val="000000"/>
              </a:solidFill>
              <a:latin typeface="Verdana" pitchFamily="34" charset="0"/>
              <a:ea typeface="ＭＳ Ｐゴシック" pitchFamily="34" charset="-128"/>
            </a:endParaRPr>
          </a:p>
        </p:txBody>
      </p:sp>
      <p:sp>
        <p:nvSpPr>
          <p:cNvPr id="2654252" name="TextBox 2"/>
          <p:cNvSpPr txBox="1">
            <a:spLocks noChangeArrowheads="1"/>
          </p:cNvSpPr>
          <p:nvPr/>
        </p:nvSpPr>
        <p:spPr bwMode="auto">
          <a:xfrm>
            <a:off x="150819" y="4384676"/>
            <a:ext cx="8650287" cy="230832"/>
          </a:xfrm>
          <a:prstGeom prst="rect">
            <a:avLst/>
          </a:prstGeom>
          <a:noFill/>
          <a:ln w="9525">
            <a:noFill/>
            <a:miter lim="800000"/>
            <a:headEnd/>
            <a:tailEnd/>
          </a:ln>
        </p:spPr>
        <p:txBody>
          <a:bodyPr>
            <a:spAutoFit/>
          </a:bodyPr>
          <a:lstStyle/>
          <a:p>
            <a:pPr>
              <a:spcBef>
                <a:spcPct val="50000"/>
              </a:spcBef>
            </a:pPr>
            <a:r>
              <a:rPr lang="sr-Latn-CS" sz="900" dirty="0" smtClean="0">
                <a:solidFill>
                  <a:schemeClr val="accent1"/>
                </a:solidFill>
                <a:latin typeface="Verdana" pitchFamily="34" charset="0"/>
                <a:ea typeface="ＭＳ Ｐゴシック" pitchFamily="34" charset="-128"/>
              </a:rPr>
              <a:t>AACE – </a:t>
            </a:r>
            <a:r>
              <a:rPr lang="sr-Latn-CS" sz="900" dirty="0" err="1" smtClean="0">
                <a:solidFill>
                  <a:schemeClr val="accent1"/>
                </a:solidFill>
                <a:latin typeface="Verdana" pitchFamily="34" charset="0"/>
                <a:ea typeface="ＭＳ Ｐゴシック" pitchFamily="34" charset="-128"/>
              </a:rPr>
              <a:t>American</a:t>
            </a:r>
            <a:r>
              <a:rPr lang="sr-Latn-CS" sz="900" dirty="0" smtClean="0">
                <a:solidFill>
                  <a:schemeClr val="accent1"/>
                </a:solidFill>
                <a:latin typeface="Verdana" pitchFamily="34" charset="0"/>
                <a:ea typeface="ＭＳ Ｐゴシック" pitchFamily="34" charset="-128"/>
              </a:rPr>
              <a:t> </a:t>
            </a:r>
            <a:r>
              <a:rPr lang="sr-Latn-CS" sz="900" dirty="0" err="1" smtClean="0">
                <a:solidFill>
                  <a:schemeClr val="accent1"/>
                </a:solidFill>
                <a:latin typeface="Verdana" pitchFamily="34" charset="0"/>
                <a:ea typeface="ＭＳ Ｐゴシック" pitchFamily="34" charset="-128"/>
              </a:rPr>
              <a:t>Association</a:t>
            </a:r>
            <a:r>
              <a:rPr lang="sr-Latn-CS" sz="900" dirty="0" smtClean="0">
                <a:solidFill>
                  <a:schemeClr val="accent1"/>
                </a:solidFill>
                <a:latin typeface="Verdana" pitchFamily="34" charset="0"/>
                <a:ea typeface="ＭＳ Ｐゴシック" pitchFamily="34" charset="-128"/>
              </a:rPr>
              <a:t> of </a:t>
            </a:r>
            <a:r>
              <a:rPr lang="sr-Latn-CS" sz="900" dirty="0" err="1" smtClean="0">
                <a:solidFill>
                  <a:schemeClr val="accent1"/>
                </a:solidFill>
                <a:latin typeface="Verdana" pitchFamily="34" charset="0"/>
                <a:ea typeface="ＭＳ Ｐゴシック" pitchFamily="34" charset="-128"/>
              </a:rPr>
              <a:t>Clinical</a:t>
            </a:r>
            <a:r>
              <a:rPr lang="sr-Latn-CS" sz="900" dirty="0" smtClean="0">
                <a:solidFill>
                  <a:schemeClr val="accent1"/>
                </a:solidFill>
                <a:latin typeface="Verdana" pitchFamily="34" charset="0"/>
                <a:ea typeface="ＭＳ Ｐゴシック" pitchFamily="34" charset="-128"/>
              </a:rPr>
              <a:t> </a:t>
            </a:r>
            <a:r>
              <a:rPr lang="sr-Latn-CS" sz="900" dirty="0" err="1" smtClean="0">
                <a:solidFill>
                  <a:schemeClr val="accent1"/>
                </a:solidFill>
                <a:latin typeface="Verdana" pitchFamily="34" charset="0"/>
                <a:ea typeface="ＭＳ Ｐゴシック" pitchFamily="34" charset="-128"/>
              </a:rPr>
              <a:t>Endocrinologist</a:t>
            </a:r>
            <a:endParaRPr lang="sr-Latn-CS" sz="900" dirty="0">
              <a:solidFill>
                <a:schemeClr val="accent1"/>
              </a:solidFill>
              <a:latin typeface="Verdana" pitchFamily="34" charset="0"/>
              <a:ea typeface="ＭＳ Ｐゴシック" pitchFamily="34" charset="-128"/>
            </a:endParaRPr>
          </a:p>
        </p:txBody>
      </p:sp>
      <p:sp>
        <p:nvSpPr>
          <p:cNvPr id="2654253" name="TextBox 4"/>
          <p:cNvSpPr txBox="1">
            <a:spLocks noChangeArrowheads="1"/>
          </p:cNvSpPr>
          <p:nvPr/>
        </p:nvSpPr>
        <p:spPr bwMode="auto">
          <a:xfrm>
            <a:off x="95250" y="4614863"/>
            <a:ext cx="7850188" cy="230832"/>
          </a:xfrm>
          <a:prstGeom prst="rect">
            <a:avLst/>
          </a:prstGeom>
          <a:noFill/>
          <a:ln w="9525">
            <a:noFill/>
            <a:miter lim="800000"/>
            <a:headEnd/>
            <a:tailEnd/>
          </a:ln>
        </p:spPr>
        <p:txBody>
          <a:bodyPr>
            <a:spAutoFit/>
          </a:bodyPr>
          <a:lstStyle/>
          <a:p>
            <a:r>
              <a:rPr lang="sr-Latn-CS" sz="900" dirty="0" smtClean="0">
                <a:solidFill>
                  <a:schemeClr val="accent1"/>
                </a:solidFill>
                <a:latin typeface="Verdana" pitchFamily="34" charset="0"/>
                <a:ea typeface="ＭＳ Ｐゴシック" pitchFamily="34" charset="-128"/>
              </a:rPr>
              <a:t> </a:t>
            </a:r>
            <a:r>
              <a:rPr lang="sr-Latn-CS" sz="900" dirty="0" err="1" smtClean="0">
                <a:solidFill>
                  <a:schemeClr val="accent1"/>
                </a:solidFill>
                <a:latin typeface="Verdana" pitchFamily="34" charset="0"/>
                <a:ea typeface="ＭＳ Ｐゴシック" pitchFamily="34" charset="-128"/>
              </a:rPr>
              <a:t>Handelsman</a:t>
            </a:r>
            <a:r>
              <a:rPr lang="sr-Latn-CS" sz="900" dirty="0" smtClean="0">
                <a:solidFill>
                  <a:schemeClr val="accent1"/>
                </a:solidFill>
                <a:latin typeface="Verdana" pitchFamily="34" charset="0"/>
                <a:ea typeface="ＭＳ Ｐゴシック" pitchFamily="34" charset="-128"/>
              </a:rPr>
              <a:t> et al. </a:t>
            </a:r>
            <a:r>
              <a:rPr lang="sr-Latn-CS" sz="900" dirty="0" err="1" smtClean="0">
                <a:solidFill>
                  <a:schemeClr val="accent1"/>
                </a:solidFill>
                <a:latin typeface="Verdana" pitchFamily="34" charset="0"/>
                <a:ea typeface="ＭＳ Ｐゴシック" pitchFamily="34" charset="-128"/>
              </a:rPr>
              <a:t>Endocr</a:t>
            </a:r>
            <a:r>
              <a:rPr lang="sr-Latn-CS" sz="900" dirty="0" smtClean="0">
                <a:solidFill>
                  <a:schemeClr val="accent1"/>
                </a:solidFill>
                <a:latin typeface="Verdana" pitchFamily="34" charset="0"/>
                <a:ea typeface="ＭＳ Ｐゴシック" pitchFamily="34" charset="-128"/>
              </a:rPr>
              <a:t> </a:t>
            </a:r>
            <a:r>
              <a:rPr lang="sr-Latn-CS" sz="900" dirty="0" err="1" smtClean="0">
                <a:solidFill>
                  <a:schemeClr val="accent1"/>
                </a:solidFill>
                <a:latin typeface="Verdana" pitchFamily="34" charset="0"/>
                <a:ea typeface="ＭＳ Ｐゴシック" pitchFamily="34" charset="-128"/>
              </a:rPr>
              <a:t>Pract</a:t>
            </a:r>
            <a:r>
              <a:rPr lang="sr-Latn-CS" sz="900" dirty="0" smtClean="0">
                <a:solidFill>
                  <a:schemeClr val="accent1"/>
                </a:solidFill>
                <a:latin typeface="Verdana" pitchFamily="34" charset="0"/>
                <a:ea typeface="ＭＳ Ｐゴシック" pitchFamily="34" charset="-128"/>
              </a:rPr>
              <a:t>. 2011;17(</a:t>
            </a:r>
            <a:r>
              <a:rPr lang="sr-Latn-CS" sz="900" dirty="0" err="1" smtClean="0">
                <a:solidFill>
                  <a:schemeClr val="accent1"/>
                </a:solidFill>
                <a:latin typeface="Verdana" pitchFamily="34" charset="0"/>
                <a:ea typeface="ＭＳ Ｐゴシック" pitchFamily="34" charset="-128"/>
              </a:rPr>
              <a:t>suppl</a:t>
            </a:r>
            <a:r>
              <a:rPr lang="sr-Latn-CS" sz="900" dirty="0" smtClean="0">
                <a:solidFill>
                  <a:schemeClr val="accent1"/>
                </a:solidFill>
                <a:latin typeface="Verdana" pitchFamily="34" charset="0"/>
                <a:ea typeface="ＭＳ Ｐゴシック" pitchFamily="34" charset="-128"/>
              </a:rPr>
              <a:t> 2):1-53.</a:t>
            </a:r>
            <a:endParaRPr lang="sr-Latn-CS" sz="900" dirty="0">
              <a:solidFill>
                <a:schemeClr val="accent1"/>
              </a:solidFill>
              <a:latin typeface="Verdana" pitchFamily="34" charset="0"/>
              <a:ea typeface="ＭＳ Ｐゴシック" pitchFamily="34" charset="-128"/>
            </a:endParaRPr>
          </a:p>
        </p:txBody>
      </p:sp>
    </p:spTree>
    <p:extLst>
      <p:ext uri="{BB962C8B-B14F-4D97-AF65-F5344CB8AC3E}">
        <p14:creationId xmlns:p14="http://schemas.microsoft.com/office/powerpoint/2010/main" xmlns="" val="24473515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fade">
                                      <p:cBhvr>
                                        <p:cTn id="7" dur="1000"/>
                                        <p:tgtEl>
                                          <p:spTgt spid="87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6258" name="Title 3"/>
          <p:cNvSpPr>
            <a:spLocks noGrp="1"/>
          </p:cNvSpPr>
          <p:nvPr>
            <p:ph type="title" idx="4294967295"/>
          </p:nvPr>
        </p:nvSpPr>
        <p:spPr/>
        <p:txBody>
          <a:bodyPr/>
          <a:lstStyle/>
          <a:p>
            <a:pPr eaLnBrk="1" hangingPunct="1"/>
            <a:r>
              <a:rPr lang="sr-Latn-CS" sz="2000" smtClean="0"/>
              <a:t>Važno je na vreme registrovati postprandijalne skokove</a:t>
            </a:r>
            <a:endParaRPr lang="en-GB" sz="2000" smtClean="0"/>
          </a:p>
        </p:txBody>
      </p:sp>
      <p:graphicFrame>
        <p:nvGraphicFramePr>
          <p:cNvPr id="4" name="Diagram 3"/>
          <p:cNvGraphicFramePr/>
          <p:nvPr>
            <p:extLst>
              <p:ext uri="{D42A27DB-BD31-4B8C-83A1-F6EECF244321}">
                <p14:modId xmlns:p14="http://schemas.microsoft.com/office/powerpoint/2010/main" xmlns="" val="28352039"/>
              </p:ext>
            </p:extLst>
          </p:nvPr>
        </p:nvGraphicFramePr>
        <p:xfrm>
          <a:off x="-103031" y="996949"/>
          <a:ext cx="9247031" cy="3587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56263" name="TextBox 4"/>
          <p:cNvSpPr txBox="1">
            <a:spLocks noChangeArrowheads="1"/>
          </p:cNvSpPr>
          <p:nvPr/>
        </p:nvSpPr>
        <p:spPr bwMode="auto">
          <a:xfrm>
            <a:off x="579443" y="4732338"/>
            <a:ext cx="3097323" cy="215444"/>
          </a:xfrm>
          <a:prstGeom prst="rect">
            <a:avLst/>
          </a:prstGeom>
          <a:noFill/>
          <a:ln w="9525">
            <a:noFill/>
            <a:miter lim="800000"/>
            <a:headEnd/>
            <a:tailEnd/>
          </a:ln>
        </p:spPr>
        <p:txBody>
          <a:bodyPr wrap="none">
            <a:spAutoFit/>
          </a:bodyPr>
          <a:lstStyle/>
          <a:p>
            <a:r>
              <a:rPr lang="sr-Latn-CS" sz="800">
                <a:solidFill>
                  <a:schemeClr val="accent1"/>
                </a:solidFill>
              </a:rPr>
              <a:t>Nacionalni vodič za dijagnostiku u lečenje Diabetes mellitus, 2012.god</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450" name="Title 3"/>
          <p:cNvSpPr>
            <a:spLocks noGrp="1"/>
          </p:cNvSpPr>
          <p:nvPr>
            <p:ph type="title" idx="4294967295"/>
          </p:nvPr>
        </p:nvSpPr>
        <p:spPr/>
        <p:txBody>
          <a:bodyPr/>
          <a:lstStyle/>
          <a:p>
            <a:pPr eaLnBrk="1" hangingPunct="1"/>
            <a:r>
              <a:rPr lang="en-GB" smtClean="0"/>
              <a:t>Postepeno dodavanje brzodelujućeg insulina</a:t>
            </a:r>
          </a:p>
        </p:txBody>
      </p:sp>
      <p:sp>
        <p:nvSpPr>
          <p:cNvPr id="2664478" name="Line 4"/>
          <p:cNvSpPr>
            <a:spLocks noChangeShapeType="1"/>
          </p:cNvSpPr>
          <p:nvPr/>
        </p:nvSpPr>
        <p:spPr bwMode="auto">
          <a:xfrm flipV="1">
            <a:off x="1143000" y="1084266"/>
            <a:ext cx="0" cy="1855787"/>
          </a:xfrm>
          <a:prstGeom prst="line">
            <a:avLst/>
          </a:prstGeom>
          <a:noFill/>
          <a:ln w="57150">
            <a:solidFill>
              <a:schemeClr val="tx1"/>
            </a:solidFill>
            <a:round/>
            <a:headEnd/>
            <a:tailEnd type="triangle" w="med" len="med"/>
          </a:ln>
        </p:spPr>
        <p:txBody>
          <a:bodyPr wrap="none" lIns="90488" tIns="44450" rIns="90488" bIns="44450" anchor="ctr"/>
          <a:lstStyle/>
          <a:p>
            <a:endParaRPr lang="en-US"/>
          </a:p>
        </p:txBody>
      </p:sp>
      <p:sp>
        <p:nvSpPr>
          <p:cNvPr id="873477" name="Text Box 5"/>
          <p:cNvSpPr txBox="1">
            <a:spLocks noChangeArrowheads="1"/>
          </p:cNvSpPr>
          <p:nvPr/>
        </p:nvSpPr>
        <p:spPr bwMode="auto">
          <a:xfrm>
            <a:off x="6226178" y="3286125"/>
            <a:ext cx="2232025" cy="305212"/>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GB" sz="1400" dirty="0" err="1">
                <a:latin typeface="+mn-lt"/>
                <a:cs typeface="+mn-cs"/>
              </a:rPr>
              <a:t>vreme</a:t>
            </a:r>
            <a:endParaRPr lang="en-GB" sz="1400" dirty="0">
              <a:latin typeface="+mn-lt"/>
              <a:cs typeface="+mn-cs"/>
            </a:endParaRPr>
          </a:p>
        </p:txBody>
      </p:sp>
      <p:sp>
        <p:nvSpPr>
          <p:cNvPr id="873478" name="Text Box 6"/>
          <p:cNvSpPr txBox="1">
            <a:spLocks noChangeArrowheads="1"/>
          </p:cNvSpPr>
          <p:nvPr/>
        </p:nvSpPr>
        <p:spPr bwMode="auto">
          <a:xfrm rot="-10800000">
            <a:off x="366544" y="1212850"/>
            <a:ext cx="428965" cy="1671638"/>
          </a:xfrm>
          <a:prstGeom prst="rect">
            <a:avLst/>
          </a:prstGeom>
          <a:noFill/>
          <a:ln w="12700">
            <a:noFill/>
            <a:miter lim="800000"/>
            <a:headEnd/>
            <a:tailEnd/>
          </a:ln>
          <a:effectLst/>
        </p:spPr>
        <p:txBody>
          <a:bodyPr vert="eaVert" lIns="90488" tIns="44450" rIns="90488" bIns="44450">
            <a:spAutoFit/>
          </a:bodyPr>
          <a:lstStyle/>
          <a:p>
            <a:pPr algn="ctr" eaLnBrk="0" fontAlgn="auto" hangingPunct="0">
              <a:spcBef>
                <a:spcPct val="50000"/>
              </a:spcBef>
              <a:spcAft>
                <a:spcPts val="0"/>
              </a:spcAft>
              <a:defRPr/>
            </a:pPr>
            <a:r>
              <a:rPr lang="sr-Latn-CS" sz="1600" dirty="0" err="1">
                <a:latin typeface="+mn-lt"/>
                <a:cs typeface="+mn-cs"/>
              </a:rPr>
              <a:t>glikemija</a:t>
            </a:r>
            <a:endParaRPr lang="en-GB" sz="1600" dirty="0">
              <a:latin typeface="+mn-lt"/>
              <a:cs typeface="+mn-cs"/>
            </a:endParaRPr>
          </a:p>
        </p:txBody>
      </p:sp>
      <p:sp>
        <p:nvSpPr>
          <p:cNvPr id="2664481" name="AutoShape 7"/>
          <p:cNvSpPr>
            <a:spLocks noChangeArrowheads="1"/>
          </p:cNvSpPr>
          <p:nvPr/>
        </p:nvSpPr>
        <p:spPr bwMode="auto">
          <a:xfrm>
            <a:off x="1460500" y="3214688"/>
            <a:ext cx="520700" cy="296862"/>
          </a:xfrm>
          <a:prstGeom prst="upArrow">
            <a:avLst>
              <a:gd name="adj1" fmla="val 50000"/>
              <a:gd name="adj2" fmla="val 28569"/>
            </a:avLst>
          </a:prstGeom>
          <a:solidFill>
            <a:srgbClr val="F0F000"/>
          </a:solidFill>
          <a:ln w="12700">
            <a:noFill/>
            <a:miter lim="800000"/>
            <a:headEnd/>
            <a:tailEnd/>
          </a:ln>
        </p:spPr>
        <p:txBody>
          <a:bodyPr wrap="none" lIns="90488" tIns="44450" rIns="90488" bIns="44450" anchor="ctr"/>
          <a:lstStyle/>
          <a:p>
            <a:endParaRPr lang="en-GB"/>
          </a:p>
        </p:txBody>
      </p:sp>
      <p:sp>
        <p:nvSpPr>
          <p:cNvPr id="2664482" name="AutoShape 8"/>
          <p:cNvSpPr>
            <a:spLocks noChangeArrowheads="1"/>
          </p:cNvSpPr>
          <p:nvPr/>
        </p:nvSpPr>
        <p:spPr bwMode="auto">
          <a:xfrm>
            <a:off x="3121025" y="3184528"/>
            <a:ext cx="520700" cy="296863"/>
          </a:xfrm>
          <a:prstGeom prst="upArrow">
            <a:avLst>
              <a:gd name="adj1" fmla="val 50000"/>
              <a:gd name="adj2" fmla="val 28569"/>
            </a:avLst>
          </a:prstGeom>
          <a:solidFill>
            <a:srgbClr val="F0F000"/>
          </a:solidFill>
          <a:ln w="12700">
            <a:noFill/>
            <a:miter lim="800000"/>
            <a:headEnd/>
            <a:tailEnd/>
          </a:ln>
        </p:spPr>
        <p:txBody>
          <a:bodyPr wrap="none" lIns="90488" tIns="44450" rIns="90488" bIns="44450" anchor="ctr"/>
          <a:lstStyle/>
          <a:p>
            <a:endParaRPr lang="en-GB"/>
          </a:p>
        </p:txBody>
      </p:sp>
      <p:sp>
        <p:nvSpPr>
          <p:cNvPr id="2664483" name="AutoShape 9"/>
          <p:cNvSpPr>
            <a:spLocks noChangeArrowheads="1"/>
          </p:cNvSpPr>
          <p:nvPr/>
        </p:nvSpPr>
        <p:spPr bwMode="auto">
          <a:xfrm>
            <a:off x="4891088" y="3146428"/>
            <a:ext cx="520700" cy="296863"/>
          </a:xfrm>
          <a:prstGeom prst="upArrow">
            <a:avLst>
              <a:gd name="adj1" fmla="val 50000"/>
              <a:gd name="adj2" fmla="val 28569"/>
            </a:avLst>
          </a:prstGeom>
          <a:solidFill>
            <a:srgbClr val="F0F000"/>
          </a:solidFill>
          <a:ln w="12700">
            <a:noFill/>
            <a:miter lim="800000"/>
            <a:headEnd/>
            <a:tailEnd/>
          </a:ln>
        </p:spPr>
        <p:txBody>
          <a:bodyPr wrap="none" lIns="90488" tIns="44450" rIns="90488" bIns="44450" anchor="ctr"/>
          <a:lstStyle/>
          <a:p>
            <a:endParaRPr lang="en-GB"/>
          </a:p>
        </p:txBody>
      </p:sp>
      <p:sp>
        <p:nvSpPr>
          <p:cNvPr id="2664484" name="AutoShape 10"/>
          <p:cNvSpPr>
            <a:spLocks noChangeArrowheads="1"/>
          </p:cNvSpPr>
          <p:nvPr/>
        </p:nvSpPr>
        <p:spPr bwMode="auto">
          <a:xfrm>
            <a:off x="1231900" y="3214688"/>
            <a:ext cx="520700" cy="296862"/>
          </a:xfrm>
          <a:prstGeom prst="upArrow">
            <a:avLst>
              <a:gd name="adj1" fmla="val 50000"/>
              <a:gd name="adj2" fmla="val 28569"/>
            </a:avLst>
          </a:prstGeom>
          <a:solidFill>
            <a:srgbClr val="FFC000"/>
          </a:solidFill>
          <a:ln w="12700">
            <a:solidFill>
              <a:schemeClr val="tx1"/>
            </a:solidFill>
            <a:miter lim="800000"/>
            <a:headEnd/>
            <a:tailEnd/>
          </a:ln>
        </p:spPr>
        <p:txBody>
          <a:bodyPr wrap="none" lIns="90488" tIns="44450" rIns="90488" bIns="44450" anchor="ctr"/>
          <a:lstStyle/>
          <a:p>
            <a:endParaRPr lang="en-GB"/>
          </a:p>
        </p:txBody>
      </p:sp>
      <p:sp>
        <p:nvSpPr>
          <p:cNvPr id="50187" name="Freeform 11"/>
          <p:cNvSpPr>
            <a:spLocks/>
          </p:cNvSpPr>
          <p:nvPr/>
        </p:nvSpPr>
        <p:spPr bwMode="auto">
          <a:xfrm>
            <a:off x="490544" y="995366"/>
            <a:ext cx="7786687" cy="2008187"/>
          </a:xfrm>
          <a:custGeom>
            <a:avLst/>
            <a:gdLst>
              <a:gd name="T0" fmla="*/ 2147483647 w 5022"/>
              <a:gd name="T1" fmla="*/ 2147483647 h 2598"/>
              <a:gd name="T2" fmla="*/ 2147483647 w 5022"/>
              <a:gd name="T3" fmla="*/ 2147483647 h 2598"/>
              <a:gd name="T4" fmla="*/ 2147483647 w 5022"/>
              <a:gd name="T5" fmla="*/ 2147483647 h 2598"/>
              <a:gd name="T6" fmla="*/ 2147483647 w 5022"/>
              <a:gd name="T7" fmla="*/ 2147483647 h 2598"/>
              <a:gd name="T8" fmla="*/ 2147483647 w 5022"/>
              <a:gd name="T9" fmla="*/ 2147483647 h 2598"/>
              <a:gd name="T10" fmla="*/ 2147483647 w 5022"/>
              <a:gd name="T11" fmla="*/ 2147483647 h 2598"/>
              <a:gd name="T12" fmla="*/ 2147483647 w 5022"/>
              <a:gd name="T13" fmla="*/ 2147483647 h 2598"/>
              <a:gd name="T14" fmla="*/ 2147483647 w 5022"/>
              <a:gd name="T15" fmla="*/ 2147483647 h 2598"/>
              <a:gd name="T16" fmla="*/ 2147483647 w 5022"/>
              <a:gd name="T17" fmla="*/ 2147483647 h 2598"/>
              <a:gd name="T18" fmla="*/ 2147483647 w 5022"/>
              <a:gd name="T19" fmla="*/ 2147483647 h 2598"/>
              <a:gd name="T20" fmla="*/ 2147483647 w 5022"/>
              <a:gd name="T21" fmla="*/ 2147483647 h 2598"/>
              <a:gd name="T22" fmla="*/ 2147483647 w 5022"/>
              <a:gd name="T23" fmla="*/ 2147483647 h 2598"/>
              <a:gd name="T24" fmla="*/ 2147483647 w 5022"/>
              <a:gd name="T25" fmla="*/ 2147483647 h 2598"/>
              <a:gd name="T26" fmla="*/ 2147483647 w 5022"/>
              <a:gd name="T27" fmla="*/ 2147483647 h 2598"/>
              <a:gd name="T28" fmla="*/ 2147483647 w 5022"/>
              <a:gd name="T29" fmla="*/ 2147483647 h 2598"/>
              <a:gd name="T30" fmla="*/ 2147483647 w 5022"/>
              <a:gd name="T31" fmla="*/ 2147483647 h 2598"/>
              <a:gd name="T32" fmla="*/ 2147483647 w 5022"/>
              <a:gd name="T33" fmla="*/ 2147483647 h 2598"/>
              <a:gd name="T34" fmla="*/ 2147483647 w 5022"/>
              <a:gd name="T35" fmla="*/ 2147483647 h 2598"/>
              <a:gd name="T36" fmla="*/ 2147483647 w 5022"/>
              <a:gd name="T37" fmla="*/ 2147483647 h 2598"/>
              <a:gd name="T38" fmla="*/ 2147483647 w 5022"/>
              <a:gd name="T39" fmla="*/ 2147483647 h 2598"/>
              <a:gd name="T40" fmla="*/ 2147483647 w 5022"/>
              <a:gd name="T41" fmla="*/ 2147483647 h 2598"/>
              <a:gd name="T42" fmla="*/ 2147483647 w 5022"/>
              <a:gd name="T43" fmla="*/ 2147483647 h 2598"/>
              <a:gd name="T44" fmla="*/ 2147483647 w 5022"/>
              <a:gd name="T45" fmla="*/ 2147483647 h 2598"/>
              <a:gd name="T46" fmla="*/ 2147483647 w 5022"/>
              <a:gd name="T47" fmla="*/ 2147483647 h 2598"/>
              <a:gd name="T48" fmla="*/ 2147483647 w 5022"/>
              <a:gd name="T49" fmla="*/ 2147483647 h 2598"/>
              <a:gd name="T50" fmla="*/ 2147483647 w 5022"/>
              <a:gd name="T51" fmla="*/ 2147483647 h 2598"/>
              <a:gd name="T52" fmla="*/ 2147483647 w 5022"/>
              <a:gd name="T53" fmla="*/ 2147483647 h 2598"/>
              <a:gd name="T54" fmla="*/ 2147483647 w 5022"/>
              <a:gd name="T55" fmla="*/ 2147483647 h 2598"/>
              <a:gd name="T56" fmla="*/ 2147483647 w 5022"/>
              <a:gd name="T57" fmla="*/ 2147483647 h 2598"/>
              <a:gd name="T58" fmla="*/ 2147483647 w 5022"/>
              <a:gd name="T59" fmla="*/ 2147483647 h 2598"/>
              <a:gd name="T60" fmla="*/ 2147483647 w 5022"/>
              <a:gd name="T61" fmla="*/ 2147483647 h 2598"/>
              <a:gd name="T62" fmla="*/ 2147483647 w 5022"/>
              <a:gd name="T63" fmla="*/ 2147483647 h 2598"/>
              <a:gd name="T64" fmla="*/ 2147483647 w 5022"/>
              <a:gd name="T65" fmla="*/ 2147483647 h 2598"/>
              <a:gd name="T66" fmla="*/ 2147483647 w 5022"/>
              <a:gd name="T67" fmla="*/ 2147483647 h 2598"/>
              <a:gd name="T68" fmla="*/ 2147483647 w 5022"/>
              <a:gd name="T69" fmla="*/ 2147483647 h 2598"/>
              <a:gd name="T70" fmla="*/ 2147483647 w 5022"/>
              <a:gd name="T71" fmla="*/ 2147483647 h 2598"/>
              <a:gd name="T72" fmla="*/ 2147483647 w 5022"/>
              <a:gd name="T73" fmla="*/ 2147483647 h 2598"/>
              <a:gd name="T74" fmla="*/ 2147483647 w 5022"/>
              <a:gd name="T75" fmla="*/ 2147483647 h 2598"/>
              <a:gd name="T76" fmla="*/ 2147483647 w 5022"/>
              <a:gd name="T77" fmla="*/ 2147483647 h 2598"/>
              <a:gd name="T78" fmla="*/ 2147483647 w 5022"/>
              <a:gd name="T79" fmla="*/ 2147483647 h 2598"/>
              <a:gd name="T80" fmla="*/ 2147483647 w 5022"/>
              <a:gd name="T81" fmla="*/ 2147483647 h 2598"/>
              <a:gd name="T82" fmla="*/ 2147483647 w 5022"/>
              <a:gd name="T83" fmla="*/ 2147483647 h 2598"/>
              <a:gd name="T84" fmla="*/ 2147483647 w 5022"/>
              <a:gd name="T85" fmla="*/ 2147483647 h 25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22"/>
              <a:gd name="T130" fmla="*/ 0 h 2598"/>
              <a:gd name="T131" fmla="*/ 5022 w 5022"/>
              <a:gd name="T132" fmla="*/ 2598 h 25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22" h="2598">
                <a:moveTo>
                  <a:pt x="738" y="2584"/>
                </a:moveTo>
                <a:cubicBezTo>
                  <a:pt x="0" y="2588"/>
                  <a:pt x="624" y="2598"/>
                  <a:pt x="594" y="2596"/>
                </a:cubicBezTo>
                <a:cubicBezTo>
                  <a:pt x="564" y="2594"/>
                  <a:pt x="564" y="2578"/>
                  <a:pt x="558" y="2572"/>
                </a:cubicBezTo>
                <a:cubicBezTo>
                  <a:pt x="552" y="2566"/>
                  <a:pt x="562" y="2566"/>
                  <a:pt x="558" y="2560"/>
                </a:cubicBezTo>
                <a:cubicBezTo>
                  <a:pt x="554" y="2554"/>
                  <a:pt x="540" y="2560"/>
                  <a:pt x="534" y="2536"/>
                </a:cubicBezTo>
                <a:cubicBezTo>
                  <a:pt x="528" y="2512"/>
                  <a:pt x="518" y="2456"/>
                  <a:pt x="522" y="2416"/>
                </a:cubicBezTo>
                <a:cubicBezTo>
                  <a:pt x="526" y="2376"/>
                  <a:pt x="494" y="2328"/>
                  <a:pt x="558" y="2296"/>
                </a:cubicBezTo>
                <a:cubicBezTo>
                  <a:pt x="622" y="2264"/>
                  <a:pt x="816" y="2484"/>
                  <a:pt x="906" y="2224"/>
                </a:cubicBezTo>
                <a:cubicBezTo>
                  <a:pt x="996" y="1964"/>
                  <a:pt x="1050" y="968"/>
                  <a:pt x="1098" y="736"/>
                </a:cubicBezTo>
                <a:cubicBezTo>
                  <a:pt x="1146" y="504"/>
                  <a:pt x="1160" y="808"/>
                  <a:pt x="1194" y="832"/>
                </a:cubicBezTo>
                <a:cubicBezTo>
                  <a:pt x="1228" y="856"/>
                  <a:pt x="1266" y="786"/>
                  <a:pt x="1302" y="880"/>
                </a:cubicBezTo>
                <a:cubicBezTo>
                  <a:pt x="1338" y="974"/>
                  <a:pt x="1398" y="1342"/>
                  <a:pt x="1410" y="1396"/>
                </a:cubicBezTo>
                <a:cubicBezTo>
                  <a:pt x="1422" y="1450"/>
                  <a:pt x="1362" y="1170"/>
                  <a:pt x="1374" y="1204"/>
                </a:cubicBezTo>
                <a:cubicBezTo>
                  <a:pt x="1386" y="1238"/>
                  <a:pt x="1440" y="1478"/>
                  <a:pt x="1482" y="1600"/>
                </a:cubicBezTo>
                <a:cubicBezTo>
                  <a:pt x="1524" y="1722"/>
                  <a:pt x="1586" y="1848"/>
                  <a:pt x="1626" y="1936"/>
                </a:cubicBezTo>
                <a:cubicBezTo>
                  <a:pt x="1666" y="2024"/>
                  <a:pt x="1690" y="2080"/>
                  <a:pt x="1722" y="2128"/>
                </a:cubicBezTo>
                <a:cubicBezTo>
                  <a:pt x="1754" y="2176"/>
                  <a:pt x="1786" y="2208"/>
                  <a:pt x="1818" y="2224"/>
                </a:cubicBezTo>
                <a:cubicBezTo>
                  <a:pt x="1850" y="2240"/>
                  <a:pt x="1866" y="2544"/>
                  <a:pt x="1914" y="2224"/>
                </a:cubicBezTo>
                <a:cubicBezTo>
                  <a:pt x="1962" y="1904"/>
                  <a:pt x="2066" y="608"/>
                  <a:pt x="2106" y="304"/>
                </a:cubicBezTo>
                <a:cubicBezTo>
                  <a:pt x="2146" y="0"/>
                  <a:pt x="2138" y="400"/>
                  <a:pt x="2154" y="400"/>
                </a:cubicBezTo>
                <a:cubicBezTo>
                  <a:pt x="2170" y="400"/>
                  <a:pt x="2162" y="174"/>
                  <a:pt x="2202" y="304"/>
                </a:cubicBezTo>
                <a:cubicBezTo>
                  <a:pt x="2242" y="434"/>
                  <a:pt x="2352" y="1082"/>
                  <a:pt x="2394" y="1180"/>
                </a:cubicBezTo>
                <a:cubicBezTo>
                  <a:pt x="2436" y="1278"/>
                  <a:pt x="2430" y="936"/>
                  <a:pt x="2454" y="892"/>
                </a:cubicBezTo>
                <a:cubicBezTo>
                  <a:pt x="2478" y="848"/>
                  <a:pt x="2524" y="914"/>
                  <a:pt x="2538" y="916"/>
                </a:cubicBezTo>
                <a:cubicBezTo>
                  <a:pt x="2552" y="918"/>
                  <a:pt x="2530" y="878"/>
                  <a:pt x="2538" y="904"/>
                </a:cubicBezTo>
                <a:cubicBezTo>
                  <a:pt x="2546" y="930"/>
                  <a:pt x="2576" y="1052"/>
                  <a:pt x="2586" y="1072"/>
                </a:cubicBezTo>
                <a:cubicBezTo>
                  <a:pt x="2596" y="1092"/>
                  <a:pt x="2550" y="816"/>
                  <a:pt x="2598" y="1024"/>
                </a:cubicBezTo>
                <a:cubicBezTo>
                  <a:pt x="2646" y="1232"/>
                  <a:pt x="2788" y="2112"/>
                  <a:pt x="2874" y="2320"/>
                </a:cubicBezTo>
                <a:cubicBezTo>
                  <a:pt x="2960" y="2528"/>
                  <a:pt x="3034" y="2552"/>
                  <a:pt x="3114" y="2272"/>
                </a:cubicBezTo>
                <a:lnTo>
                  <a:pt x="3354" y="640"/>
                </a:lnTo>
                <a:cubicBezTo>
                  <a:pt x="3418" y="410"/>
                  <a:pt x="3456" y="860"/>
                  <a:pt x="3498" y="892"/>
                </a:cubicBezTo>
                <a:cubicBezTo>
                  <a:pt x="3540" y="924"/>
                  <a:pt x="3570" y="794"/>
                  <a:pt x="3606" y="832"/>
                </a:cubicBezTo>
                <a:cubicBezTo>
                  <a:pt x="3642" y="870"/>
                  <a:pt x="3688" y="1056"/>
                  <a:pt x="3714" y="1120"/>
                </a:cubicBezTo>
                <a:cubicBezTo>
                  <a:pt x="3740" y="1184"/>
                  <a:pt x="3750" y="1188"/>
                  <a:pt x="3762" y="1216"/>
                </a:cubicBezTo>
                <a:cubicBezTo>
                  <a:pt x="3774" y="1244"/>
                  <a:pt x="3760" y="1222"/>
                  <a:pt x="3786" y="1288"/>
                </a:cubicBezTo>
                <a:cubicBezTo>
                  <a:pt x="3812" y="1354"/>
                  <a:pt x="3866" y="1480"/>
                  <a:pt x="3918" y="1612"/>
                </a:cubicBezTo>
                <a:cubicBezTo>
                  <a:pt x="3970" y="1744"/>
                  <a:pt x="4030" y="1978"/>
                  <a:pt x="4098" y="2080"/>
                </a:cubicBezTo>
                <a:cubicBezTo>
                  <a:pt x="4166" y="2182"/>
                  <a:pt x="4266" y="2186"/>
                  <a:pt x="4326" y="2224"/>
                </a:cubicBezTo>
                <a:cubicBezTo>
                  <a:pt x="4386" y="2262"/>
                  <a:pt x="4372" y="2292"/>
                  <a:pt x="4458" y="2308"/>
                </a:cubicBezTo>
                <a:cubicBezTo>
                  <a:pt x="4544" y="2324"/>
                  <a:pt x="4748" y="2334"/>
                  <a:pt x="4842" y="2320"/>
                </a:cubicBezTo>
                <a:cubicBezTo>
                  <a:pt x="4936" y="2306"/>
                  <a:pt x="4992" y="2182"/>
                  <a:pt x="5022" y="2224"/>
                </a:cubicBezTo>
                <a:lnTo>
                  <a:pt x="5022" y="2572"/>
                </a:lnTo>
                <a:lnTo>
                  <a:pt x="738" y="2584"/>
                </a:lnTo>
                <a:close/>
              </a:path>
            </a:pathLst>
          </a:custGeom>
          <a:solidFill>
            <a:schemeClr val="tx1">
              <a:lumMod val="10000"/>
              <a:lumOff val="90000"/>
              <a:alpha val="50000"/>
            </a:schemeClr>
          </a:solidFill>
          <a:ln w="19050">
            <a:solidFill>
              <a:schemeClr val="tx1"/>
            </a:solidFill>
            <a:round/>
            <a:headEnd/>
            <a:tailEnd/>
          </a:ln>
        </p:spPr>
        <p:txBody>
          <a:bodyPr wrap="none" lIns="90488" tIns="44450" rIns="90488" bIns="44450" anchor="ctr"/>
          <a:lstStyle/>
          <a:p>
            <a:pPr>
              <a:defRPr/>
            </a:pPr>
            <a:endParaRPr lang="en-GB" dirty="0">
              <a:cs typeface="Arial" pitchFamily="34" charset="0"/>
            </a:endParaRPr>
          </a:p>
        </p:txBody>
      </p:sp>
      <p:sp>
        <p:nvSpPr>
          <p:cNvPr id="2664486" name="AutoShape 12"/>
          <p:cNvSpPr>
            <a:spLocks noChangeArrowheads="1"/>
          </p:cNvSpPr>
          <p:nvPr/>
        </p:nvSpPr>
        <p:spPr bwMode="auto">
          <a:xfrm>
            <a:off x="4641850" y="3181353"/>
            <a:ext cx="520700" cy="296863"/>
          </a:xfrm>
          <a:prstGeom prst="upArrow">
            <a:avLst>
              <a:gd name="adj1" fmla="val 50000"/>
              <a:gd name="adj2" fmla="val 28569"/>
            </a:avLst>
          </a:prstGeom>
          <a:solidFill>
            <a:srgbClr val="FFC000"/>
          </a:solidFill>
          <a:ln w="12700">
            <a:solidFill>
              <a:schemeClr val="tx1"/>
            </a:solidFill>
            <a:miter lim="800000"/>
            <a:headEnd/>
            <a:tailEnd/>
          </a:ln>
        </p:spPr>
        <p:txBody>
          <a:bodyPr wrap="none" lIns="90488" tIns="44450" rIns="90488" bIns="44450" anchor="ctr"/>
          <a:lstStyle/>
          <a:p>
            <a:endParaRPr lang="en-GB"/>
          </a:p>
        </p:txBody>
      </p:sp>
      <p:sp>
        <p:nvSpPr>
          <p:cNvPr id="50189" name="Freeform 13"/>
          <p:cNvSpPr>
            <a:spLocks/>
          </p:cNvSpPr>
          <p:nvPr/>
        </p:nvSpPr>
        <p:spPr bwMode="auto">
          <a:xfrm>
            <a:off x="1716094" y="1704975"/>
            <a:ext cx="1373187" cy="1316038"/>
          </a:xfrm>
          <a:custGeom>
            <a:avLst/>
            <a:gdLst>
              <a:gd name="T0" fmla="*/ 2147483647 w 1095"/>
              <a:gd name="T1" fmla="*/ 2147483647 h 645"/>
              <a:gd name="T2" fmla="*/ 2147483647 w 1095"/>
              <a:gd name="T3" fmla="*/ 2147483647 h 645"/>
              <a:gd name="T4" fmla="*/ 2147483647 w 1095"/>
              <a:gd name="T5" fmla="*/ 2147483647 h 645"/>
              <a:gd name="T6" fmla="*/ 2147483647 w 1095"/>
              <a:gd name="T7" fmla="*/ 0 h 645"/>
              <a:gd name="T8" fmla="*/ 2147483647 w 1095"/>
              <a:gd name="T9" fmla="*/ 2147483647 h 645"/>
              <a:gd name="T10" fmla="*/ 2147483647 w 1095"/>
              <a:gd name="T11" fmla="*/ 2147483647 h 645"/>
              <a:gd name="T12" fmla="*/ 2147483647 w 1095"/>
              <a:gd name="T13" fmla="*/ 2147483647 h 645"/>
              <a:gd name="T14" fmla="*/ 2147483647 w 1095"/>
              <a:gd name="T15" fmla="*/ 2147483647 h 645"/>
              <a:gd name="T16" fmla="*/ 2147483647 w 1095"/>
              <a:gd name="T17" fmla="*/ 2147483647 h 645"/>
              <a:gd name="T18" fmla="*/ 2147483647 w 1095"/>
              <a:gd name="T19" fmla="*/ 2147483647 h 645"/>
              <a:gd name="T20" fmla="*/ 2147483647 w 1095"/>
              <a:gd name="T21" fmla="*/ 2147483647 h 645"/>
              <a:gd name="T22" fmla="*/ 2147483647 w 1095"/>
              <a:gd name="T23" fmla="*/ 2147483647 h 6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5"/>
              <a:gd name="T37" fmla="*/ 0 h 645"/>
              <a:gd name="T38" fmla="*/ 1095 w 1095"/>
              <a:gd name="T39" fmla="*/ 645 h 6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5" h="645">
                <a:moveTo>
                  <a:pt x="4" y="624"/>
                </a:moveTo>
                <a:cubicBezTo>
                  <a:pt x="0" y="574"/>
                  <a:pt x="152" y="381"/>
                  <a:pt x="221" y="287"/>
                </a:cubicBezTo>
                <a:cubicBezTo>
                  <a:pt x="290" y="193"/>
                  <a:pt x="366" y="107"/>
                  <a:pt x="418" y="59"/>
                </a:cubicBezTo>
                <a:cubicBezTo>
                  <a:pt x="470" y="11"/>
                  <a:pt x="494" y="0"/>
                  <a:pt x="534" y="0"/>
                </a:cubicBezTo>
                <a:cubicBezTo>
                  <a:pt x="574" y="0"/>
                  <a:pt x="591" y="0"/>
                  <a:pt x="658" y="59"/>
                </a:cubicBezTo>
                <a:cubicBezTo>
                  <a:pt x="725" y="118"/>
                  <a:pt x="865" y="262"/>
                  <a:pt x="938" y="352"/>
                </a:cubicBezTo>
                <a:cubicBezTo>
                  <a:pt x="1011" y="442"/>
                  <a:pt x="1093" y="555"/>
                  <a:pt x="1094" y="600"/>
                </a:cubicBezTo>
                <a:cubicBezTo>
                  <a:pt x="1095" y="645"/>
                  <a:pt x="1014" y="620"/>
                  <a:pt x="943" y="624"/>
                </a:cubicBezTo>
                <a:cubicBezTo>
                  <a:pt x="872" y="628"/>
                  <a:pt x="749" y="624"/>
                  <a:pt x="669" y="624"/>
                </a:cubicBezTo>
                <a:cubicBezTo>
                  <a:pt x="589" y="624"/>
                  <a:pt x="532" y="624"/>
                  <a:pt x="460" y="624"/>
                </a:cubicBezTo>
                <a:cubicBezTo>
                  <a:pt x="388" y="624"/>
                  <a:pt x="315" y="624"/>
                  <a:pt x="239" y="624"/>
                </a:cubicBezTo>
                <a:cubicBezTo>
                  <a:pt x="163" y="624"/>
                  <a:pt x="53" y="624"/>
                  <a:pt x="4" y="624"/>
                </a:cubicBezTo>
                <a:close/>
              </a:path>
            </a:pathLst>
          </a:custGeom>
          <a:solidFill>
            <a:srgbClr val="FFC000"/>
          </a:solidFill>
          <a:ln w="9525">
            <a:solidFill>
              <a:schemeClr val="tx1"/>
            </a:solidFill>
            <a:round/>
            <a:headEnd/>
            <a:tailEnd/>
          </a:ln>
        </p:spPr>
        <p:txBody>
          <a:bodyPr wrap="none" anchor="ctr"/>
          <a:lstStyle/>
          <a:p>
            <a:endParaRPr lang="en-US"/>
          </a:p>
        </p:txBody>
      </p:sp>
      <p:sp>
        <p:nvSpPr>
          <p:cNvPr id="50190" name="Freeform 14"/>
          <p:cNvSpPr>
            <a:spLocks/>
          </p:cNvSpPr>
          <p:nvPr/>
        </p:nvSpPr>
        <p:spPr bwMode="auto">
          <a:xfrm>
            <a:off x="3252788" y="1346202"/>
            <a:ext cx="1638300" cy="1708150"/>
          </a:xfrm>
          <a:custGeom>
            <a:avLst/>
            <a:gdLst>
              <a:gd name="T0" fmla="*/ 2147483647 w 1095"/>
              <a:gd name="T1" fmla="*/ 2147483647 h 645"/>
              <a:gd name="T2" fmla="*/ 2147483647 w 1095"/>
              <a:gd name="T3" fmla="*/ 2147483647 h 645"/>
              <a:gd name="T4" fmla="*/ 2147483647 w 1095"/>
              <a:gd name="T5" fmla="*/ 2147483647 h 645"/>
              <a:gd name="T6" fmla="*/ 2147483647 w 1095"/>
              <a:gd name="T7" fmla="*/ 0 h 645"/>
              <a:gd name="T8" fmla="*/ 2147483647 w 1095"/>
              <a:gd name="T9" fmla="*/ 2147483647 h 645"/>
              <a:gd name="T10" fmla="*/ 2147483647 w 1095"/>
              <a:gd name="T11" fmla="*/ 2147483647 h 645"/>
              <a:gd name="T12" fmla="*/ 2147483647 w 1095"/>
              <a:gd name="T13" fmla="*/ 2147483647 h 645"/>
              <a:gd name="T14" fmla="*/ 2147483647 w 1095"/>
              <a:gd name="T15" fmla="*/ 2147483647 h 645"/>
              <a:gd name="T16" fmla="*/ 2147483647 w 1095"/>
              <a:gd name="T17" fmla="*/ 2147483647 h 645"/>
              <a:gd name="T18" fmla="*/ 2147483647 w 1095"/>
              <a:gd name="T19" fmla="*/ 2147483647 h 645"/>
              <a:gd name="T20" fmla="*/ 2147483647 w 1095"/>
              <a:gd name="T21" fmla="*/ 2147483647 h 645"/>
              <a:gd name="T22" fmla="*/ 2147483647 w 1095"/>
              <a:gd name="T23" fmla="*/ 2147483647 h 6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5"/>
              <a:gd name="T37" fmla="*/ 0 h 645"/>
              <a:gd name="T38" fmla="*/ 1095 w 1095"/>
              <a:gd name="T39" fmla="*/ 645 h 6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5" h="645">
                <a:moveTo>
                  <a:pt x="4" y="624"/>
                </a:moveTo>
                <a:cubicBezTo>
                  <a:pt x="0" y="574"/>
                  <a:pt x="152" y="381"/>
                  <a:pt x="221" y="287"/>
                </a:cubicBezTo>
                <a:cubicBezTo>
                  <a:pt x="290" y="193"/>
                  <a:pt x="366" y="107"/>
                  <a:pt x="418" y="59"/>
                </a:cubicBezTo>
                <a:cubicBezTo>
                  <a:pt x="470" y="11"/>
                  <a:pt x="494" y="0"/>
                  <a:pt x="534" y="0"/>
                </a:cubicBezTo>
                <a:cubicBezTo>
                  <a:pt x="574" y="0"/>
                  <a:pt x="591" y="0"/>
                  <a:pt x="658" y="59"/>
                </a:cubicBezTo>
                <a:cubicBezTo>
                  <a:pt x="725" y="118"/>
                  <a:pt x="865" y="262"/>
                  <a:pt x="938" y="352"/>
                </a:cubicBezTo>
                <a:cubicBezTo>
                  <a:pt x="1011" y="442"/>
                  <a:pt x="1093" y="555"/>
                  <a:pt x="1094" y="600"/>
                </a:cubicBezTo>
                <a:cubicBezTo>
                  <a:pt x="1095" y="645"/>
                  <a:pt x="1014" y="620"/>
                  <a:pt x="943" y="624"/>
                </a:cubicBezTo>
                <a:cubicBezTo>
                  <a:pt x="872" y="628"/>
                  <a:pt x="749" y="624"/>
                  <a:pt x="669" y="624"/>
                </a:cubicBezTo>
                <a:cubicBezTo>
                  <a:pt x="589" y="624"/>
                  <a:pt x="532" y="624"/>
                  <a:pt x="460" y="624"/>
                </a:cubicBezTo>
                <a:cubicBezTo>
                  <a:pt x="388" y="624"/>
                  <a:pt x="315" y="624"/>
                  <a:pt x="239" y="624"/>
                </a:cubicBezTo>
                <a:cubicBezTo>
                  <a:pt x="163" y="624"/>
                  <a:pt x="53" y="624"/>
                  <a:pt x="4" y="624"/>
                </a:cubicBezTo>
                <a:close/>
              </a:path>
            </a:pathLst>
          </a:custGeom>
          <a:solidFill>
            <a:srgbClr val="FFC000"/>
          </a:solidFill>
          <a:ln w="9525">
            <a:solidFill>
              <a:schemeClr val="tx1"/>
            </a:solidFill>
            <a:round/>
            <a:headEnd/>
            <a:tailEnd/>
          </a:ln>
        </p:spPr>
        <p:txBody>
          <a:bodyPr wrap="none" anchor="ctr"/>
          <a:lstStyle/>
          <a:p>
            <a:endParaRPr lang="en-US"/>
          </a:p>
        </p:txBody>
      </p:sp>
      <p:sp>
        <p:nvSpPr>
          <p:cNvPr id="50191" name="Freeform 15"/>
          <p:cNvSpPr>
            <a:spLocks/>
          </p:cNvSpPr>
          <p:nvPr/>
        </p:nvSpPr>
        <p:spPr bwMode="auto">
          <a:xfrm>
            <a:off x="5151438" y="1552578"/>
            <a:ext cx="1624012" cy="1431925"/>
          </a:xfrm>
          <a:custGeom>
            <a:avLst/>
            <a:gdLst>
              <a:gd name="T0" fmla="*/ 2147483647 w 1095"/>
              <a:gd name="T1" fmla="*/ 2147483647 h 645"/>
              <a:gd name="T2" fmla="*/ 2147483647 w 1095"/>
              <a:gd name="T3" fmla="*/ 2147483647 h 645"/>
              <a:gd name="T4" fmla="*/ 2147483647 w 1095"/>
              <a:gd name="T5" fmla="*/ 2147483647 h 645"/>
              <a:gd name="T6" fmla="*/ 2147483647 w 1095"/>
              <a:gd name="T7" fmla="*/ 0 h 645"/>
              <a:gd name="T8" fmla="*/ 2147483647 w 1095"/>
              <a:gd name="T9" fmla="*/ 2147483647 h 645"/>
              <a:gd name="T10" fmla="*/ 2147483647 w 1095"/>
              <a:gd name="T11" fmla="*/ 2147483647 h 645"/>
              <a:gd name="T12" fmla="*/ 2147483647 w 1095"/>
              <a:gd name="T13" fmla="*/ 2147483647 h 645"/>
              <a:gd name="T14" fmla="*/ 2147483647 w 1095"/>
              <a:gd name="T15" fmla="*/ 2147483647 h 645"/>
              <a:gd name="T16" fmla="*/ 2147483647 w 1095"/>
              <a:gd name="T17" fmla="*/ 2147483647 h 645"/>
              <a:gd name="T18" fmla="*/ 2147483647 w 1095"/>
              <a:gd name="T19" fmla="*/ 2147483647 h 645"/>
              <a:gd name="T20" fmla="*/ 2147483647 w 1095"/>
              <a:gd name="T21" fmla="*/ 2147483647 h 645"/>
              <a:gd name="T22" fmla="*/ 2147483647 w 1095"/>
              <a:gd name="T23" fmla="*/ 2147483647 h 6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5"/>
              <a:gd name="T37" fmla="*/ 0 h 645"/>
              <a:gd name="T38" fmla="*/ 1095 w 1095"/>
              <a:gd name="T39" fmla="*/ 645 h 6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5" h="645">
                <a:moveTo>
                  <a:pt x="4" y="624"/>
                </a:moveTo>
                <a:cubicBezTo>
                  <a:pt x="0" y="574"/>
                  <a:pt x="152" y="381"/>
                  <a:pt x="221" y="287"/>
                </a:cubicBezTo>
                <a:cubicBezTo>
                  <a:pt x="290" y="193"/>
                  <a:pt x="366" y="107"/>
                  <a:pt x="418" y="59"/>
                </a:cubicBezTo>
                <a:cubicBezTo>
                  <a:pt x="470" y="11"/>
                  <a:pt x="494" y="0"/>
                  <a:pt x="534" y="0"/>
                </a:cubicBezTo>
                <a:cubicBezTo>
                  <a:pt x="574" y="0"/>
                  <a:pt x="591" y="0"/>
                  <a:pt x="658" y="59"/>
                </a:cubicBezTo>
                <a:cubicBezTo>
                  <a:pt x="725" y="118"/>
                  <a:pt x="865" y="262"/>
                  <a:pt x="938" y="352"/>
                </a:cubicBezTo>
                <a:cubicBezTo>
                  <a:pt x="1011" y="442"/>
                  <a:pt x="1093" y="555"/>
                  <a:pt x="1094" y="600"/>
                </a:cubicBezTo>
                <a:cubicBezTo>
                  <a:pt x="1095" y="645"/>
                  <a:pt x="1014" y="620"/>
                  <a:pt x="943" y="624"/>
                </a:cubicBezTo>
                <a:cubicBezTo>
                  <a:pt x="872" y="628"/>
                  <a:pt x="749" y="624"/>
                  <a:pt x="669" y="624"/>
                </a:cubicBezTo>
                <a:cubicBezTo>
                  <a:pt x="589" y="624"/>
                  <a:pt x="532" y="624"/>
                  <a:pt x="460" y="624"/>
                </a:cubicBezTo>
                <a:cubicBezTo>
                  <a:pt x="388" y="624"/>
                  <a:pt x="315" y="624"/>
                  <a:pt x="239" y="624"/>
                </a:cubicBezTo>
                <a:cubicBezTo>
                  <a:pt x="163" y="624"/>
                  <a:pt x="53" y="624"/>
                  <a:pt x="4" y="624"/>
                </a:cubicBezTo>
                <a:close/>
              </a:path>
            </a:pathLst>
          </a:custGeom>
          <a:solidFill>
            <a:srgbClr val="FFC000"/>
          </a:solidFill>
          <a:ln w="9525">
            <a:solidFill>
              <a:schemeClr val="tx1"/>
            </a:solidFill>
            <a:round/>
            <a:headEnd/>
            <a:tailEnd/>
          </a:ln>
        </p:spPr>
        <p:txBody>
          <a:bodyPr wrap="none" anchor="ctr"/>
          <a:lstStyle/>
          <a:p>
            <a:endParaRPr lang="en-US"/>
          </a:p>
        </p:txBody>
      </p:sp>
      <p:sp>
        <p:nvSpPr>
          <p:cNvPr id="2664490" name="Freeform 16"/>
          <p:cNvSpPr>
            <a:spLocks/>
          </p:cNvSpPr>
          <p:nvPr/>
        </p:nvSpPr>
        <p:spPr bwMode="auto">
          <a:xfrm>
            <a:off x="633419" y="2608263"/>
            <a:ext cx="5978525" cy="361950"/>
          </a:xfrm>
          <a:custGeom>
            <a:avLst/>
            <a:gdLst>
              <a:gd name="T0" fmla="*/ 2147483647 w 1650"/>
              <a:gd name="T1" fmla="*/ 2147483647 h 470"/>
              <a:gd name="T2" fmla="*/ 2147483647 w 1650"/>
              <a:gd name="T3" fmla="*/ 2147483647 h 470"/>
              <a:gd name="T4" fmla="*/ 2147483647 w 1650"/>
              <a:gd name="T5" fmla="*/ 2147483647 h 470"/>
              <a:gd name="T6" fmla="*/ 2147483647 w 1650"/>
              <a:gd name="T7" fmla="*/ 2147483647 h 470"/>
              <a:gd name="T8" fmla="*/ 2147483647 w 1650"/>
              <a:gd name="T9" fmla="*/ 2147483647 h 470"/>
              <a:gd name="T10" fmla="*/ 2147483647 w 1650"/>
              <a:gd name="T11" fmla="*/ 2147483647 h 470"/>
              <a:gd name="T12" fmla="*/ 2147483647 w 1650"/>
              <a:gd name="T13" fmla="*/ 2147483647 h 470"/>
              <a:gd name="T14" fmla="*/ 2147483647 w 1650"/>
              <a:gd name="T15" fmla="*/ 2147483647 h 470"/>
              <a:gd name="T16" fmla="*/ 2147483647 w 1650"/>
              <a:gd name="T17" fmla="*/ 2147483647 h 470"/>
              <a:gd name="T18" fmla="*/ 2147483647 w 1650"/>
              <a:gd name="T19" fmla="*/ 2147483647 h 470"/>
              <a:gd name="T20" fmla="*/ 2147483647 w 1650"/>
              <a:gd name="T21" fmla="*/ 2147483647 h 470"/>
              <a:gd name="T22" fmla="*/ 2147483647 w 1650"/>
              <a:gd name="T23" fmla="*/ 2147483647 h 470"/>
              <a:gd name="T24" fmla="*/ 2147483647 w 1650"/>
              <a:gd name="T25" fmla="*/ 2147483647 h 470"/>
              <a:gd name="T26" fmla="*/ 2147483647 w 1650"/>
              <a:gd name="T27" fmla="*/ 2147483647 h 4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50"/>
              <a:gd name="T43" fmla="*/ 0 h 470"/>
              <a:gd name="T44" fmla="*/ 1650 w 1650"/>
              <a:gd name="T45" fmla="*/ 470 h 4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50" h="470">
                <a:moveTo>
                  <a:pt x="1440" y="444"/>
                </a:moveTo>
                <a:cubicBezTo>
                  <a:pt x="1650" y="442"/>
                  <a:pt x="1462" y="446"/>
                  <a:pt x="1464" y="444"/>
                </a:cubicBezTo>
                <a:cubicBezTo>
                  <a:pt x="1466" y="442"/>
                  <a:pt x="1524" y="466"/>
                  <a:pt x="1452" y="432"/>
                </a:cubicBezTo>
                <a:cubicBezTo>
                  <a:pt x="1380" y="398"/>
                  <a:pt x="1146" y="288"/>
                  <a:pt x="1032" y="240"/>
                </a:cubicBezTo>
                <a:cubicBezTo>
                  <a:pt x="918" y="192"/>
                  <a:pt x="836" y="164"/>
                  <a:pt x="768" y="144"/>
                </a:cubicBezTo>
                <a:cubicBezTo>
                  <a:pt x="700" y="124"/>
                  <a:pt x="672" y="126"/>
                  <a:pt x="624" y="120"/>
                </a:cubicBezTo>
                <a:cubicBezTo>
                  <a:pt x="576" y="114"/>
                  <a:pt x="532" y="116"/>
                  <a:pt x="480" y="108"/>
                </a:cubicBezTo>
                <a:cubicBezTo>
                  <a:pt x="428" y="100"/>
                  <a:pt x="360" y="80"/>
                  <a:pt x="312" y="72"/>
                </a:cubicBezTo>
                <a:cubicBezTo>
                  <a:pt x="264" y="64"/>
                  <a:pt x="214" y="0"/>
                  <a:pt x="192" y="60"/>
                </a:cubicBezTo>
                <a:cubicBezTo>
                  <a:pt x="170" y="120"/>
                  <a:pt x="180" y="370"/>
                  <a:pt x="182" y="432"/>
                </a:cubicBezTo>
                <a:cubicBezTo>
                  <a:pt x="180" y="470"/>
                  <a:pt x="202" y="430"/>
                  <a:pt x="206" y="432"/>
                </a:cubicBezTo>
                <a:cubicBezTo>
                  <a:pt x="210" y="434"/>
                  <a:pt x="206" y="440"/>
                  <a:pt x="206" y="444"/>
                </a:cubicBezTo>
                <a:cubicBezTo>
                  <a:pt x="206" y="448"/>
                  <a:pt x="0" y="456"/>
                  <a:pt x="206" y="456"/>
                </a:cubicBezTo>
                <a:cubicBezTo>
                  <a:pt x="412" y="456"/>
                  <a:pt x="1230" y="446"/>
                  <a:pt x="1440" y="444"/>
                </a:cubicBezTo>
                <a:close/>
              </a:path>
            </a:pathLst>
          </a:custGeom>
          <a:solidFill>
            <a:srgbClr val="00B050"/>
          </a:solidFill>
          <a:ln w="12700">
            <a:noFill/>
            <a:round/>
            <a:headEnd/>
            <a:tailEnd/>
          </a:ln>
        </p:spPr>
        <p:txBody>
          <a:bodyPr wrap="none" lIns="90488" tIns="44450" rIns="90488" bIns="44450" anchor="ctr"/>
          <a:lstStyle/>
          <a:p>
            <a:endParaRPr lang="en-US"/>
          </a:p>
        </p:txBody>
      </p:sp>
      <p:sp>
        <p:nvSpPr>
          <p:cNvPr id="2664491" name="Freeform 17"/>
          <p:cNvSpPr>
            <a:spLocks/>
          </p:cNvSpPr>
          <p:nvPr/>
        </p:nvSpPr>
        <p:spPr bwMode="auto">
          <a:xfrm>
            <a:off x="5940425" y="2522541"/>
            <a:ext cx="3043238" cy="498475"/>
          </a:xfrm>
          <a:custGeom>
            <a:avLst/>
            <a:gdLst>
              <a:gd name="T0" fmla="*/ 2147483647 w 1963"/>
              <a:gd name="T1" fmla="*/ 2147483647 h 644"/>
              <a:gd name="T2" fmla="*/ 2147483647 w 1963"/>
              <a:gd name="T3" fmla="*/ 2147483647 h 644"/>
              <a:gd name="T4" fmla="*/ 2147483647 w 1963"/>
              <a:gd name="T5" fmla="*/ 2147483647 h 644"/>
              <a:gd name="T6" fmla="*/ 2147483647 w 1963"/>
              <a:gd name="T7" fmla="*/ 2147483647 h 644"/>
              <a:gd name="T8" fmla="*/ 2147483647 w 1963"/>
              <a:gd name="T9" fmla="*/ 2147483647 h 644"/>
              <a:gd name="T10" fmla="*/ 2147483647 w 1963"/>
              <a:gd name="T11" fmla="*/ 2147483647 h 644"/>
              <a:gd name="T12" fmla="*/ 2147483647 w 1963"/>
              <a:gd name="T13" fmla="*/ 2147483647 h 644"/>
              <a:gd name="T14" fmla="*/ 2147483647 w 1963"/>
              <a:gd name="T15" fmla="*/ 2147483647 h 644"/>
              <a:gd name="T16" fmla="*/ 2147483647 w 1963"/>
              <a:gd name="T17" fmla="*/ 2147483647 h 644"/>
              <a:gd name="T18" fmla="*/ 2147483647 w 1963"/>
              <a:gd name="T19" fmla="*/ 2147483647 h 644"/>
              <a:gd name="T20" fmla="*/ 2147483647 w 1963"/>
              <a:gd name="T21" fmla="*/ 2147483647 h 644"/>
              <a:gd name="T22" fmla="*/ 2147483647 w 1963"/>
              <a:gd name="T23" fmla="*/ 2147483647 h 644"/>
              <a:gd name="T24" fmla="*/ 2147483647 w 1963"/>
              <a:gd name="T25" fmla="*/ 2147483647 h 6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63"/>
              <a:gd name="T40" fmla="*/ 0 h 644"/>
              <a:gd name="T41" fmla="*/ 1963 w 1963"/>
              <a:gd name="T42" fmla="*/ 644 h 6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63" h="644">
                <a:moveTo>
                  <a:pt x="276" y="588"/>
                </a:moveTo>
                <a:cubicBezTo>
                  <a:pt x="0" y="596"/>
                  <a:pt x="81" y="644"/>
                  <a:pt x="66" y="624"/>
                </a:cubicBezTo>
                <a:cubicBezTo>
                  <a:pt x="51" y="604"/>
                  <a:pt x="136" y="520"/>
                  <a:pt x="186" y="468"/>
                </a:cubicBezTo>
                <a:cubicBezTo>
                  <a:pt x="236" y="416"/>
                  <a:pt x="292" y="370"/>
                  <a:pt x="366" y="312"/>
                </a:cubicBezTo>
                <a:cubicBezTo>
                  <a:pt x="440" y="254"/>
                  <a:pt x="532" y="170"/>
                  <a:pt x="630" y="120"/>
                </a:cubicBezTo>
                <a:cubicBezTo>
                  <a:pt x="728" y="70"/>
                  <a:pt x="850" y="24"/>
                  <a:pt x="952" y="12"/>
                </a:cubicBezTo>
                <a:cubicBezTo>
                  <a:pt x="1054" y="0"/>
                  <a:pt x="1123" y="12"/>
                  <a:pt x="1241" y="48"/>
                </a:cubicBezTo>
                <a:cubicBezTo>
                  <a:pt x="1359" y="84"/>
                  <a:pt x="1588" y="142"/>
                  <a:pt x="1662" y="228"/>
                </a:cubicBezTo>
                <a:cubicBezTo>
                  <a:pt x="1736" y="314"/>
                  <a:pt x="1676" y="510"/>
                  <a:pt x="1686" y="564"/>
                </a:cubicBezTo>
                <a:cubicBezTo>
                  <a:pt x="1688" y="602"/>
                  <a:pt x="1716" y="552"/>
                  <a:pt x="1722" y="552"/>
                </a:cubicBezTo>
                <a:cubicBezTo>
                  <a:pt x="1728" y="552"/>
                  <a:pt x="1722" y="560"/>
                  <a:pt x="1722" y="564"/>
                </a:cubicBezTo>
                <a:cubicBezTo>
                  <a:pt x="1722" y="568"/>
                  <a:pt x="1963" y="572"/>
                  <a:pt x="1722" y="576"/>
                </a:cubicBezTo>
                <a:cubicBezTo>
                  <a:pt x="1481" y="580"/>
                  <a:pt x="577" y="586"/>
                  <a:pt x="276" y="588"/>
                </a:cubicBezTo>
                <a:close/>
              </a:path>
            </a:pathLst>
          </a:custGeom>
          <a:solidFill>
            <a:srgbClr val="00B050"/>
          </a:solidFill>
          <a:ln w="12700">
            <a:noFill/>
            <a:round/>
            <a:headEnd/>
            <a:tailEnd/>
          </a:ln>
        </p:spPr>
        <p:txBody>
          <a:bodyPr wrap="none" lIns="90488" tIns="44450" rIns="90488" bIns="44450" anchor="ctr"/>
          <a:lstStyle/>
          <a:p>
            <a:endParaRPr lang="en-US"/>
          </a:p>
        </p:txBody>
      </p:sp>
      <p:sp>
        <p:nvSpPr>
          <p:cNvPr id="2664492" name="AutoShape 18"/>
          <p:cNvSpPr>
            <a:spLocks noChangeArrowheads="1"/>
          </p:cNvSpPr>
          <p:nvPr/>
        </p:nvSpPr>
        <p:spPr bwMode="auto">
          <a:xfrm>
            <a:off x="2908300" y="3214688"/>
            <a:ext cx="520700" cy="296862"/>
          </a:xfrm>
          <a:prstGeom prst="upArrow">
            <a:avLst>
              <a:gd name="adj1" fmla="val 50000"/>
              <a:gd name="adj2" fmla="val 28569"/>
            </a:avLst>
          </a:prstGeom>
          <a:solidFill>
            <a:srgbClr val="FFC000"/>
          </a:solidFill>
          <a:ln w="12700">
            <a:solidFill>
              <a:schemeClr val="tx1"/>
            </a:solidFill>
            <a:miter lim="800000"/>
            <a:headEnd/>
            <a:tailEnd/>
          </a:ln>
        </p:spPr>
        <p:txBody>
          <a:bodyPr wrap="none" lIns="90488" tIns="44450" rIns="90488" bIns="44450" anchor="ctr"/>
          <a:lstStyle/>
          <a:p>
            <a:endParaRPr lang="en-GB"/>
          </a:p>
        </p:txBody>
      </p:sp>
      <p:pic>
        <p:nvPicPr>
          <p:cNvPr id="2664493" name="Picture 19" descr="PlatesOfFood"/>
          <p:cNvPicPr>
            <a:picLocks noChangeAspect="1" noChangeArrowheads="1"/>
          </p:cNvPicPr>
          <p:nvPr/>
        </p:nvPicPr>
        <p:blipFill>
          <a:blip r:embed="rId3"/>
          <a:srcRect/>
          <a:stretch>
            <a:fillRect/>
          </a:stretch>
        </p:blipFill>
        <p:spPr bwMode="auto">
          <a:xfrm>
            <a:off x="815975" y="3352800"/>
            <a:ext cx="1041400" cy="407988"/>
          </a:xfrm>
          <a:prstGeom prst="rect">
            <a:avLst/>
          </a:prstGeom>
          <a:noFill/>
          <a:ln w="9525">
            <a:noFill/>
            <a:miter lim="800000"/>
            <a:headEnd/>
            <a:tailEnd/>
          </a:ln>
        </p:spPr>
      </p:pic>
      <p:pic>
        <p:nvPicPr>
          <p:cNvPr id="2664494" name="Picture 20" descr="PlatesOfFood"/>
          <p:cNvPicPr>
            <a:picLocks noChangeAspect="1" noChangeArrowheads="1"/>
          </p:cNvPicPr>
          <p:nvPr/>
        </p:nvPicPr>
        <p:blipFill>
          <a:blip r:embed="rId3"/>
          <a:srcRect/>
          <a:stretch>
            <a:fillRect/>
          </a:stretch>
        </p:blipFill>
        <p:spPr bwMode="auto">
          <a:xfrm>
            <a:off x="2541594" y="3352800"/>
            <a:ext cx="1042987" cy="407988"/>
          </a:xfrm>
          <a:prstGeom prst="rect">
            <a:avLst/>
          </a:prstGeom>
          <a:noFill/>
          <a:ln w="9525">
            <a:noFill/>
            <a:miter lim="800000"/>
            <a:headEnd/>
            <a:tailEnd/>
          </a:ln>
        </p:spPr>
      </p:pic>
      <p:pic>
        <p:nvPicPr>
          <p:cNvPr id="2664495" name="Picture 21" descr="PlatesOfFood"/>
          <p:cNvPicPr>
            <a:picLocks noChangeAspect="1" noChangeArrowheads="1"/>
          </p:cNvPicPr>
          <p:nvPr/>
        </p:nvPicPr>
        <p:blipFill>
          <a:blip r:embed="rId3"/>
          <a:srcRect/>
          <a:stretch>
            <a:fillRect/>
          </a:stretch>
        </p:blipFill>
        <p:spPr bwMode="auto">
          <a:xfrm>
            <a:off x="4330700" y="3308350"/>
            <a:ext cx="1041400" cy="406400"/>
          </a:xfrm>
          <a:prstGeom prst="rect">
            <a:avLst/>
          </a:prstGeom>
          <a:noFill/>
          <a:ln w="9525">
            <a:noFill/>
            <a:miter lim="800000"/>
            <a:headEnd/>
            <a:tailEnd/>
          </a:ln>
        </p:spPr>
      </p:pic>
      <p:sp>
        <p:nvSpPr>
          <p:cNvPr id="2664496" name="AutoShape 12"/>
          <p:cNvSpPr>
            <a:spLocks noChangeArrowheads="1"/>
          </p:cNvSpPr>
          <p:nvPr/>
        </p:nvSpPr>
        <p:spPr bwMode="auto">
          <a:xfrm>
            <a:off x="5854700" y="3181353"/>
            <a:ext cx="522288" cy="296863"/>
          </a:xfrm>
          <a:prstGeom prst="upArrow">
            <a:avLst>
              <a:gd name="adj1" fmla="val 50000"/>
              <a:gd name="adj2" fmla="val 28569"/>
            </a:avLst>
          </a:prstGeom>
          <a:solidFill>
            <a:srgbClr val="00B050"/>
          </a:solidFill>
          <a:ln w="12700">
            <a:noFill/>
            <a:miter lim="800000"/>
            <a:headEnd/>
            <a:tailEnd/>
          </a:ln>
        </p:spPr>
        <p:txBody>
          <a:bodyPr wrap="none" lIns="90488" tIns="44450" rIns="90488" bIns="44450" anchor="ctr"/>
          <a:lstStyle/>
          <a:p>
            <a:endParaRPr lang="en-GB"/>
          </a:p>
        </p:txBody>
      </p:sp>
      <p:sp>
        <p:nvSpPr>
          <p:cNvPr id="2664497" name="Line 3"/>
          <p:cNvSpPr>
            <a:spLocks noChangeShapeType="1"/>
          </p:cNvSpPr>
          <p:nvPr/>
        </p:nvSpPr>
        <p:spPr bwMode="auto">
          <a:xfrm>
            <a:off x="1317626" y="2984500"/>
            <a:ext cx="7292975" cy="0"/>
          </a:xfrm>
          <a:prstGeom prst="line">
            <a:avLst/>
          </a:prstGeom>
          <a:noFill/>
          <a:ln w="57150">
            <a:solidFill>
              <a:schemeClr val="tx1"/>
            </a:solidFill>
            <a:round/>
            <a:headEnd/>
            <a:tailEnd type="triangle" w="med" len="med"/>
          </a:ln>
        </p:spPr>
        <p:txBody>
          <a:bodyPr wrap="none" lIns="90488" tIns="44450" rIns="90488" bIns="44450" anchor="ctr"/>
          <a:lstStyle/>
          <a:p>
            <a:endParaRPr lang="en-US"/>
          </a:p>
        </p:txBody>
      </p:sp>
      <p:sp>
        <p:nvSpPr>
          <p:cNvPr id="25" name="Rectangle 2"/>
          <p:cNvSpPr txBox="1">
            <a:spLocks noChangeArrowheads="1"/>
          </p:cNvSpPr>
          <p:nvPr/>
        </p:nvSpPr>
        <p:spPr>
          <a:xfrm>
            <a:off x="74619" y="3711575"/>
            <a:ext cx="8753475" cy="2000250"/>
          </a:xfrm>
          <a:prstGeom prst="rect">
            <a:avLst/>
          </a:prstGeom>
        </p:spPr>
        <p:txBody>
          <a:bodyPr>
            <a:norm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a:lnSpc>
                <a:spcPct val="90000"/>
              </a:lnSpc>
              <a:buFont typeface="Wingdings" pitchFamily="2" charset="2"/>
              <a:buChar char="v"/>
              <a:defRPr/>
            </a:pPr>
            <a:endParaRPr lang="en-GB" sz="1400" dirty="0" smtClean="0"/>
          </a:p>
          <a:p>
            <a:pPr>
              <a:lnSpc>
                <a:spcPct val="90000"/>
              </a:lnSpc>
              <a:buFont typeface="Arial" panose="020B0604020202020204" pitchFamily="34" charset="0"/>
              <a:buChar char="•"/>
              <a:defRPr/>
            </a:pPr>
            <a:r>
              <a:rPr lang="en-GB" sz="1400" b="1" dirty="0" err="1" smtClean="0"/>
              <a:t>Bazalni</a:t>
            </a:r>
            <a:r>
              <a:rPr lang="en-GB" sz="1400" b="1" dirty="0" smtClean="0"/>
              <a:t> insulin </a:t>
            </a:r>
            <a:r>
              <a:rPr lang="sr-Latn-CS" sz="1400" b="1" dirty="0" smtClean="0"/>
              <a:t>uz dodatak</a:t>
            </a:r>
            <a:r>
              <a:rPr lang="en-GB" sz="1400" b="1" dirty="0" smtClean="0"/>
              <a:t> 1, 2 </a:t>
            </a:r>
            <a:r>
              <a:rPr lang="en-GB" sz="1400" b="1" dirty="0" err="1" smtClean="0"/>
              <a:t>ili</a:t>
            </a:r>
            <a:r>
              <a:rPr lang="en-GB" sz="1400" b="1" dirty="0" smtClean="0"/>
              <a:t> 3 doze </a:t>
            </a:r>
            <a:r>
              <a:rPr lang="en-GB" sz="1400" b="1" dirty="0" err="1" smtClean="0"/>
              <a:t>bolusnog</a:t>
            </a:r>
            <a:r>
              <a:rPr lang="en-GB" sz="1400" b="1" dirty="0" smtClean="0"/>
              <a:t> </a:t>
            </a:r>
            <a:r>
              <a:rPr lang="en-GB" sz="1400" dirty="0" err="1" smtClean="0"/>
              <a:t>insulina</a:t>
            </a:r>
            <a:r>
              <a:rPr lang="en-GB" sz="1400" dirty="0" smtClean="0"/>
              <a:t> </a:t>
            </a:r>
            <a:r>
              <a:rPr lang="en-GB" sz="1400" dirty="0" err="1" smtClean="0"/>
              <a:t>uz</a:t>
            </a:r>
            <a:r>
              <a:rPr lang="en-GB" sz="1400" dirty="0" smtClean="0"/>
              <a:t> </a:t>
            </a:r>
            <a:r>
              <a:rPr lang="en-GB" sz="1400" dirty="0" err="1" smtClean="0"/>
              <a:t>glavne</a:t>
            </a:r>
            <a:r>
              <a:rPr lang="en-GB" sz="1400" dirty="0" smtClean="0"/>
              <a:t> </a:t>
            </a:r>
            <a:r>
              <a:rPr lang="en-GB" sz="1400" dirty="0" err="1" smtClean="0"/>
              <a:t>obroke</a:t>
            </a:r>
            <a:endParaRPr lang="en-GB" sz="1400" dirty="0" smtClean="0"/>
          </a:p>
          <a:p>
            <a:pPr>
              <a:lnSpc>
                <a:spcPct val="90000"/>
              </a:lnSpc>
              <a:buFont typeface="Arial" panose="020B0604020202020204" pitchFamily="34" charset="0"/>
              <a:buChar char="•"/>
              <a:defRPr/>
            </a:pPr>
            <a:r>
              <a:rPr lang="en-GB" sz="1400" dirty="0" err="1" smtClean="0"/>
              <a:t>Doza</a:t>
            </a:r>
            <a:r>
              <a:rPr lang="en-GB" sz="1400" dirty="0" smtClean="0"/>
              <a:t> </a:t>
            </a:r>
            <a:r>
              <a:rPr lang="en-GB" sz="1400" dirty="0" err="1" smtClean="0"/>
              <a:t>bazalnog</a:t>
            </a:r>
            <a:r>
              <a:rPr lang="en-GB" sz="1400" dirty="0" smtClean="0"/>
              <a:t> </a:t>
            </a:r>
            <a:r>
              <a:rPr lang="en-GB" sz="1400" dirty="0" err="1" smtClean="0"/>
              <a:t>insulina</a:t>
            </a:r>
            <a:r>
              <a:rPr lang="en-GB" sz="1400" dirty="0" smtClean="0"/>
              <a:t> se </a:t>
            </a:r>
            <a:r>
              <a:rPr lang="en-GB" sz="1400" dirty="0" err="1" smtClean="0"/>
              <a:t>podešava</a:t>
            </a:r>
            <a:r>
              <a:rPr lang="en-GB" sz="1400" dirty="0" smtClean="0"/>
              <a:t> </a:t>
            </a:r>
            <a:r>
              <a:rPr lang="en-GB" sz="1400" dirty="0" err="1" smtClean="0"/>
              <a:t>prema</a:t>
            </a:r>
            <a:r>
              <a:rPr lang="en-GB" sz="1400" dirty="0" smtClean="0"/>
              <a:t> </a:t>
            </a:r>
            <a:r>
              <a:rPr lang="en-GB" sz="1400" b="1" dirty="0" err="1" smtClean="0"/>
              <a:t>jutarnjoj</a:t>
            </a:r>
            <a:r>
              <a:rPr lang="en-GB" sz="1400" b="1" dirty="0" smtClean="0"/>
              <a:t> </a:t>
            </a:r>
            <a:r>
              <a:rPr lang="en-GB" sz="1400" b="1" dirty="0" err="1" smtClean="0"/>
              <a:t>glikemiji</a:t>
            </a:r>
            <a:r>
              <a:rPr lang="en-GB" sz="1400" dirty="0" smtClean="0"/>
              <a:t>, a </a:t>
            </a:r>
            <a:r>
              <a:rPr lang="en-GB" sz="1400" dirty="0" err="1" smtClean="0"/>
              <a:t>bolusa</a:t>
            </a:r>
            <a:r>
              <a:rPr lang="en-GB" sz="1400" dirty="0" smtClean="0"/>
              <a:t> </a:t>
            </a:r>
            <a:r>
              <a:rPr lang="en-GB" sz="1400" dirty="0" err="1" smtClean="0"/>
              <a:t>prema</a:t>
            </a:r>
            <a:r>
              <a:rPr lang="en-GB" sz="1400" dirty="0" smtClean="0"/>
              <a:t> </a:t>
            </a:r>
            <a:r>
              <a:rPr lang="en-GB" sz="1400" b="1" dirty="0" smtClean="0"/>
              <a:t>p</a:t>
            </a:r>
            <a:r>
              <a:rPr lang="sr-Latn-CS" sz="1400" b="1" dirty="0" smtClean="0"/>
              <a:t>re</a:t>
            </a:r>
            <a:r>
              <a:rPr lang="en-GB" sz="1400" b="1" dirty="0" err="1" smtClean="0"/>
              <a:t>prandijalnim</a:t>
            </a:r>
            <a:r>
              <a:rPr lang="sr-Latn-CS" sz="1400" b="1" dirty="0" smtClean="0"/>
              <a:t> / </a:t>
            </a:r>
            <a:r>
              <a:rPr lang="sr-Latn-CS" sz="1400" b="1" dirty="0" err="1" smtClean="0"/>
              <a:t>postprandijalnim</a:t>
            </a:r>
            <a:r>
              <a:rPr lang="en-GB" sz="1400" b="1" dirty="0" smtClean="0"/>
              <a:t> </a:t>
            </a:r>
            <a:r>
              <a:rPr lang="en-GB" sz="1400" b="1" dirty="0" err="1" smtClean="0"/>
              <a:t>glikemijama</a:t>
            </a:r>
            <a:endParaRPr lang="en-GB" sz="1400" b="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190"/>
                                        </p:tgtEl>
                                        <p:attrNameLst>
                                          <p:attrName>style.visibility</p:attrName>
                                        </p:attrNameLst>
                                      </p:cBhvr>
                                      <p:to>
                                        <p:strVal val="visible"/>
                                      </p:to>
                                    </p:set>
                                    <p:animEffect transition="in" filter="fade">
                                      <p:cBhvr>
                                        <p:cTn id="7" dur="1000"/>
                                        <p:tgtEl>
                                          <p:spTgt spid="50190"/>
                                        </p:tgtEl>
                                      </p:cBhvr>
                                    </p:animEffect>
                                    <p:anim calcmode="lin" valueType="num">
                                      <p:cBhvr>
                                        <p:cTn id="8" dur="1000" fill="hold"/>
                                        <p:tgtEl>
                                          <p:spTgt spid="50190"/>
                                        </p:tgtEl>
                                        <p:attrNameLst>
                                          <p:attrName>ppt_x</p:attrName>
                                        </p:attrNameLst>
                                      </p:cBhvr>
                                      <p:tavLst>
                                        <p:tav tm="0">
                                          <p:val>
                                            <p:strVal val="#ppt_x"/>
                                          </p:val>
                                        </p:tav>
                                        <p:tav tm="100000">
                                          <p:val>
                                            <p:strVal val="#ppt_x"/>
                                          </p:val>
                                        </p:tav>
                                      </p:tavLst>
                                    </p:anim>
                                    <p:anim calcmode="lin" valueType="num">
                                      <p:cBhvr>
                                        <p:cTn id="9" dur="1000" fill="hold"/>
                                        <p:tgtEl>
                                          <p:spTgt spid="501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191"/>
                                        </p:tgtEl>
                                        <p:attrNameLst>
                                          <p:attrName>style.visibility</p:attrName>
                                        </p:attrNameLst>
                                      </p:cBhvr>
                                      <p:to>
                                        <p:strVal val="visible"/>
                                      </p:to>
                                    </p:set>
                                    <p:animEffect transition="in" filter="fade">
                                      <p:cBhvr>
                                        <p:cTn id="14" dur="1000"/>
                                        <p:tgtEl>
                                          <p:spTgt spid="50191"/>
                                        </p:tgtEl>
                                      </p:cBhvr>
                                    </p:animEffect>
                                    <p:anim calcmode="lin" valueType="num">
                                      <p:cBhvr>
                                        <p:cTn id="15" dur="1000" fill="hold"/>
                                        <p:tgtEl>
                                          <p:spTgt spid="50191"/>
                                        </p:tgtEl>
                                        <p:attrNameLst>
                                          <p:attrName>ppt_x</p:attrName>
                                        </p:attrNameLst>
                                      </p:cBhvr>
                                      <p:tavLst>
                                        <p:tav tm="0">
                                          <p:val>
                                            <p:strVal val="#ppt_x"/>
                                          </p:val>
                                        </p:tav>
                                        <p:tav tm="100000">
                                          <p:val>
                                            <p:strVal val="#ppt_x"/>
                                          </p:val>
                                        </p:tav>
                                      </p:tavLst>
                                    </p:anim>
                                    <p:anim calcmode="lin" valueType="num">
                                      <p:cBhvr>
                                        <p:cTn id="16" dur="1000" fill="hold"/>
                                        <p:tgtEl>
                                          <p:spTgt spid="501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189"/>
                                        </p:tgtEl>
                                        <p:attrNameLst>
                                          <p:attrName>style.visibility</p:attrName>
                                        </p:attrNameLst>
                                      </p:cBhvr>
                                      <p:to>
                                        <p:strVal val="visible"/>
                                      </p:to>
                                    </p:set>
                                    <p:animEffect transition="in" filter="fade">
                                      <p:cBhvr>
                                        <p:cTn id="21" dur="1000"/>
                                        <p:tgtEl>
                                          <p:spTgt spid="50189"/>
                                        </p:tgtEl>
                                      </p:cBhvr>
                                    </p:animEffect>
                                    <p:anim calcmode="lin" valueType="num">
                                      <p:cBhvr>
                                        <p:cTn id="22" dur="1000" fill="hold"/>
                                        <p:tgtEl>
                                          <p:spTgt spid="50189"/>
                                        </p:tgtEl>
                                        <p:attrNameLst>
                                          <p:attrName>ppt_x</p:attrName>
                                        </p:attrNameLst>
                                      </p:cBhvr>
                                      <p:tavLst>
                                        <p:tav tm="0">
                                          <p:val>
                                            <p:strVal val="#ppt_x"/>
                                          </p:val>
                                        </p:tav>
                                        <p:tav tm="100000">
                                          <p:val>
                                            <p:strVal val="#ppt_x"/>
                                          </p:val>
                                        </p:tav>
                                      </p:tavLst>
                                    </p:anim>
                                    <p:anim calcmode="lin" valueType="num">
                                      <p:cBhvr>
                                        <p:cTn id="23" dur="1000" fill="hold"/>
                                        <p:tgtEl>
                                          <p:spTgt spid="50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9" grpId="0" animBg="1"/>
      <p:bldP spid="50190" grpId="0" animBg="1"/>
      <p:bldP spid="501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0594" name="Title 3"/>
          <p:cNvSpPr>
            <a:spLocks noGrp="1"/>
          </p:cNvSpPr>
          <p:nvPr>
            <p:ph type="title" idx="4294967295"/>
          </p:nvPr>
        </p:nvSpPr>
        <p:spPr/>
        <p:txBody>
          <a:bodyPr/>
          <a:lstStyle/>
          <a:p>
            <a:pPr eaLnBrk="1" hangingPunct="1"/>
            <a:r>
              <a:rPr lang="en-GB" sz="2000" smtClean="0"/>
              <a:t>Efikasna glikoregulacija sa STEPwise™ pristupom</a:t>
            </a:r>
          </a:p>
        </p:txBody>
      </p:sp>
      <p:sp>
        <p:nvSpPr>
          <p:cNvPr id="50179" name="Rectangle 7"/>
          <p:cNvSpPr>
            <a:spLocks noChangeArrowheads="1"/>
          </p:cNvSpPr>
          <p:nvPr/>
        </p:nvSpPr>
        <p:spPr bwMode="auto">
          <a:xfrm>
            <a:off x="288931" y="4883153"/>
            <a:ext cx="5565775" cy="138499"/>
          </a:xfrm>
          <a:prstGeom prst="rect">
            <a:avLst/>
          </a:prstGeom>
          <a:noFill/>
          <a:ln>
            <a:noFill/>
          </a:ln>
          <a:extLst/>
        </p:spPr>
        <p:txBody>
          <a:bodyPr lIns="0" tIns="0" rIns="0" bIns="0" anchor="b">
            <a:spAutoFit/>
          </a:bodyPr>
          <a:lstStyle/>
          <a:p>
            <a:pPr>
              <a:spcBef>
                <a:spcPct val="50000"/>
              </a:spcBef>
            </a:pPr>
            <a:r>
              <a:rPr lang="en-GB" sz="900">
                <a:solidFill>
                  <a:schemeClr val="accent1"/>
                </a:solidFill>
                <a:latin typeface="Verdana" pitchFamily="34" charset="0"/>
              </a:rPr>
              <a:t>Prilagođeno iz Meneghini </a:t>
            </a:r>
            <a:r>
              <a:rPr lang="en-GB" sz="900" i="1">
                <a:solidFill>
                  <a:schemeClr val="accent1"/>
                </a:solidFill>
                <a:latin typeface="Verdana" pitchFamily="34" charset="0"/>
              </a:rPr>
              <a:t>et al. Endocr Pract </a:t>
            </a:r>
            <a:r>
              <a:rPr lang="en-GB" sz="900">
                <a:solidFill>
                  <a:schemeClr val="accent1"/>
                </a:solidFill>
                <a:latin typeface="Verdana" pitchFamily="34" charset="0"/>
              </a:rPr>
              <a:t>2011</a:t>
            </a:r>
          </a:p>
        </p:txBody>
      </p:sp>
      <p:graphicFrame>
        <p:nvGraphicFramePr>
          <p:cNvPr id="2670645" name="Object 53"/>
          <p:cNvGraphicFramePr>
            <a:graphicFrameLocks noChangeAspect="1"/>
          </p:cNvGraphicFramePr>
          <p:nvPr/>
        </p:nvGraphicFramePr>
        <p:xfrm>
          <a:off x="1689104" y="1127125"/>
          <a:ext cx="6126163" cy="2768600"/>
        </p:xfrm>
        <a:graphic>
          <a:graphicData uri="http://schemas.openxmlformats.org/presentationml/2006/ole">
            <p:oleObj spid="_x0000_s2670664" name="Worksheet" r:id="rId4" imgW="7353289" imgH="3695760" progId="Excel.Sheet.8">
              <p:embed/>
            </p:oleObj>
          </a:graphicData>
        </a:graphic>
      </p:graphicFrame>
      <p:sp>
        <p:nvSpPr>
          <p:cNvPr id="2052" name="Rectangle 5"/>
          <p:cNvSpPr>
            <a:spLocks noChangeAspect="1" noChangeArrowheads="1"/>
          </p:cNvSpPr>
          <p:nvPr/>
        </p:nvSpPr>
        <p:spPr bwMode="auto">
          <a:xfrm>
            <a:off x="3213100" y="4095753"/>
            <a:ext cx="192088" cy="144463"/>
          </a:xfrm>
          <a:prstGeom prst="rect">
            <a:avLst/>
          </a:prstGeom>
          <a:solidFill>
            <a:srgbClr val="D3732B"/>
          </a:solidFill>
          <a:ln w="9525">
            <a:noFill/>
            <a:miter lim="800000"/>
            <a:headEnd/>
            <a:tailEnd/>
          </a:ln>
        </p:spPr>
        <p:txBody>
          <a:bodyPr wrap="none" anchor="ctr"/>
          <a:lstStyle/>
          <a:p>
            <a:pPr algn="ctr">
              <a:spcBef>
                <a:spcPct val="50000"/>
              </a:spcBef>
              <a:defRPr/>
            </a:pPr>
            <a:endParaRPr lang="en-GB" sz="2400" dirty="0">
              <a:latin typeface="+mn-lt"/>
            </a:endParaRPr>
          </a:p>
        </p:txBody>
      </p:sp>
      <p:sp>
        <p:nvSpPr>
          <p:cNvPr id="2053" name="Text Box 6"/>
          <p:cNvSpPr txBox="1">
            <a:spLocks noChangeArrowheads="1"/>
          </p:cNvSpPr>
          <p:nvPr/>
        </p:nvSpPr>
        <p:spPr bwMode="auto">
          <a:xfrm>
            <a:off x="3511555" y="4044953"/>
            <a:ext cx="1060803" cy="246221"/>
          </a:xfrm>
          <a:prstGeom prst="rect">
            <a:avLst/>
          </a:prstGeom>
          <a:noFill/>
          <a:ln w="9525">
            <a:noFill/>
            <a:miter lim="800000"/>
            <a:headEnd/>
            <a:tailEnd/>
          </a:ln>
        </p:spPr>
        <p:txBody>
          <a:bodyPr wrap="none" lIns="0" tIns="0" rIns="0" bIns="0">
            <a:spAutoFit/>
          </a:bodyPr>
          <a:lstStyle/>
          <a:p>
            <a:pPr>
              <a:defRPr/>
            </a:pPr>
            <a:r>
              <a:rPr lang="en-GB" sz="1600" dirty="0" err="1">
                <a:latin typeface="+mn-lt"/>
              </a:rPr>
              <a:t>ExtraSTEP</a:t>
            </a:r>
            <a:endParaRPr lang="en-GB" sz="1600" dirty="0">
              <a:latin typeface="+mn-lt"/>
            </a:endParaRPr>
          </a:p>
        </p:txBody>
      </p:sp>
      <p:sp>
        <p:nvSpPr>
          <p:cNvPr id="2054" name="Rectangle 7"/>
          <p:cNvSpPr>
            <a:spLocks noChangeAspect="1" noChangeArrowheads="1"/>
          </p:cNvSpPr>
          <p:nvPr/>
        </p:nvSpPr>
        <p:spPr bwMode="auto">
          <a:xfrm>
            <a:off x="4827594" y="4102103"/>
            <a:ext cx="173037" cy="130175"/>
          </a:xfrm>
          <a:prstGeom prst="rect">
            <a:avLst/>
          </a:prstGeom>
          <a:solidFill>
            <a:srgbClr val="FFC000"/>
          </a:solidFill>
          <a:ln w="19050">
            <a:noFill/>
            <a:miter lim="800000"/>
            <a:headEnd/>
            <a:tailEnd/>
          </a:ln>
        </p:spPr>
        <p:txBody>
          <a:bodyPr wrap="none" anchor="ctr"/>
          <a:lstStyle/>
          <a:p>
            <a:pPr algn="ctr">
              <a:spcBef>
                <a:spcPct val="50000"/>
              </a:spcBef>
              <a:defRPr/>
            </a:pPr>
            <a:endParaRPr lang="en-GB" sz="2400" dirty="0">
              <a:latin typeface="+mn-lt"/>
            </a:endParaRPr>
          </a:p>
        </p:txBody>
      </p:sp>
      <p:sp>
        <p:nvSpPr>
          <p:cNvPr id="2055" name="Text Box 8"/>
          <p:cNvSpPr txBox="1">
            <a:spLocks noChangeArrowheads="1"/>
          </p:cNvSpPr>
          <p:nvPr/>
        </p:nvSpPr>
        <p:spPr bwMode="auto">
          <a:xfrm>
            <a:off x="5080000" y="4044953"/>
            <a:ext cx="1224694" cy="246221"/>
          </a:xfrm>
          <a:prstGeom prst="rect">
            <a:avLst/>
          </a:prstGeom>
          <a:noFill/>
          <a:ln w="9525">
            <a:noFill/>
            <a:miter lim="800000"/>
            <a:headEnd/>
            <a:tailEnd/>
          </a:ln>
        </p:spPr>
        <p:txBody>
          <a:bodyPr wrap="none" lIns="0" tIns="0" rIns="0" bIns="0">
            <a:spAutoFit/>
          </a:bodyPr>
          <a:lstStyle/>
          <a:p>
            <a:pPr>
              <a:defRPr/>
            </a:pPr>
            <a:r>
              <a:rPr lang="en-GB" sz="1600" dirty="0" err="1">
                <a:latin typeface="+mn-lt"/>
              </a:rPr>
              <a:t>SimpleSTEP</a:t>
            </a:r>
            <a:endParaRPr lang="en-GB" sz="1600" dirty="0">
              <a:latin typeface="+mn-lt"/>
            </a:endParaRPr>
          </a:p>
        </p:txBody>
      </p:sp>
      <p:sp>
        <p:nvSpPr>
          <p:cNvPr id="2056" name="Text Box 9"/>
          <p:cNvSpPr txBox="1">
            <a:spLocks noChangeArrowheads="1"/>
          </p:cNvSpPr>
          <p:nvPr/>
        </p:nvSpPr>
        <p:spPr bwMode="auto">
          <a:xfrm rot="16200000">
            <a:off x="972347" y="2296319"/>
            <a:ext cx="1255712" cy="215900"/>
          </a:xfrm>
          <a:prstGeom prst="rect">
            <a:avLst/>
          </a:prstGeom>
          <a:noFill/>
          <a:ln w="9525">
            <a:noFill/>
            <a:miter lim="800000"/>
            <a:headEnd/>
            <a:tailEnd/>
          </a:ln>
        </p:spPr>
        <p:txBody>
          <a:bodyPr lIns="0" tIns="0" rIns="0" bIns="0">
            <a:spAutoFit/>
          </a:bodyPr>
          <a:lstStyle/>
          <a:p>
            <a:pPr algn="ctr">
              <a:defRPr/>
            </a:pPr>
            <a:r>
              <a:rPr lang="en-GB" sz="1400" dirty="0">
                <a:latin typeface="+mn-lt"/>
              </a:rPr>
              <a:t>HbA</a:t>
            </a:r>
            <a:r>
              <a:rPr lang="en-GB" sz="1400" baseline="-25000" dirty="0">
                <a:latin typeface="+mn-lt"/>
              </a:rPr>
              <a:t>1c</a:t>
            </a:r>
            <a:r>
              <a:rPr lang="en-GB" sz="1400" dirty="0">
                <a:latin typeface="+mn-lt"/>
              </a:rPr>
              <a:t> (%)</a:t>
            </a:r>
          </a:p>
        </p:txBody>
      </p:sp>
      <p:sp>
        <p:nvSpPr>
          <p:cNvPr id="52234" name="TextBox 7"/>
          <p:cNvSpPr txBox="1">
            <a:spLocks noChangeArrowheads="1"/>
          </p:cNvSpPr>
          <p:nvPr/>
        </p:nvSpPr>
        <p:spPr bwMode="gray">
          <a:xfrm>
            <a:off x="1800228" y="3357566"/>
            <a:ext cx="460375" cy="270843"/>
          </a:xfrm>
          <a:prstGeom prst="rect">
            <a:avLst/>
          </a:prstGeom>
          <a:solidFill>
            <a:schemeClr val="bg1"/>
          </a:solidFill>
          <a:ln w="9525">
            <a:noFill/>
            <a:miter lim="800000"/>
            <a:headEnd/>
            <a:tailEnd/>
          </a:ln>
        </p:spPr>
        <p:txBody>
          <a:bodyPr tIns="9144">
            <a:spAutoFit/>
          </a:bodyPr>
          <a:lstStyle/>
          <a:p>
            <a:pPr algn="r">
              <a:defRPr/>
            </a:pPr>
            <a:r>
              <a:rPr lang="en-GB" sz="1400" dirty="0">
                <a:latin typeface="+mn-lt"/>
                <a:cs typeface="Calibri" pitchFamily="34" charset="0"/>
              </a:rPr>
              <a:t>0</a:t>
            </a:r>
          </a:p>
        </p:txBody>
      </p:sp>
      <p:grpSp>
        <p:nvGrpSpPr>
          <p:cNvPr id="2670652" name="Group 16"/>
          <p:cNvGrpSpPr>
            <a:grpSpLocks/>
          </p:cNvGrpSpPr>
          <p:nvPr/>
        </p:nvGrpSpPr>
        <p:grpSpPr bwMode="auto">
          <a:xfrm>
            <a:off x="2262188" y="3230563"/>
            <a:ext cx="119062" cy="152400"/>
            <a:chOff x="1366838" y="4421188"/>
            <a:chExt cx="296862" cy="242116"/>
          </a:xfrm>
        </p:grpSpPr>
        <p:cxnSp>
          <p:nvCxnSpPr>
            <p:cNvPr id="2670653" name="Straight Connector 9"/>
            <p:cNvCxnSpPr>
              <a:cxnSpLocks noChangeShapeType="1"/>
            </p:cNvCxnSpPr>
            <p:nvPr/>
          </p:nvCxnSpPr>
          <p:spPr bwMode="gray">
            <a:xfrm flipV="1">
              <a:off x="1366838" y="4421188"/>
              <a:ext cx="284162" cy="163512"/>
            </a:xfrm>
            <a:prstGeom prst="line">
              <a:avLst/>
            </a:prstGeom>
            <a:noFill/>
            <a:ln w="19050" algn="ctr">
              <a:solidFill>
                <a:schemeClr val="accent1"/>
              </a:solidFill>
              <a:round/>
              <a:headEnd/>
              <a:tailEnd/>
            </a:ln>
          </p:spPr>
        </p:cxnSp>
        <p:cxnSp>
          <p:nvCxnSpPr>
            <p:cNvPr id="2670654" name="Straight Connector 10"/>
            <p:cNvCxnSpPr>
              <a:cxnSpLocks noChangeShapeType="1"/>
            </p:cNvCxnSpPr>
            <p:nvPr/>
          </p:nvCxnSpPr>
          <p:spPr bwMode="gray">
            <a:xfrm flipV="1">
              <a:off x="1379538" y="4499792"/>
              <a:ext cx="284162" cy="163512"/>
            </a:xfrm>
            <a:prstGeom prst="line">
              <a:avLst/>
            </a:prstGeom>
            <a:noFill/>
            <a:ln w="19050" algn="ctr">
              <a:solidFill>
                <a:schemeClr val="accent1"/>
              </a:solidFill>
              <a:round/>
              <a:headEnd/>
              <a:tailEnd/>
            </a:ln>
          </p:spPr>
        </p:cxnSp>
      </p:grpSp>
      <p:cxnSp>
        <p:nvCxnSpPr>
          <p:cNvPr id="3" name="Straight Connector 2"/>
          <p:cNvCxnSpPr/>
          <p:nvPr/>
        </p:nvCxnSpPr>
        <p:spPr>
          <a:xfrm>
            <a:off x="2266950" y="3494088"/>
            <a:ext cx="507365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670656" name="TextBox 5"/>
          <p:cNvSpPr txBox="1">
            <a:spLocks noChangeArrowheads="1"/>
          </p:cNvSpPr>
          <p:nvPr/>
        </p:nvSpPr>
        <p:spPr bwMode="auto">
          <a:xfrm>
            <a:off x="3387731" y="3519491"/>
            <a:ext cx="1184275" cy="276999"/>
          </a:xfrm>
          <a:prstGeom prst="rect">
            <a:avLst/>
          </a:prstGeom>
          <a:noFill/>
          <a:ln w="9525">
            <a:noFill/>
            <a:miter lim="800000"/>
            <a:headEnd/>
            <a:tailEnd/>
          </a:ln>
        </p:spPr>
        <p:txBody>
          <a:bodyPr>
            <a:spAutoFit/>
          </a:bodyPr>
          <a:lstStyle/>
          <a:p>
            <a:r>
              <a:rPr lang="en-GB" sz="1200">
                <a:latin typeface="Verdana" pitchFamily="34" charset="0"/>
              </a:rPr>
              <a:t>Nedelja 12</a:t>
            </a:r>
          </a:p>
        </p:txBody>
      </p:sp>
      <p:sp>
        <p:nvSpPr>
          <p:cNvPr id="2670657" name="TextBox 18"/>
          <p:cNvSpPr txBox="1">
            <a:spLocks noChangeArrowheads="1"/>
          </p:cNvSpPr>
          <p:nvPr/>
        </p:nvSpPr>
        <p:spPr bwMode="auto">
          <a:xfrm>
            <a:off x="5072069" y="3509966"/>
            <a:ext cx="1184275" cy="276999"/>
          </a:xfrm>
          <a:prstGeom prst="rect">
            <a:avLst/>
          </a:prstGeom>
          <a:noFill/>
          <a:ln w="9525">
            <a:noFill/>
            <a:miter lim="800000"/>
            <a:headEnd/>
            <a:tailEnd/>
          </a:ln>
        </p:spPr>
        <p:txBody>
          <a:bodyPr>
            <a:spAutoFit/>
          </a:bodyPr>
          <a:lstStyle/>
          <a:p>
            <a:r>
              <a:rPr lang="en-GB" sz="1200">
                <a:latin typeface="Verdana" pitchFamily="34" charset="0"/>
              </a:rPr>
              <a:t>Nedelja 24</a:t>
            </a:r>
          </a:p>
        </p:txBody>
      </p:sp>
      <p:sp>
        <p:nvSpPr>
          <p:cNvPr id="2670658" name="TextBox 19"/>
          <p:cNvSpPr txBox="1">
            <a:spLocks noChangeArrowheads="1"/>
          </p:cNvSpPr>
          <p:nvPr/>
        </p:nvSpPr>
        <p:spPr bwMode="auto">
          <a:xfrm>
            <a:off x="6748469" y="3497266"/>
            <a:ext cx="1184275" cy="276999"/>
          </a:xfrm>
          <a:prstGeom prst="rect">
            <a:avLst/>
          </a:prstGeom>
          <a:noFill/>
          <a:ln w="9525">
            <a:noFill/>
            <a:miter lim="800000"/>
            <a:headEnd/>
            <a:tailEnd/>
          </a:ln>
        </p:spPr>
        <p:txBody>
          <a:bodyPr>
            <a:spAutoFit/>
          </a:bodyPr>
          <a:lstStyle/>
          <a:p>
            <a:r>
              <a:rPr lang="en-GB" sz="1200">
                <a:latin typeface="Verdana" pitchFamily="34" charset="0"/>
              </a:rPr>
              <a:t>Nedelja 36</a:t>
            </a:r>
          </a:p>
        </p:txBody>
      </p:sp>
      <p:sp>
        <p:nvSpPr>
          <p:cNvPr id="2670659" name="TextBox 20"/>
          <p:cNvSpPr txBox="1">
            <a:spLocks noChangeArrowheads="1"/>
          </p:cNvSpPr>
          <p:nvPr/>
        </p:nvSpPr>
        <p:spPr bwMode="auto">
          <a:xfrm>
            <a:off x="1887544" y="3533778"/>
            <a:ext cx="1184275" cy="276999"/>
          </a:xfrm>
          <a:prstGeom prst="rect">
            <a:avLst/>
          </a:prstGeom>
          <a:noFill/>
          <a:ln w="9525">
            <a:noFill/>
            <a:miter lim="800000"/>
            <a:headEnd/>
            <a:tailEnd/>
          </a:ln>
        </p:spPr>
        <p:txBody>
          <a:bodyPr>
            <a:spAutoFit/>
          </a:bodyPr>
          <a:lstStyle/>
          <a:p>
            <a:r>
              <a:rPr lang="en-GB" sz="1200">
                <a:latin typeface="Verdana" pitchFamily="34" charset="0"/>
              </a:rPr>
              <a:t>Početak</a:t>
            </a:r>
          </a:p>
        </p:txBody>
      </p:sp>
      <p:cxnSp>
        <p:nvCxnSpPr>
          <p:cNvPr id="8" name="Straight Connector 7"/>
          <p:cNvCxnSpPr/>
          <p:nvPr/>
        </p:nvCxnSpPr>
        <p:spPr>
          <a:xfrm>
            <a:off x="3970344" y="3413125"/>
            <a:ext cx="9525" cy="160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56269" y="3416300"/>
            <a:ext cx="7937"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37425" y="3429002"/>
            <a:ext cx="7938" cy="1619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4004" name="Picture 4" descr="http://www.idf.org/sites/default/files/pictures/wdd14-banner-new.png"/>
          <p:cNvPicPr>
            <a:picLocks noChangeAspect="1" noChangeArrowheads="1"/>
          </p:cNvPicPr>
          <p:nvPr/>
        </p:nvPicPr>
        <p:blipFill>
          <a:blip r:embed="rId2"/>
          <a:srcRect/>
          <a:stretch>
            <a:fillRect/>
          </a:stretch>
        </p:blipFill>
        <p:spPr bwMode="auto">
          <a:xfrm>
            <a:off x="0" y="0"/>
            <a:ext cx="8953500" cy="1779639"/>
          </a:xfrm>
          <a:prstGeom prst="rect">
            <a:avLst/>
          </a:prstGeom>
          <a:noFill/>
        </p:spPr>
      </p:pic>
      <p:pic>
        <p:nvPicPr>
          <p:cNvPr id="2944006" name="Picture 6" descr="http://www.idf.org/sites/default/files/pictures/wdd14-banner-new.png"/>
          <p:cNvPicPr>
            <a:picLocks noChangeAspect="1" noChangeArrowheads="1"/>
          </p:cNvPicPr>
          <p:nvPr/>
        </p:nvPicPr>
        <p:blipFill>
          <a:blip r:embed="rId2"/>
          <a:srcRect/>
          <a:stretch>
            <a:fillRect/>
          </a:stretch>
        </p:blipFill>
        <p:spPr bwMode="auto">
          <a:xfrm>
            <a:off x="0" y="3234813"/>
            <a:ext cx="8953500" cy="1908686"/>
          </a:xfrm>
          <a:prstGeom prst="rect">
            <a:avLst/>
          </a:prstGeom>
          <a:noFill/>
        </p:spPr>
      </p:pic>
      <p:pic>
        <p:nvPicPr>
          <p:cNvPr id="2944008" name="Picture 8" descr="http://www.idf.org/sites/default/files/pictures/wdd_banner_2.jpg"/>
          <p:cNvPicPr>
            <a:picLocks noChangeAspect="1" noChangeArrowheads="1"/>
          </p:cNvPicPr>
          <p:nvPr/>
        </p:nvPicPr>
        <p:blipFill>
          <a:blip r:embed="rId3"/>
          <a:srcRect/>
          <a:stretch>
            <a:fillRect/>
          </a:stretch>
        </p:blipFill>
        <p:spPr bwMode="auto">
          <a:xfrm>
            <a:off x="0" y="1740311"/>
            <a:ext cx="8996516" cy="149450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42" name="Title 3"/>
          <p:cNvSpPr>
            <a:spLocks noGrp="1"/>
          </p:cNvSpPr>
          <p:nvPr>
            <p:ph type="title" idx="4294967295"/>
          </p:nvPr>
        </p:nvSpPr>
        <p:spPr/>
        <p:txBody>
          <a:bodyPr/>
          <a:lstStyle/>
          <a:p>
            <a:pPr eaLnBrk="1" hangingPunct="1"/>
            <a:r>
              <a:rPr lang="en-GB" sz="2000" smtClean="0"/>
              <a:t>Značajno bolji profil glikemije: STEP-Wise™ studija</a:t>
            </a:r>
          </a:p>
        </p:txBody>
      </p:sp>
      <p:pic>
        <p:nvPicPr>
          <p:cNvPr id="2672662" name="Picture 3" descr="C:\Users\ijev\Desktop\Picture2.png"/>
          <p:cNvPicPr>
            <a:picLocks noChangeAspect="1" noChangeArrowheads="1"/>
          </p:cNvPicPr>
          <p:nvPr/>
        </p:nvPicPr>
        <p:blipFill>
          <a:blip r:embed="rId3"/>
          <a:srcRect t="23505" b="10620"/>
          <a:stretch>
            <a:fillRect/>
          </a:stretch>
        </p:blipFill>
        <p:spPr bwMode="auto">
          <a:xfrm>
            <a:off x="536575" y="1222375"/>
            <a:ext cx="8174038" cy="3119438"/>
          </a:xfrm>
          <a:prstGeom prst="rect">
            <a:avLst/>
          </a:prstGeom>
          <a:noFill/>
          <a:ln w="9525">
            <a:noFill/>
            <a:miter lim="800000"/>
            <a:headEnd/>
            <a:tailEnd/>
          </a:ln>
        </p:spPr>
      </p:pic>
      <p:sp>
        <p:nvSpPr>
          <p:cNvPr id="2672663" name="TextBox 2"/>
          <p:cNvSpPr txBox="1">
            <a:spLocks noChangeArrowheads="1"/>
          </p:cNvSpPr>
          <p:nvPr/>
        </p:nvSpPr>
        <p:spPr bwMode="auto">
          <a:xfrm>
            <a:off x="2259019" y="3857626"/>
            <a:ext cx="2236787" cy="230832"/>
          </a:xfrm>
          <a:prstGeom prst="rect">
            <a:avLst/>
          </a:prstGeom>
          <a:noFill/>
          <a:ln w="9525">
            <a:noFill/>
            <a:miter lim="800000"/>
            <a:headEnd/>
            <a:tailEnd/>
          </a:ln>
        </p:spPr>
        <p:txBody>
          <a:bodyPr>
            <a:spAutoFit/>
          </a:bodyPr>
          <a:lstStyle/>
          <a:p>
            <a:r>
              <a:rPr lang="en-GB" sz="900">
                <a:latin typeface="Verdana" pitchFamily="34" charset="0"/>
              </a:rPr>
              <a:t>ExtraStep randomizacija</a:t>
            </a:r>
          </a:p>
        </p:txBody>
      </p:sp>
      <p:sp>
        <p:nvSpPr>
          <p:cNvPr id="2672664" name="TextBox 6"/>
          <p:cNvSpPr txBox="1">
            <a:spLocks noChangeArrowheads="1"/>
          </p:cNvSpPr>
          <p:nvPr/>
        </p:nvSpPr>
        <p:spPr bwMode="auto">
          <a:xfrm>
            <a:off x="2274892" y="4071939"/>
            <a:ext cx="1946275" cy="230832"/>
          </a:xfrm>
          <a:prstGeom prst="rect">
            <a:avLst/>
          </a:prstGeom>
          <a:noFill/>
          <a:ln w="9525">
            <a:noFill/>
            <a:miter lim="800000"/>
            <a:headEnd/>
            <a:tailEnd/>
          </a:ln>
        </p:spPr>
        <p:txBody>
          <a:bodyPr>
            <a:spAutoFit/>
          </a:bodyPr>
          <a:lstStyle/>
          <a:p>
            <a:r>
              <a:rPr lang="en-GB" sz="900">
                <a:latin typeface="Verdana" pitchFamily="34" charset="0"/>
              </a:rPr>
              <a:t>SimpleStep randomizacija</a:t>
            </a:r>
          </a:p>
        </p:txBody>
      </p:sp>
      <p:sp>
        <p:nvSpPr>
          <p:cNvPr id="2672665" name="TextBox 4"/>
          <p:cNvSpPr txBox="1">
            <a:spLocks noChangeArrowheads="1"/>
          </p:cNvSpPr>
          <p:nvPr/>
        </p:nvSpPr>
        <p:spPr bwMode="auto">
          <a:xfrm>
            <a:off x="4275138" y="3867151"/>
            <a:ext cx="2349500" cy="230832"/>
          </a:xfrm>
          <a:prstGeom prst="rect">
            <a:avLst/>
          </a:prstGeom>
          <a:noFill/>
          <a:ln w="9525">
            <a:noFill/>
            <a:miter lim="800000"/>
            <a:headEnd/>
            <a:tailEnd/>
          </a:ln>
        </p:spPr>
        <p:txBody>
          <a:bodyPr>
            <a:spAutoFit/>
          </a:bodyPr>
          <a:lstStyle/>
          <a:p>
            <a:r>
              <a:rPr lang="en-GB" sz="900">
                <a:latin typeface="Verdana" pitchFamily="34" charset="0"/>
              </a:rPr>
              <a:t>ExtraSTEP – 36.nedelja</a:t>
            </a:r>
          </a:p>
        </p:txBody>
      </p:sp>
      <p:sp>
        <p:nvSpPr>
          <p:cNvPr id="2672666" name="TextBox 8"/>
          <p:cNvSpPr txBox="1">
            <a:spLocks noChangeArrowheads="1"/>
          </p:cNvSpPr>
          <p:nvPr/>
        </p:nvSpPr>
        <p:spPr bwMode="auto">
          <a:xfrm>
            <a:off x="4287838" y="4071939"/>
            <a:ext cx="2366962" cy="230832"/>
          </a:xfrm>
          <a:prstGeom prst="rect">
            <a:avLst/>
          </a:prstGeom>
          <a:noFill/>
          <a:ln w="9525">
            <a:noFill/>
            <a:miter lim="800000"/>
            <a:headEnd/>
            <a:tailEnd/>
          </a:ln>
        </p:spPr>
        <p:txBody>
          <a:bodyPr>
            <a:spAutoFit/>
          </a:bodyPr>
          <a:lstStyle/>
          <a:p>
            <a:r>
              <a:rPr lang="en-GB" sz="900">
                <a:latin typeface="Verdana" pitchFamily="34" charset="0"/>
              </a:rPr>
              <a:t>SimpleSTEP – 36.nedelja</a:t>
            </a:r>
          </a:p>
        </p:txBody>
      </p:sp>
      <p:sp>
        <p:nvSpPr>
          <p:cNvPr id="2672667" name="TextBox 5"/>
          <p:cNvSpPr txBox="1">
            <a:spLocks noChangeArrowheads="1"/>
          </p:cNvSpPr>
          <p:nvPr/>
        </p:nvSpPr>
        <p:spPr bwMode="auto">
          <a:xfrm>
            <a:off x="1630363" y="3409953"/>
            <a:ext cx="893762" cy="430887"/>
          </a:xfrm>
          <a:prstGeom prst="rect">
            <a:avLst/>
          </a:prstGeom>
          <a:noFill/>
          <a:ln w="9525">
            <a:noFill/>
            <a:miter lim="800000"/>
            <a:headEnd/>
            <a:tailEnd/>
          </a:ln>
        </p:spPr>
        <p:txBody>
          <a:bodyPr>
            <a:spAutoFit/>
          </a:bodyPr>
          <a:lstStyle/>
          <a:p>
            <a:pPr algn="ctr"/>
            <a:r>
              <a:rPr lang="en-GB" sz="1100">
                <a:latin typeface="Verdana" pitchFamily="34" charset="0"/>
              </a:rPr>
              <a:t>Pre doručka</a:t>
            </a:r>
          </a:p>
        </p:txBody>
      </p:sp>
      <p:sp>
        <p:nvSpPr>
          <p:cNvPr id="2672668" name="TextBox 7"/>
          <p:cNvSpPr txBox="1">
            <a:spLocks noChangeArrowheads="1"/>
          </p:cNvSpPr>
          <p:nvPr/>
        </p:nvSpPr>
        <p:spPr bwMode="auto">
          <a:xfrm>
            <a:off x="2379669" y="3408366"/>
            <a:ext cx="1063625" cy="430887"/>
          </a:xfrm>
          <a:prstGeom prst="rect">
            <a:avLst/>
          </a:prstGeom>
          <a:noFill/>
          <a:ln w="9525">
            <a:noFill/>
            <a:miter lim="800000"/>
            <a:headEnd/>
            <a:tailEnd/>
          </a:ln>
        </p:spPr>
        <p:txBody>
          <a:bodyPr>
            <a:spAutoFit/>
          </a:bodyPr>
          <a:lstStyle/>
          <a:p>
            <a:pPr algn="ctr"/>
            <a:r>
              <a:rPr lang="en-GB" sz="1100">
                <a:latin typeface="Verdana" pitchFamily="34" charset="0"/>
              </a:rPr>
              <a:t>Posle doručka</a:t>
            </a:r>
          </a:p>
        </p:txBody>
      </p:sp>
      <p:sp>
        <p:nvSpPr>
          <p:cNvPr id="2672669" name="TextBox 11"/>
          <p:cNvSpPr txBox="1">
            <a:spLocks noChangeArrowheads="1"/>
          </p:cNvSpPr>
          <p:nvPr/>
        </p:nvSpPr>
        <p:spPr bwMode="auto">
          <a:xfrm>
            <a:off x="3324231" y="3440113"/>
            <a:ext cx="893763" cy="261610"/>
          </a:xfrm>
          <a:prstGeom prst="rect">
            <a:avLst/>
          </a:prstGeom>
          <a:noFill/>
          <a:ln w="9525">
            <a:noFill/>
            <a:miter lim="800000"/>
            <a:headEnd/>
            <a:tailEnd/>
          </a:ln>
        </p:spPr>
        <p:txBody>
          <a:bodyPr>
            <a:spAutoFit/>
          </a:bodyPr>
          <a:lstStyle/>
          <a:p>
            <a:pPr algn="ctr"/>
            <a:r>
              <a:rPr lang="en-GB" sz="1100">
                <a:latin typeface="Verdana" pitchFamily="34" charset="0"/>
              </a:rPr>
              <a:t>Pre ručka</a:t>
            </a:r>
          </a:p>
        </p:txBody>
      </p:sp>
      <p:sp>
        <p:nvSpPr>
          <p:cNvPr id="2672670" name="TextBox 12"/>
          <p:cNvSpPr txBox="1">
            <a:spLocks noChangeArrowheads="1"/>
          </p:cNvSpPr>
          <p:nvPr/>
        </p:nvSpPr>
        <p:spPr bwMode="auto">
          <a:xfrm>
            <a:off x="4194181" y="3417891"/>
            <a:ext cx="676275" cy="430887"/>
          </a:xfrm>
          <a:prstGeom prst="rect">
            <a:avLst/>
          </a:prstGeom>
          <a:noFill/>
          <a:ln w="9525">
            <a:noFill/>
            <a:miter lim="800000"/>
            <a:headEnd/>
            <a:tailEnd/>
          </a:ln>
        </p:spPr>
        <p:txBody>
          <a:bodyPr>
            <a:spAutoFit/>
          </a:bodyPr>
          <a:lstStyle/>
          <a:p>
            <a:pPr algn="ctr"/>
            <a:r>
              <a:rPr lang="en-GB" sz="1100">
                <a:latin typeface="Verdana" pitchFamily="34" charset="0"/>
              </a:rPr>
              <a:t>Posle ručka</a:t>
            </a:r>
          </a:p>
        </p:txBody>
      </p:sp>
      <p:sp>
        <p:nvSpPr>
          <p:cNvPr id="2672671" name="TextBox 13"/>
          <p:cNvSpPr txBox="1">
            <a:spLocks noChangeArrowheads="1"/>
          </p:cNvSpPr>
          <p:nvPr/>
        </p:nvSpPr>
        <p:spPr bwMode="auto">
          <a:xfrm>
            <a:off x="4943476" y="3440116"/>
            <a:ext cx="893763" cy="430887"/>
          </a:xfrm>
          <a:prstGeom prst="rect">
            <a:avLst/>
          </a:prstGeom>
          <a:noFill/>
          <a:ln w="9525">
            <a:noFill/>
            <a:miter lim="800000"/>
            <a:headEnd/>
            <a:tailEnd/>
          </a:ln>
        </p:spPr>
        <p:txBody>
          <a:bodyPr>
            <a:spAutoFit/>
          </a:bodyPr>
          <a:lstStyle/>
          <a:p>
            <a:pPr algn="ctr"/>
            <a:r>
              <a:rPr lang="en-GB" sz="1100">
                <a:latin typeface="Verdana" pitchFamily="34" charset="0"/>
              </a:rPr>
              <a:t>Pre večere</a:t>
            </a:r>
          </a:p>
        </p:txBody>
      </p:sp>
      <p:sp>
        <p:nvSpPr>
          <p:cNvPr id="2672672" name="TextBox 14"/>
          <p:cNvSpPr txBox="1">
            <a:spLocks noChangeArrowheads="1"/>
          </p:cNvSpPr>
          <p:nvPr/>
        </p:nvSpPr>
        <p:spPr bwMode="auto">
          <a:xfrm>
            <a:off x="5789613" y="3417891"/>
            <a:ext cx="901700" cy="430887"/>
          </a:xfrm>
          <a:prstGeom prst="rect">
            <a:avLst/>
          </a:prstGeom>
          <a:noFill/>
          <a:ln w="9525">
            <a:noFill/>
            <a:miter lim="800000"/>
            <a:headEnd/>
            <a:tailEnd/>
          </a:ln>
        </p:spPr>
        <p:txBody>
          <a:bodyPr>
            <a:spAutoFit/>
          </a:bodyPr>
          <a:lstStyle/>
          <a:p>
            <a:pPr algn="ctr"/>
            <a:r>
              <a:rPr lang="en-GB" sz="1100">
                <a:latin typeface="Verdana" pitchFamily="34" charset="0"/>
              </a:rPr>
              <a:t>Posle večere</a:t>
            </a:r>
          </a:p>
        </p:txBody>
      </p:sp>
      <p:sp>
        <p:nvSpPr>
          <p:cNvPr id="2672673" name="TextBox 9"/>
          <p:cNvSpPr txBox="1">
            <a:spLocks noChangeArrowheads="1"/>
          </p:cNvSpPr>
          <p:nvPr/>
        </p:nvSpPr>
        <p:spPr bwMode="auto">
          <a:xfrm>
            <a:off x="6689728" y="3417891"/>
            <a:ext cx="733425" cy="430887"/>
          </a:xfrm>
          <a:prstGeom prst="rect">
            <a:avLst/>
          </a:prstGeom>
          <a:noFill/>
          <a:ln w="9525">
            <a:noFill/>
            <a:miter lim="800000"/>
            <a:headEnd/>
            <a:tailEnd/>
          </a:ln>
        </p:spPr>
        <p:txBody>
          <a:bodyPr>
            <a:spAutoFit/>
          </a:bodyPr>
          <a:lstStyle/>
          <a:p>
            <a:pPr algn="ctr"/>
            <a:r>
              <a:rPr lang="en-GB" sz="1100">
                <a:latin typeface="Verdana" pitchFamily="34" charset="0"/>
              </a:rPr>
              <a:t>Tokom noći</a:t>
            </a:r>
          </a:p>
        </p:txBody>
      </p:sp>
      <p:sp>
        <p:nvSpPr>
          <p:cNvPr id="52239" name="Rectangle 4"/>
          <p:cNvSpPr>
            <a:spLocks noChangeArrowheads="1"/>
          </p:cNvSpPr>
          <p:nvPr/>
        </p:nvSpPr>
        <p:spPr bwMode="auto">
          <a:xfrm>
            <a:off x="271469" y="4640265"/>
            <a:ext cx="5565775" cy="346249"/>
          </a:xfrm>
          <a:prstGeom prst="rect">
            <a:avLst/>
          </a:prstGeom>
          <a:noFill/>
          <a:ln>
            <a:noFill/>
          </a:ln>
          <a:extLst/>
        </p:spPr>
        <p:txBody>
          <a:bodyPr lIns="0" tIns="0" rIns="0" bIns="0" anchor="b">
            <a:spAutoFit/>
          </a:bodyPr>
          <a:lstStyle/>
          <a:p>
            <a:pPr>
              <a:spcBef>
                <a:spcPct val="50000"/>
              </a:spcBef>
            </a:pPr>
            <a:r>
              <a:rPr lang="en-GB" sz="900">
                <a:solidFill>
                  <a:schemeClr val="accent1"/>
                </a:solidFill>
                <a:latin typeface="Verdana" pitchFamily="34" charset="0"/>
              </a:rPr>
              <a:t>PG, glukoza u plazmi</a:t>
            </a:r>
            <a:endParaRPr lang="sr-Latn-CS" sz="900">
              <a:solidFill>
                <a:schemeClr val="accent1"/>
              </a:solidFill>
              <a:latin typeface="Verdana" pitchFamily="34" charset="0"/>
            </a:endParaRPr>
          </a:p>
          <a:p>
            <a:pPr>
              <a:spcBef>
                <a:spcPct val="50000"/>
              </a:spcBef>
            </a:pPr>
            <a:r>
              <a:rPr lang="en-GB" sz="900">
                <a:solidFill>
                  <a:schemeClr val="accent1"/>
                </a:solidFill>
                <a:latin typeface="Verdana" pitchFamily="34" charset="0"/>
              </a:rPr>
              <a:t>Meneghini </a:t>
            </a:r>
            <a:r>
              <a:rPr lang="en-GB" sz="900" i="1">
                <a:solidFill>
                  <a:schemeClr val="accent1"/>
                </a:solidFill>
                <a:latin typeface="Verdana" pitchFamily="34" charset="0"/>
              </a:rPr>
              <a:t>et al. Endocr Pract </a:t>
            </a:r>
            <a:r>
              <a:rPr lang="en-GB" sz="900">
                <a:solidFill>
                  <a:schemeClr val="accent1"/>
                </a:solidFill>
                <a:latin typeface="Verdana" pitchFamily="34" charset="0"/>
              </a:rPr>
              <a:t>2011</a:t>
            </a:r>
          </a:p>
        </p:txBody>
      </p:sp>
      <p:sp>
        <p:nvSpPr>
          <p:cNvPr id="6" name="Slide Number Placeholder 3"/>
          <p:cNvSpPr txBox="1">
            <a:spLocks noGrp="1"/>
          </p:cNvSpPr>
          <p:nvPr/>
        </p:nvSpPr>
        <p:spPr bwMode="auto">
          <a:xfrm>
            <a:off x="3438525" y="5014913"/>
            <a:ext cx="2133600" cy="114300"/>
          </a:xfrm>
          <a:prstGeom prst="rect">
            <a:avLst/>
          </a:prstGeom>
          <a:noFill/>
          <a:ln>
            <a:miter lim="800000"/>
            <a:headEnd/>
            <a:tailEnd/>
          </a:ln>
        </p:spPr>
        <p:txBody>
          <a:bodyPr lIns="0" tIns="0" rIns="0" bIns="0" anchor="ctr"/>
          <a:lstStyle/>
          <a:p>
            <a:pPr algn="ctr">
              <a:defRPr/>
            </a:pPr>
            <a:fld id="{E8BACF0D-A434-4E90-B37B-15860189DF12}" type="slidenum">
              <a:rPr lang="en-GB" sz="900">
                <a:solidFill>
                  <a:srgbClr val="333333"/>
                </a:solidFill>
                <a:latin typeface="+mn-lt"/>
                <a:cs typeface="+mn-cs"/>
              </a:rPr>
              <a:pPr algn="ctr">
                <a:defRPr/>
              </a:pPr>
              <a:t>30</a:t>
            </a:fld>
            <a:endParaRPr lang="en-GB" sz="900" dirty="0">
              <a:solidFill>
                <a:srgbClr val="333333"/>
              </a:solidFill>
              <a:latin typeface="+mn-lt"/>
              <a:cs typeface="+mn-cs"/>
            </a:endParaRPr>
          </a:p>
        </p:txBody>
      </p:sp>
      <p:sp>
        <p:nvSpPr>
          <p:cNvPr id="2672676" name="TextBox 1"/>
          <p:cNvSpPr txBox="1">
            <a:spLocks noChangeArrowheads="1"/>
          </p:cNvSpPr>
          <p:nvPr/>
        </p:nvSpPr>
        <p:spPr bwMode="auto">
          <a:xfrm>
            <a:off x="7599369" y="1130300"/>
            <a:ext cx="1292225" cy="369332"/>
          </a:xfrm>
          <a:prstGeom prst="rect">
            <a:avLst/>
          </a:prstGeom>
          <a:solidFill>
            <a:schemeClr val="bg1"/>
          </a:solidFill>
          <a:ln w="9525">
            <a:noFill/>
            <a:miter lim="800000"/>
            <a:headEnd/>
            <a:tailEnd/>
          </a:ln>
        </p:spPr>
        <p:txBody>
          <a:bodyPr>
            <a:spAutoFit/>
          </a:bodyPr>
          <a:lstStyle/>
          <a:p>
            <a:endParaRPr lang="en-GB"/>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690" name="Title 3"/>
          <p:cNvSpPr>
            <a:spLocks noGrp="1"/>
          </p:cNvSpPr>
          <p:nvPr>
            <p:ph type="title" idx="4294967295"/>
          </p:nvPr>
        </p:nvSpPr>
        <p:spPr/>
        <p:txBody>
          <a:bodyPr/>
          <a:lstStyle/>
          <a:p>
            <a:pPr eaLnBrk="1" hangingPunct="1"/>
            <a:r>
              <a:rPr lang="en-GB" smtClean="0"/>
              <a:t>Učestalost hipoglikemija sa dodavanjem bolusa</a:t>
            </a:r>
          </a:p>
        </p:txBody>
      </p:sp>
      <p:pic>
        <p:nvPicPr>
          <p:cNvPr id="2674706" name="Content Placeholder 7"/>
          <p:cNvPicPr>
            <a:picLocks noGrp="1" noChangeArrowheads="1"/>
          </p:cNvPicPr>
          <p:nvPr/>
        </p:nvPicPr>
        <p:blipFill>
          <a:blip r:embed="rId3"/>
          <a:srcRect/>
          <a:stretch>
            <a:fillRect/>
          </a:stretch>
        </p:blipFill>
        <p:spPr bwMode="auto">
          <a:xfrm>
            <a:off x="127005" y="1158877"/>
            <a:ext cx="2995613" cy="2814638"/>
          </a:xfrm>
          <a:prstGeom prst="rect">
            <a:avLst/>
          </a:prstGeom>
          <a:noFill/>
          <a:ln w="9525">
            <a:noFill/>
            <a:miter lim="800000"/>
            <a:headEnd/>
            <a:tailEnd/>
          </a:ln>
        </p:spPr>
      </p:pic>
      <p:cxnSp>
        <p:nvCxnSpPr>
          <p:cNvPr id="2674707" name="Straight Connector 88"/>
          <p:cNvCxnSpPr>
            <a:cxnSpLocks noChangeShapeType="1"/>
          </p:cNvCxnSpPr>
          <p:nvPr/>
        </p:nvCxnSpPr>
        <p:spPr bwMode="auto">
          <a:xfrm rot="16200000" flipH="1">
            <a:off x="-316706" y="2545557"/>
            <a:ext cx="2617787" cy="6350"/>
          </a:xfrm>
          <a:prstGeom prst="line">
            <a:avLst/>
          </a:prstGeom>
          <a:noFill/>
          <a:ln w="19050" algn="ctr">
            <a:solidFill>
              <a:srgbClr val="001965"/>
            </a:solidFill>
            <a:round/>
            <a:headEnd/>
            <a:tailEnd/>
          </a:ln>
        </p:spPr>
      </p:cxnSp>
      <p:grpSp>
        <p:nvGrpSpPr>
          <p:cNvPr id="2674708" name="Group 5180"/>
          <p:cNvGrpSpPr>
            <a:grpSpLocks/>
          </p:cNvGrpSpPr>
          <p:nvPr/>
        </p:nvGrpSpPr>
        <p:grpSpPr bwMode="auto">
          <a:xfrm>
            <a:off x="5799137" y="4686293"/>
            <a:ext cx="1665288" cy="461665"/>
            <a:chOff x="1546226" y="4287976"/>
            <a:chExt cx="1741485" cy="461074"/>
          </a:xfrm>
        </p:grpSpPr>
        <p:sp>
          <p:nvSpPr>
            <p:cNvPr id="108" name="TextBox 15"/>
            <p:cNvSpPr txBox="1">
              <a:spLocks noChangeArrowheads="1"/>
            </p:cNvSpPr>
            <p:nvPr/>
          </p:nvSpPr>
          <p:spPr bwMode="auto">
            <a:xfrm>
              <a:off x="1710580" y="4287976"/>
              <a:ext cx="1577131" cy="461074"/>
            </a:xfrm>
            <a:prstGeom prst="rect">
              <a:avLst/>
            </a:prstGeom>
            <a:noFill/>
            <a:ln w="9525">
              <a:noFill/>
              <a:miter lim="800000"/>
              <a:headEnd/>
              <a:tailEnd/>
            </a:ln>
          </p:spPr>
          <p:txBody>
            <a:bodyPr>
              <a:spAutoFit/>
            </a:bodyPr>
            <a:lstStyle/>
            <a:p>
              <a:pPr fontAlgn="auto">
                <a:spcBef>
                  <a:spcPts val="0"/>
                </a:spcBef>
                <a:spcAft>
                  <a:spcPts val="0"/>
                </a:spcAft>
                <a:defRPr/>
              </a:pPr>
              <a:r>
                <a:rPr lang="en-GB" sz="1200" kern="0" dirty="0" err="1">
                  <a:solidFill>
                    <a:srgbClr val="001965"/>
                  </a:solidFill>
                  <a:latin typeface="+mn-lt"/>
                  <a:ea typeface="ヒラギノ角ゴ Pro W3"/>
                  <a:cs typeface="Calibri" pitchFamily="34" charset="0"/>
                </a:rPr>
                <a:t>ExtraSTEP</a:t>
              </a:r>
              <a:endParaRPr lang="en-GB" sz="1200" kern="0" dirty="0">
                <a:solidFill>
                  <a:srgbClr val="001965"/>
                </a:solidFill>
                <a:latin typeface="+mn-lt"/>
                <a:ea typeface="ヒラギノ角ゴ Pro W3"/>
                <a:cs typeface="Calibri" pitchFamily="34" charset="0"/>
              </a:endParaRPr>
            </a:p>
            <a:p>
              <a:pPr fontAlgn="auto">
                <a:spcBef>
                  <a:spcPts val="0"/>
                </a:spcBef>
                <a:spcAft>
                  <a:spcPts val="0"/>
                </a:spcAft>
                <a:defRPr/>
              </a:pPr>
              <a:r>
                <a:rPr lang="en-GB" sz="1200" kern="0" dirty="0" err="1">
                  <a:solidFill>
                    <a:srgbClr val="001965"/>
                  </a:solidFill>
                  <a:latin typeface="+mn-lt"/>
                  <a:ea typeface="ヒラギノ角ゴ Pro W3"/>
                  <a:cs typeface="Calibri" pitchFamily="34" charset="0"/>
                </a:rPr>
                <a:t>SimpleSTEP</a:t>
              </a:r>
              <a:endParaRPr lang="en-GB" sz="1200" kern="0" dirty="0">
                <a:solidFill>
                  <a:srgbClr val="001965"/>
                </a:solidFill>
                <a:latin typeface="+mn-lt"/>
                <a:ea typeface="ヒラギノ角ゴ Pro W3"/>
                <a:cs typeface="Calibri" pitchFamily="34" charset="0"/>
              </a:endParaRPr>
            </a:p>
          </p:txBody>
        </p:sp>
        <p:sp>
          <p:nvSpPr>
            <p:cNvPr id="2674710" name="Rectangle 10"/>
            <p:cNvSpPr>
              <a:spLocks noChangeArrowheads="1"/>
            </p:cNvSpPr>
            <p:nvPr/>
          </p:nvSpPr>
          <p:spPr bwMode="auto">
            <a:xfrm>
              <a:off x="1554164" y="4378643"/>
              <a:ext cx="180975" cy="142875"/>
            </a:xfrm>
            <a:prstGeom prst="rect">
              <a:avLst/>
            </a:prstGeom>
            <a:solidFill>
              <a:srgbClr val="F48414"/>
            </a:solidFill>
            <a:ln w="9525" algn="ctr">
              <a:solidFill>
                <a:srgbClr val="F48414"/>
              </a:solidFill>
              <a:round/>
              <a:headEnd/>
              <a:tailEnd/>
            </a:ln>
          </p:spPr>
          <p:txBody>
            <a:bodyPr/>
            <a:lstStyle/>
            <a:p>
              <a:pPr eaLnBrk="0" hangingPunct="0"/>
              <a:endParaRPr lang="en-GB" sz="1200">
                <a:solidFill>
                  <a:srgbClr val="001965"/>
                </a:solidFill>
              </a:endParaRPr>
            </a:p>
          </p:txBody>
        </p:sp>
        <p:sp>
          <p:nvSpPr>
            <p:cNvPr id="119" name="Rectangle 118"/>
            <p:cNvSpPr>
              <a:spLocks noChangeArrowheads="1"/>
            </p:cNvSpPr>
            <p:nvPr/>
          </p:nvSpPr>
          <p:spPr bwMode="auto">
            <a:xfrm>
              <a:off x="1546226" y="4568604"/>
              <a:ext cx="180956" cy="142692"/>
            </a:xfrm>
            <a:prstGeom prst="rect">
              <a:avLst/>
            </a:prstGeom>
            <a:solidFill>
              <a:srgbClr val="FFCD2D"/>
            </a:solidFill>
            <a:ln w="9525" algn="ctr">
              <a:solidFill>
                <a:srgbClr val="FFCD2D"/>
              </a:solidFill>
              <a:round/>
              <a:headEnd/>
              <a:tailEnd/>
            </a:ln>
          </p:spPr>
          <p:txBody>
            <a:bodyPr/>
            <a:lstStyle/>
            <a:p>
              <a:pPr algn="ctr" eaLnBrk="0" fontAlgn="auto" hangingPunct="0">
                <a:spcBef>
                  <a:spcPts val="0"/>
                </a:spcBef>
                <a:spcAft>
                  <a:spcPts val="0"/>
                </a:spcAft>
                <a:defRPr/>
              </a:pPr>
              <a:endParaRPr lang="en-GB" sz="1200" kern="0">
                <a:solidFill>
                  <a:srgbClr val="001965"/>
                </a:solidFill>
                <a:latin typeface="Verdana"/>
                <a:cs typeface="Arial" pitchFamily="34" charset="0"/>
              </a:endParaRPr>
            </a:p>
          </p:txBody>
        </p:sp>
      </p:grpSp>
      <p:sp>
        <p:nvSpPr>
          <p:cNvPr id="96" name="TextBox 2"/>
          <p:cNvSpPr txBox="1">
            <a:spLocks noChangeArrowheads="1"/>
          </p:cNvSpPr>
          <p:nvPr/>
        </p:nvSpPr>
        <p:spPr bwMode="auto">
          <a:xfrm>
            <a:off x="1588" y="4770439"/>
            <a:ext cx="5003800" cy="230832"/>
          </a:xfrm>
          <a:prstGeom prst="rect">
            <a:avLst/>
          </a:prstGeom>
          <a:noFill/>
          <a:ln w="9525">
            <a:noFill/>
            <a:miter lim="800000"/>
            <a:headEnd/>
            <a:tailEnd/>
          </a:ln>
        </p:spPr>
        <p:txBody>
          <a:bodyPr>
            <a:spAutoFit/>
          </a:bodyPr>
          <a:lstStyle/>
          <a:p>
            <a:pPr>
              <a:spcBef>
                <a:spcPct val="50000"/>
              </a:spcBef>
            </a:pPr>
            <a:r>
              <a:rPr lang="en-GB" sz="900">
                <a:solidFill>
                  <a:schemeClr val="accent1"/>
                </a:solidFill>
                <a:latin typeface="Verdana" pitchFamily="34" charset="0"/>
              </a:rPr>
              <a:t>Meneghini </a:t>
            </a:r>
            <a:r>
              <a:rPr lang="en-GB" sz="900" i="1">
                <a:solidFill>
                  <a:schemeClr val="accent1"/>
                </a:solidFill>
                <a:latin typeface="Verdana" pitchFamily="34" charset="0"/>
              </a:rPr>
              <a:t>et al. Endocr Pract </a:t>
            </a:r>
            <a:r>
              <a:rPr lang="en-GB" sz="900">
                <a:solidFill>
                  <a:schemeClr val="accent1"/>
                </a:solidFill>
                <a:latin typeface="Verdana" pitchFamily="34" charset="0"/>
              </a:rPr>
              <a:t>2011;17:727-36; *Novo Nordisk data on file</a:t>
            </a:r>
          </a:p>
        </p:txBody>
      </p:sp>
      <p:sp>
        <p:nvSpPr>
          <p:cNvPr id="100" name="TextBox 10"/>
          <p:cNvSpPr txBox="1">
            <a:spLocks noChangeArrowheads="1"/>
          </p:cNvSpPr>
          <p:nvPr/>
        </p:nvSpPr>
        <p:spPr bwMode="auto">
          <a:xfrm>
            <a:off x="1049344" y="3857628"/>
            <a:ext cx="701675" cy="276999"/>
          </a:xfrm>
          <a:prstGeom prst="rect">
            <a:avLst/>
          </a:prstGeom>
          <a:noFill/>
          <a:ln w="9525">
            <a:noFill/>
            <a:miter lim="800000"/>
            <a:headEnd/>
            <a:tailEnd/>
          </a:ln>
        </p:spPr>
        <p:txBody>
          <a:bodyPr>
            <a:spAutoFit/>
          </a:bodyPr>
          <a:lstStyle/>
          <a:p>
            <a:pPr>
              <a:spcBef>
                <a:spcPct val="50000"/>
              </a:spcBef>
              <a:defRPr/>
            </a:pPr>
            <a:r>
              <a:rPr lang="sr-Latn-CS" sz="1200" dirty="0">
                <a:solidFill>
                  <a:srgbClr val="001965"/>
                </a:solidFill>
                <a:latin typeface="+mn-lt"/>
                <a:cs typeface="Arial" pitchFamily="34" charset="0"/>
              </a:rPr>
              <a:t>Blage</a:t>
            </a:r>
            <a:endParaRPr lang="en-GB" sz="1200" dirty="0">
              <a:solidFill>
                <a:srgbClr val="001965"/>
              </a:solidFill>
              <a:latin typeface="+mn-lt"/>
              <a:cs typeface="Arial" pitchFamily="34" charset="0"/>
            </a:endParaRPr>
          </a:p>
        </p:txBody>
      </p:sp>
      <p:sp>
        <p:nvSpPr>
          <p:cNvPr id="101" name="TextBox 11"/>
          <p:cNvSpPr txBox="1">
            <a:spLocks noChangeArrowheads="1"/>
          </p:cNvSpPr>
          <p:nvPr/>
        </p:nvSpPr>
        <p:spPr bwMode="auto">
          <a:xfrm>
            <a:off x="1763713" y="3857628"/>
            <a:ext cx="1079500" cy="276999"/>
          </a:xfrm>
          <a:prstGeom prst="rect">
            <a:avLst/>
          </a:prstGeom>
          <a:noFill/>
          <a:ln w="9525">
            <a:noFill/>
            <a:miter lim="800000"/>
            <a:headEnd/>
            <a:tailEnd/>
          </a:ln>
        </p:spPr>
        <p:txBody>
          <a:bodyPr>
            <a:spAutoFit/>
          </a:bodyPr>
          <a:lstStyle/>
          <a:p>
            <a:pPr algn="ctr">
              <a:spcBef>
                <a:spcPct val="50000"/>
              </a:spcBef>
              <a:defRPr/>
            </a:pPr>
            <a:r>
              <a:rPr lang="sr-Latn-CS" sz="1200" dirty="0">
                <a:solidFill>
                  <a:srgbClr val="001965"/>
                </a:solidFill>
                <a:latin typeface="+mn-lt"/>
                <a:cs typeface="Arial" pitchFamily="34" charset="0"/>
              </a:rPr>
              <a:t>Noćne</a:t>
            </a:r>
            <a:endParaRPr lang="en-GB" sz="1200" dirty="0">
              <a:solidFill>
                <a:srgbClr val="001965"/>
              </a:solidFill>
              <a:latin typeface="+mn-lt"/>
              <a:cs typeface="Arial" pitchFamily="34" charset="0"/>
            </a:endParaRPr>
          </a:p>
        </p:txBody>
      </p:sp>
      <p:sp>
        <p:nvSpPr>
          <p:cNvPr id="2674715" name="TextBox 92"/>
          <p:cNvSpPr txBox="1">
            <a:spLocks noChangeArrowheads="1"/>
          </p:cNvSpPr>
          <p:nvPr/>
        </p:nvSpPr>
        <p:spPr bwMode="auto">
          <a:xfrm>
            <a:off x="1103313" y="2773365"/>
            <a:ext cx="442912" cy="246221"/>
          </a:xfrm>
          <a:prstGeom prst="rect">
            <a:avLst/>
          </a:prstGeom>
          <a:noFill/>
          <a:ln w="9525">
            <a:noFill/>
            <a:miter lim="800000"/>
            <a:headEnd/>
            <a:tailEnd/>
          </a:ln>
        </p:spPr>
        <p:txBody>
          <a:bodyPr>
            <a:spAutoFit/>
          </a:bodyPr>
          <a:lstStyle/>
          <a:p>
            <a:r>
              <a:rPr lang="en-GB" sz="1000">
                <a:solidFill>
                  <a:srgbClr val="001965"/>
                </a:solidFill>
                <a:latin typeface="Verdana" pitchFamily="34" charset="0"/>
              </a:rPr>
              <a:t>3.3</a:t>
            </a:r>
          </a:p>
        </p:txBody>
      </p:sp>
      <p:sp>
        <p:nvSpPr>
          <p:cNvPr id="2674716" name="TextBox 93"/>
          <p:cNvSpPr txBox="1">
            <a:spLocks noChangeArrowheads="1"/>
          </p:cNvSpPr>
          <p:nvPr/>
        </p:nvSpPr>
        <p:spPr bwMode="auto">
          <a:xfrm>
            <a:off x="1365256" y="2732090"/>
            <a:ext cx="442913" cy="246221"/>
          </a:xfrm>
          <a:prstGeom prst="rect">
            <a:avLst/>
          </a:prstGeom>
          <a:noFill/>
          <a:ln w="9525">
            <a:noFill/>
            <a:miter lim="800000"/>
            <a:headEnd/>
            <a:tailEnd/>
          </a:ln>
        </p:spPr>
        <p:txBody>
          <a:bodyPr>
            <a:spAutoFit/>
          </a:bodyPr>
          <a:lstStyle/>
          <a:p>
            <a:r>
              <a:rPr lang="en-GB" sz="1000">
                <a:solidFill>
                  <a:srgbClr val="001965"/>
                </a:solidFill>
                <a:latin typeface="Verdana" pitchFamily="34" charset="0"/>
              </a:rPr>
              <a:t>3.5</a:t>
            </a:r>
          </a:p>
        </p:txBody>
      </p:sp>
      <p:sp>
        <p:nvSpPr>
          <p:cNvPr id="2674717" name="TextBox 102"/>
          <p:cNvSpPr txBox="1">
            <a:spLocks noChangeArrowheads="1"/>
          </p:cNvSpPr>
          <p:nvPr/>
        </p:nvSpPr>
        <p:spPr bwMode="auto">
          <a:xfrm>
            <a:off x="1965331" y="3411540"/>
            <a:ext cx="442913" cy="246221"/>
          </a:xfrm>
          <a:prstGeom prst="rect">
            <a:avLst/>
          </a:prstGeom>
          <a:noFill/>
          <a:ln w="9525">
            <a:noFill/>
            <a:miter lim="800000"/>
            <a:headEnd/>
            <a:tailEnd/>
          </a:ln>
        </p:spPr>
        <p:txBody>
          <a:bodyPr>
            <a:spAutoFit/>
          </a:bodyPr>
          <a:lstStyle/>
          <a:p>
            <a:r>
              <a:rPr lang="en-GB" sz="1000">
                <a:solidFill>
                  <a:srgbClr val="001965"/>
                </a:solidFill>
                <a:latin typeface="Verdana" pitchFamily="34" charset="0"/>
              </a:rPr>
              <a:t>0.8</a:t>
            </a:r>
          </a:p>
        </p:txBody>
      </p:sp>
      <p:sp>
        <p:nvSpPr>
          <p:cNvPr id="2674718" name="TextBox 103"/>
          <p:cNvSpPr txBox="1">
            <a:spLocks noChangeArrowheads="1"/>
          </p:cNvSpPr>
          <p:nvPr/>
        </p:nvSpPr>
        <p:spPr bwMode="auto">
          <a:xfrm>
            <a:off x="2236788" y="3338516"/>
            <a:ext cx="442912" cy="246221"/>
          </a:xfrm>
          <a:prstGeom prst="rect">
            <a:avLst/>
          </a:prstGeom>
          <a:noFill/>
          <a:ln w="9525">
            <a:noFill/>
            <a:miter lim="800000"/>
            <a:headEnd/>
            <a:tailEnd/>
          </a:ln>
        </p:spPr>
        <p:txBody>
          <a:bodyPr>
            <a:spAutoFit/>
          </a:bodyPr>
          <a:lstStyle/>
          <a:p>
            <a:r>
              <a:rPr lang="en-GB" sz="1000">
                <a:solidFill>
                  <a:srgbClr val="001965"/>
                </a:solidFill>
                <a:latin typeface="Verdana" pitchFamily="34" charset="0"/>
              </a:rPr>
              <a:t>1.0</a:t>
            </a:r>
          </a:p>
        </p:txBody>
      </p:sp>
      <p:sp>
        <p:nvSpPr>
          <p:cNvPr id="2674719" name="Rectangle 12"/>
          <p:cNvSpPr>
            <a:spLocks noChangeArrowheads="1"/>
          </p:cNvSpPr>
          <p:nvPr/>
        </p:nvSpPr>
        <p:spPr bwMode="auto">
          <a:xfrm>
            <a:off x="1173163" y="3001966"/>
            <a:ext cx="254000" cy="846137"/>
          </a:xfrm>
          <a:prstGeom prst="rect">
            <a:avLst/>
          </a:prstGeom>
          <a:solidFill>
            <a:srgbClr val="F48414"/>
          </a:solidFill>
          <a:ln w="9525" algn="ctr">
            <a:solidFill>
              <a:srgbClr val="F48414"/>
            </a:solidFill>
            <a:round/>
            <a:headEnd/>
            <a:tailEnd/>
          </a:ln>
        </p:spPr>
        <p:txBody>
          <a:bodyPr/>
          <a:lstStyle/>
          <a:p>
            <a:endParaRPr lang="en-GB" baseline="30000"/>
          </a:p>
        </p:txBody>
      </p:sp>
      <p:sp>
        <p:nvSpPr>
          <p:cNvPr id="2674720" name="Rectangle 101"/>
          <p:cNvSpPr>
            <a:spLocks noChangeArrowheads="1"/>
          </p:cNvSpPr>
          <p:nvPr/>
        </p:nvSpPr>
        <p:spPr bwMode="auto">
          <a:xfrm>
            <a:off x="1435100" y="2941640"/>
            <a:ext cx="254000" cy="904875"/>
          </a:xfrm>
          <a:prstGeom prst="rect">
            <a:avLst/>
          </a:prstGeom>
          <a:solidFill>
            <a:srgbClr val="FFC000"/>
          </a:solidFill>
          <a:ln w="9525" algn="ctr">
            <a:solidFill>
              <a:srgbClr val="FFCD2D"/>
            </a:solidFill>
            <a:round/>
            <a:headEnd/>
            <a:tailEnd/>
          </a:ln>
        </p:spPr>
        <p:txBody>
          <a:bodyPr/>
          <a:lstStyle/>
          <a:p>
            <a:endParaRPr lang="en-GB" baseline="30000"/>
          </a:p>
        </p:txBody>
      </p:sp>
      <p:sp>
        <p:nvSpPr>
          <p:cNvPr id="2674721" name="Rectangle 102"/>
          <p:cNvSpPr>
            <a:spLocks noChangeArrowheads="1"/>
          </p:cNvSpPr>
          <p:nvPr/>
        </p:nvSpPr>
        <p:spPr bwMode="auto">
          <a:xfrm>
            <a:off x="2051050" y="3638551"/>
            <a:ext cx="254000" cy="215900"/>
          </a:xfrm>
          <a:prstGeom prst="rect">
            <a:avLst/>
          </a:prstGeom>
          <a:solidFill>
            <a:srgbClr val="F48414"/>
          </a:solidFill>
          <a:ln w="9525" algn="ctr">
            <a:solidFill>
              <a:srgbClr val="F48414"/>
            </a:solidFill>
            <a:round/>
            <a:headEnd/>
            <a:tailEnd/>
          </a:ln>
        </p:spPr>
        <p:txBody>
          <a:bodyPr/>
          <a:lstStyle/>
          <a:p>
            <a:endParaRPr lang="en-GB" baseline="30000"/>
          </a:p>
        </p:txBody>
      </p:sp>
      <p:sp>
        <p:nvSpPr>
          <p:cNvPr id="2674722" name="Rectangle 103"/>
          <p:cNvSpPr>
            <a:spLocks noChangeArrowheads="1"/>
          </p:cNvSpPr>
          <p:nvPr/>
        </p:nvSpPr>
        <p:spPr bwMode="auto">
          <a:xfrm>
            <a:off x="2305050" y="3587753"/>
            <a:ext cx="254000" cy="258763"/>
          </a:xfrm>
          <a:prstGeom prst="rect">
            <a:avLst/>
          </a:prstGeom>
          <a:solidFill>
            <a:srgbClr val="FFC000"/>
          </a:solidFill>
          <a:ln w="9525" algn="ctr">
            <a:solidFill>
              <a:srgbClr val="FFC000"/>
            </a:solidFill>
            <a:round/>
            <a:headEnd/>
            <a:tailEnd/>
          </a:ln>
        </p:spPr>
        <p:txBody>
          <a:bodyPr/>
          <a:lstStyle/>
          <a:p>
            <a:endParaRPr lang="en-GB" baseline="30000"/>
          </a:p>
        </p:txBody>
      </p:sp>
      <p:cxnSp>
        <p:nvCxnSpPr>
          <p:cNvPr id="90" name="Straight Connector 89"/>
          <p:cNvCxnSpPr/>
          <p:nvPr/>
        </p:nvCxnSpPr>
        <p:spPr bwMode="auto">
          <a:xfrm flipV="1">
            <a:off x="981075" y="3857625"/>
            <a:ext cx="18288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grpSp>
        <p:nvGrpSpPr>
          <p:cNvPr id="2674724" name="Group 81"/>
          <p:cNvGrpSpPr>
            <a:grpSpLocks/>
          </p:cNvGrpSpPr>
          <p:nvPr/>
        </p:nvGrpSpPr>
        <p:grpSpPr bwMode="auto">
          <a:xfrm>
            <a:off x="181922" y="1171578"/>
            <a:ext cx="697558" cy="2873375"/>
            <a:chOff x="2982207" y="1513836"/>
            <a:chExt cx="696691" cy="4159180"/>
          </a:xfrm>
        </p:grpSpPr>
        <p:sp>
          <p:nvSpPr>
            <p:cNvPr id="12365" name="TextBox 39"/>
            <p:cNvSpPr txBox="1">
              <a:spLocks noChangeArrowheads="1"/>
            </p:cNvSpPr>
            <p:nvPr/>
          </p:nvSpPr>
          <p:spPr bwMode="auto">
            <a:xfrm>
              <a:off x="3230194" y="1513836"/>
              <a:ext cx="426506" cy="400953"/>
            </a:xfrm>
            <a:prstGeom prst="rect">
              <a:avLst/>
            </a:prstGeom>
            <a:solidFill>
              <a:schemeClr val="bg1"/>
            </a:solidFill>
            <a:ln w="9525">
              <a:noFill/>
              <a:miter lim="800000"/>
              <a:headEnd/>
              <a:tailEnd/>
            </a:ln>
          </p:spPr>
          <p:txBody>
            <a:bodyPr lIns="72000" rIns="72000">
              <a:spAutoFit/>
            </a:bodyPr>
            <a:lstStyle/>
            <a:p>
              <a:pPr algn="r">
                <a:spcBef>
                  <a:spcPct val="50000"/>
                </a:spcBef>
                <a:defRPr/>
              </a:pPr>
              <a:r>
                <a:rPr lang="en-GB" sz="1200" dirty="0">
                  <a:solidFill>
                    <a:srgbClr val="001965"/>
                  </a:solidFill>
                  <a:latin typeface="+mn-lt"/>
                  <a:cs typeface="Arial" pitchFamily="34" charset="0"/>
                </a:rPr>
                <a:t>10</a:t>
              </a:r>
            </a:p>
          </p:txBody>
        </p:sp>
        <p:sp>
          <p:nvSpPr>
            <p:cNvPr id="12366" name="TextBox 40"/>
            <p:cNvSpPr txBox="1">
              <a:spLocks noChangeArrowheads="1"/>
            </p:cNvSpPr>
            <p:nvPr/>
          </p:nvSpPr>
          <p:spPr bwMode="auto">
            <a:xfrm>
              <a:off x="3339595" y="1872307"/>
              <a:ext cx="317105" cy="400953"/>
            </a:xfrm>
            <a:prstGeom prst="rect">
              <a:avLst/>
            </a:prstGeom>
            <a:solidFill>
              <a:schemeClr val="bg1"/>
            </a:solidFill>
            <a:ln w="9525">
              <a:noFill/>
              <a:miter lim="800000"/>
              <a:headEnd/>
              <a:tailEnd/>
            </a:ln>
          </p:spPr>
          <p:txBody>
            <a:bodyPr lIns="72000" rIns="72000">
              <a:spAutoFit/>
            </a:bodyPr>
            <a:lstStyle/>
            <a:p>
              <a:pPr algn="r">
                <a:spcBef>
                  <a:spcPct val="50000"/>
                </a:spcBef>
                <a:defRPr/>
              </a:pPr>
              <a:r>
                <a:rPr lang="en-GB" sz="1200" dirty="0">
                  <a:solidFill>
                    <a:srgbClr val="001965"/>
                  </a:solidFill>
                  <a:latin typeface="+mn-lt"/>
                  <a:cs typeface="Arial" pitchFamily="34" charset="0"/>
                </a:rPr>
                <a:t>9</a:t>
              </a:r>
            </a:p>
          </p:txBody>
        </p:sp>
        <p:sp>
          <p:nvSpPr>
            <p:cNvPr id="12367" name="TextBox 41"/>
            <p:cNvSpPr txBox="1">
              <a:spLocks noChangeArrowheads="1"/>
            </p:cNvSpPr>
            <p:nvPr/>
          </p:nvSpPr>
          <p:spPr bwMode="auto">
            <a:xfrm>
              <a:off x="3382405" y="2265247"/>
              <a:ext cx="274296" cy="372539"/>
            </a:xfrm>
            <a:prstGeom prst="rect">
              <a:avLst/>
            </a:prstGeom>
            <a:solidFill>
              <a:schemeClr val="bg1"/>
            </a:solidFill>
            <a:ln w="9525">
              <a:noFill/>
              <a:miter lim="800000"/>
              <a:headEnd/>
              <a:tailEnd/>
            </a:ln>
          </p:spPr>
          <p:txBody>
            <a:bodyPr lIns="72000" tIns="36000" rIns="72000" bIns="36000">
              <a:spAutoFit/>
            </a:bodyPr>
            <a:lstStyle/>
            <a:p>
              <a:pPr algn="r">
                <a:spcBef>
                  <a:spcPct val="50000"/>
                </a:spcBef>
                <a:defRPr/>
              </a:pPr>
              <a:r>
                <a:rPr lang="en-GB" sz="1200" dirty="0">
                  <a:solidFill>
                    <a:srgbClr val="001965"/>
                  </a:solidFill>
                  <a:latin typeface="+mn-lt"/>
                  <a:cs typeface="Arial" pitchFamily="34" charset="0"/>
                </a:rPr>
                <a:t>8</a:t>
              </a:r>
            </a:p>
          </p:txBody>
        </p:sp>
        <p:sp>
          <p:nvSpPr>
            <p:cNvPr id="12368" name="TextBox 42"/>
            <p:cNvSpPr txBox="1">
              <a:spLocks noChangeArrowheads="1"/>
            </p:cNvSpPr>
            <p:nvPr/>
          </p:nvSpPr>
          <p:spPr bwMode="auto">
            <a:xfrm>
              <a:off x="3330082" y="2637505"/>
              <a:ext cx="337718" cy="400953"/>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7</a:t>
              </a:r>
            </a:p>
          </p:txBody>
        </p:sp>
        <p:sp>
          <p:nvSpPr>
            <p:cNvPr id="12369" name="TextBox 43"/>
            <p:cNvSpPr txBox="1">
              <a:spLocks noChangeArrowheads="1"/>
            </p:cNvSpPr>
            <p:nvPr/>
          </p:nvSpPr>
          <p:spPr bwMode="auto">
            <a:xfrm>
              <a:off x="3372892" y="3009763"/>
              <a:ext cx="306006" cy="400953"/>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6</a:t>
              </a:r>
            </a:p>
          </p:txBody>
        </p:sp>
        <p:sp>
          <p:nvSpPr>
            <p:cNvPr id="12370" name="TextBox 44"/>
            <p:cNvSpPr txBox="1">
              <a:spLocks noChangeArrowheads="1"/>
            </p:cNvSpPr>
            <p:nvPr/>
          </p:nvSpPr>
          <p:spPr bwMode="auto">
            <a:xfrm>
              <a:off x="3382405" y="3386617"/>
              <a:ext cx="274296" cy="400953"/>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5</a:t>
              </a:r>
            </a:p>
          </p:txBody>
        </p:sp>
        <p:sp>
          <p:nvSpPr>
            <p:cNvPr id="12371" name="TextBox 45"/>
            <p:cNvSpPr txBox="1">
              <a:spLocks noChangeArrowheads="1"/>
            </p:cNvSpPr>
            <p:nvPr/>
          </p:nvSpPr>
          <p:spPr bwMode="auto">
            <a:xfrm>
              <a:off x="3371306" y="3756576"/>
              <a:ext cx="306007" cy="400953"/>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4</a:t>
              </a:r>
            </a:p>
          </p:txBody>
        </p:sp>
        <p:sp>
          <p:nvSpPr>
            <p:cNvPr id="12372" name="TextBox 46"/>
            <p:cNvSpPr txBox="1">
              <a:spLocks noChangeArrowheads="1"/>
            </p:cNvSpPr>
            <p:nvPr/>
          </p:nvSpPr>
          <p:spPr bwMode="auto">
            <a:xfrm>
              <a:off x="3382405" y="4117346"/>
              <a:ext cx="274296" cy="400953"/>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3</a:t>
              </a:r>
            </a:p>
          </p:txBody>
        </p:sp>
        <p:sp>
          <p:nvSpPr>
            <p:cNvPr id="12373" name="TextBox 47"/>
            <p:cNvSpPr txBox="1">
              <a:spLocks noChangeArrowheads="1"/>
            </p:cNvSpPr>
            <p:nvPr/>
          </p:nvSpPr>
          <p:spPr bwMode="auto">
            <a:xfrm>
              <a:off x="3341181" y="5263992"/>
              <a:ext cx="337717" cy="400953"/>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0</a:t>
              </a:r>
            </a:p>
          </p:txBody>
        </p:sp>
        <p:sp>
          <p:nvSpPr>
            <p:cNvPr id="12374" name="TextBox 47"/>
            <p:cNvSpPr txBox="1">
              <a:spLocks noChangeArrowheads="1"/>
            </p:cNvSpPr>
            <p:nvPr/>
          </p:nvSpPr>
          <p:spPr bwMode="auto">
            <a:xfrm>
              <a:off x="3341181" y="4861863"/>
              <a:ext cx="337717" cy="400953"/>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1</a:t>
              </a:r>
            </a:p>
          </p:txBody>
        </p:sp>
        <p:sp>
          <p:nvSpPr>
            <p:cNvPr id="12375" name="TextBox 47"/>
            <p:cNvSpPr txBox="1">
              <a:spLocks noChangeArrowheads="1"/>
            </p:cNvSpPr>
            <p:nvPr/>
          </p:nvSpPr>
          <p:spPr bwMode="auto">
            <a:xfrm>
              <a:off x="3339595" y="4478113"/>
              <a:ext cx="337718" cy="400953"/>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2</a:t>
              </a:r>
            </a:p>
          </p:txBody>
        </p:sp>
        <p:sp>
          <p:nvSpPr>
            <p:cNvPr id="12376" name="TextBox 80"/>
            <p:cNvSpPr txBox="1">
              <a:spLocks noChangeArrowheads="1"/>
            </p:cNvSpPr>
            <p:nvPr/>
          </p:nvSpPr>
          <p:spPr bwMode="auto">
            <a:xfrm rot="16200000">
              <a:off x="1337675" y="3567392"/>
              <a:ext cx="3750156" cy="461091"/>
            </a:xfrm>
            <a:prstGeom prst="rect">
              <a:avLst/>
            </a:prstGeom>
            <a:solidFill>
              <a:schemeClr val="bg1"/>
            </a:solidFill>
            <a:ln w="9525">
              <a:noFill/>
              <a:miter lim="800000"/>
              <a:headEnd/>
              <a:tailEnd/>
            </a:ln>
          </p:spPr>
          <p:txBody>
            <a:bodyPr>
              <a:spAutoFit/>
            </a:bodyPr>
            <a:lstStyle/>
            <a:p>
              <a:pPr algn="ctr">
                <a:spcBef>
                  <a:spcPct val="50000"/>
                </a:spcBef>
                <a:defRPr/>
              </a:pPr>
              <a:r>
                <a:rPr lang="sr-Latn-CS" sz="1200" dirty="0" err="1">
                  <a:solidFill>
                    <a:srgbClr val="001965"/>
                  </a:solidFill>
                  <a:latin typeface="+mn-lt"/>
                  <a:cs typeface="Arial" pitchFamily="34" charset="0"/>
                </a:rPr>
                <a:t>Hipoglikemije</a:t>
              </a:r>
              <a:r>
                <a:rPr lang="sr-Latn-CS" sz="1200" dirty="0">
                  <a:solidFill>
                    <a:srgbClr val="001965"/>
                  </a:solidFill>
                  <a:latin typeface="+mn-lt"/>
                  <a:cs typeface="Arial" pitchFamily="34" charset="0"/>
                </a:rPr>
                <a:t> (događaj/godina)</a:t>
              </a:r>
              <a:endParaRPr lang="en-GB" sz="1200" dirty="0">
                <a:solidFill>
                  <a:srgbClr val="001965"/>
                </a:solidFill>
                <a:latin typeface="+mn-lt"/>
                <a:cs typeface="Arial" pitchFamily="34" charset="0"/>
              </a:endParaRPr>
            </a:p>
          </p:txBody>
        </p:sp>
      </p:grpSp>
      <p:pic>
        <p:nvPicPr>
          <p:cNvPr id="2674737" name="Content Placeholder 7"/>
          <p:cNvPicPr>
            <a:picLocks noGrp="1" noChangeArrowheads="1"/>
          </p:cNvPicPr>
          <p:nvPr/>
        </p:nvPicPr>
        <p:blipFill>
          <a:blip r:embed="rId3"/>
          <a:srcRect/>
          <a:stretch>
            <a:fillRect/>
          </a:stretch>
        </p:blipFill>
        <p:spPr bwMode="auto">
          <a:xfrm>
            <a:off x="3224213" y="1182691"/>
            <a:ext cx="2995612" cy="2814637"/>
          </a:xfrm>
          <a:prstGeom prst="rect">
            <a:avLst/>
          </a:prstGeom>
          <a:noFill/>
          <a:ln w="9525">
            <a:noFill/>
            <a:miter lim="800000"/>
            <a:headEnd/>
            <a:tailEnd/>
          </a:ln>
        </p:spPr>
      </p:pic>
      <p:cxnSp>
        <p:nvCxnSpPr>
          <p:cNvPr id="2674738" name="Straight Connector 88"/>
          <p:cNvCxnSpPr>
            <a:cxnSpLocks noChangeShapeType="1"/>
          </p:cNvCxnSpPr>
          <p:nvPr/>
        </p:nvCxnSpPr>
        <p:spPr bwMode="auto">
          <a:xfrm rot="16200000" flipH="1">
            <a:off x="2780506" y="2569369"/>
            <a:ext cx="2617788" cy="6350"/>
          </a:xfrm>
          <a:prstGeom prst="line">
            <a:avLst/>
          </a:prstGeom>
          <a:noFill/>
          <a:ln w="19050" algn="ctr">
            <a:solidFill>
              <a:srgbClr val="001965"/>
            </a:solidFill>
            <a:round/>
            <a:headEnd/>
            <a:tailEnd/>
          </a:ln>
        </p:spPr>
      </p:cxnSp>
      <p:sp>
        <p:nvSpPr>
          <p:cNvPr id="151" name="TextBox 10"/>
          <p:cNvSpPr txBox="1">
            <a:spLocks noChangeArrowheads="1"/>
          </p:cNvSpPr>
          <p:nvPr/>
        </p:nvSpPr>
        <p:spPr bwMode="auto">
          <a:xfrm>
            <a:off x="4146556" y="3881441"/>
            <a:ext cx="701675" cy="276999"/>
          </a:xfrm>
          <a:prstGeom prst="rect">
            <a:avLst/>
          </a:prstGeom>
          <a:noFill/>
          <a:ln w="9525">
            <a:noFill/>
            <a:miter lim="800000"/>
            <a:headEnd/>
            <a:tailEnd/>
          </a:ln>
        </p:spPr>
        <p:txBody>
          <a:bodyPr>
            <a:spAutoFit/>
          </a:bodyPr>
          <a:lstStyle/>
          <a:p>
            <a:pPr>
              <a:spcBef>
                <a:spcPct val="50000"/>
              </a:spcBef>
              <a:defRPr/>
            </a:pPr>
            <a:r>
              <a:rPr lang="sr-Latn-CS" sz="1200" dirty="0">
                <a:solidFill>
                  <a:srgbClr val="001965"/>
                </a:solidFill>
                <a:latin typeface="+mn-lt"/>
                <a:cs typeface="Arial" pitchFamily="34" charset="0"/>
              </a:rPr>
              <a:t>Blage</a:t>
            </a:r>
            <a:endParaRPr lang="en-GB" sz="1200" dirty="0">
              <a:solidFill>
                <a:srgbClr val="001965"/>
              </a:solidFill>
              <a:latin typeface="+mn-lt"/>
              <a:cs typeface="Arial" pitchFamily="34" charset="0"/>
            </a:endParaRPr>
          </a:p>
        </p:txBody>
      </p:sp>
      <p:sp>
        <p:nvSpPr>
          <p:cNvPr id="152" name="TextBox 11"/>
          <p:cNvSpPr txBox="1">
            <a:spLocks noChangeArrowheads="1"/>
          </p:cNvSpPr>
          <p:nvPr/>
        </p:nvSpPr>
        <p:spPr bwMode="auto">
          <a:xfrm>
            <a:off x="4860925" y="3881441"/>
            <a:ext cx="1079500" cy="276999"/>
          </a:xfrm>
          <a:prstGeom prst="rect">
            <a:avLst/>
          </a:prstGeom>
          <a:noFill/>
          <a:ln w="9525">
            <a:noFill/>
            <a:miter lim="800000"/>
            <a:headEnd/>
            <a:tailEnd/>
          </a:ln>
        </p:spPr>
        <p:txBody>
          <a:bodyPr>
            <a:spAutoFit/>
          </a:bodyPr>
          <a:lstStyle/>
          <a:p>
            <a:pPr algn="ctr">
              <a:spcBef>
                <a:spcPct val="50000"/>
              </a:spcBef>
              <a:defRPr/>
            </a:pPr>
            <a:r>
              <a:rPr lang="sr-Latn-CS" sz="1200" dirty="0">
                <a:solidFill>
                  <a:srgbClr val="001965"/>
                </a:solidFill>
                <a:latin typeface="+mn-lt"/>
                <a:cs typeface="Arial" pitchFamily="34" charset="0"/>
              </a:rPr>
              <a:t>Noćne</a:t>
            </a:r>
            <a:endParaRPr lang="en-GB" sz="1200" dirty="0">
              <a:solidFill>
                <a:srgbClr val="001965"/>
              </a:solidFill>
              <a:latin typeface="+mn-lt"/>
              <a:cs typeface="Arial" pitchFamily="34" charset="0"/>
            </a:endParaRPr>
          </a:p>
        </p:txBody>
      </p:sp>
      <p:sp>
        <p:nvSpPr>
          <p:cNvPr id="2674741" name="TextBox 92"/>
          <p:cNvSpPr txBox="1">
            <a:spLocks noChangeArrowheads="1"/>
          </p:cNvSpPr>
          <p:nvPr/>
        </p:nvSpPr>
        <p:spPr bwMode="auto">
          <a:xfrm>
            <a:off x="4200531" y="2162178"/>
            <a:ext cx="442913" cy="246221"/>
          </a:xfrm>
          <a:prstGeom prst="rect">
            <a:avLst/>
          </a:prstGeom>
          <a:noFill/>
          <a:ln w="9525">
            <a:noFill/>
            <a:miter lim="800000"/>
            <a:headEnd/>
            <a:tailEnd/>
          </a:ln>
        </p:spPr>
        <p:txBody>
          <a:bodyPr>
            <a:spAutoFit/>
          </a:bodyPr>
          <a:lstStyle/>
          <a:p>
            <a:r>
              <a:rPr lang="en-GB" sz="1000">
                <a:solidFill>
                  <a:srgbClr val="001965"/>
                </a:solidFill>
                <a:latin typeface="Verdana" pitchFamily="34" charset="0"/>
              </a:rPr>
              <a:t>5.5</a:t>
            </a:r>
          </a:p>
        </p:txBody>
      </p:sp>
      <p:sp>
        <p:nvSpPr>
          <p:cNvPr id="2674742" name="TextBox 93"/>
          <p:cNvSpPr txBox="1">
            <a:spLocks noChangeArrowheads="1"/>
          </p:cNvSpPr>
          <p:nvPr/>
        </p:nvSpPr>
        <p:spPr bwMode="auto">
          <a:xfrm>
            <a:off x="4462463" y="2081216"/>
            <a:ext cx="442912" cy="246221"/>
          </a:xfrm>
          <a:prstGeom prst="rect">
            <a:avLst/>
          </a:prstGeom>
          <a:noFill/>
          <a:ln w="9525">
            <a:noFill/>
            <a:miter lim="800000"/>
            <a:headEnd/>
            <a:tailEnd/>
          </a:ln>
        </p:spPr>
        <p:txBody>
          <a:bodyPr>
            <a:spAutoFit/>
          </a:bodyPr>
          <a:lstStyle/>
          <a:p>
            <a:r>
              <a:rPr lang="en-GB" sz="1000">
                <a:solidFill>
                  <a:srgbClr val="001965"/>
                </a:solidFill>
                <a:latin typeface="Verdana" pitchFamily="34" charset="0"/>
              </a:rPr>
              <a:t>6.1</a:t>
            </a:r>
          </a:p>
        </p:txBody>
      </p:sp>
      <p:sp>
        <p:nvSpPr>
          <p:cNvPr id="2674743" name="TextBox 102"/>
          <p:cNvSpPr txBox="1">
            <a:spLocks noChangeArrowheads="1"/>
          </p:cNvSpPr>
          <p:nvPr/>
        </p:nvSpPr>
        <p:spPr bwMode="auto">
          <a:xfrm>
            <a:off x="5073655" y="3417890"/>
            <a:ext cx="442913" cy="246221"/>
          </a:xfrm>
          <a:prstGeom prst="rect">
            <a:avLst/>
          </a:prstGeom>
          <a:noFill/>
          <a:ln w="9525">
            <a:noFill/>
            <a:miter lim="800000"/>
            <a:headEnd/>
            <a:tailEnd/>
          </a:ln>
        </p:spPr>
        <p:txBody>
          <a:bodyPr>
            <a:spAutoFit/>
          </a:bodyPr>
          <a:lstStyle/>
          <a:p>
            <a:r>
              <a:rPr lang="en-GB" sz="1000">
                <a:solidFill>
                  <a:srgbClr val="001965"/>
                </a:solidFill>
                <a:latin typeface="Verdana" pitchFamily="34" charset="0"/>
              </a:rPr>
              <a:t>0.9</a:t>
            </a:r>
          </a:p>
        </p:txBody>
      </p:sp>
      <p:sp>
        <p:nvSpPr>
          <p:cNvPr id="2674744" name="TextBox 103"/>
          <p:cNvSpPr txBox="1">
            <a:spLocks noChangeArrowheads="1"/>
          </p:cNvSpPr>
          <p:nvPr/>
        </p:nvSpPr>
        <p:spPr bwMode="auto">
          <a:xfrm>
            <a:off x="5338763" y="3351215"/>
            <a:ext cx="442912" cy="246221"/>
          </a:xfrm>
          <a:prstGeom prst="rect">
            <a:avLst/>
          </a:prstGeom>
          <a:noFill/>
          <a:ln w="9525">
            <a:noFill/>
            <a:miter lim="800000"/>
            <a:headEnd/>
            <a:tailEnd/>
          </a:ln>
        </p:spPr>
        <p:txBody>
          <a:bodyPr>
            <a:spAutoFit/>
          </a:bodyPr>
          <a:lstStyle/>
          <a:p>
            <a:r>
              <a:rPr lang="en-GB" sz="1000">
                <a:solidFill>
                  <a:srgbClr val="001965"/>
                </a:solidFill>
                <a:latin typeface="Verdana" pitchFamily="34" charset="0"/>
              </a:rPr>
              <a:t>1.1</a:t>
            </a:r>
          </a:p>
        </p:txBody>
      </p:sp>
      <p:sp>
        <p:nvSpPr>
          <p:cNvPr id="2674745" name="Rectangle 12"/>
          <p:cNvSpPr>
            <a:spLocks noChangeArrowheads="1"/>
          </p:cNvSpPr>
          <p:nvPr/>
        </p:nvSpPr>
        <p:spPr bwMode="auto">
          <a:xfrm>
            <a:off x="4270375" y="2435225"/>
            <a:ext cx="254000" cy="1436688"/>
          </a:xfrm>
          <a:prstGeom prst="rect">
            <a:avLst/>
          </a:prstGeom>
          <a:solidFill>
            <a:srgbClr val="F48414"/>
          </a:solidFill>
          <a:ln w="9525" algn="ctr">
            <a:solidFill>
              <a:srgbClr val="F48414"/>
            </a:solidFill>
            <a:round/>
            <a:headEnd/>
            <a:tailEnd/>
          </a:ln>
        </p:spPr>
        <p:txBody>
          <a:bodyPr/>
          <a:lstStyle/>
          <a:p>
            <a:endParaRPr lang="en-GB" baseline="30000"/>
          </a:p>
        </p:txBody>
      </p:sp>
      <p:sp>
        <p:nvSpPr>
          <p:cNvPr id="2674746" name="Rectangle 101"/>
          <p:cNvSpPr>
            <a:spLocks noChangeArrowheads="1"/>
          </p:cNvSpPr>
          <p:nvPr/>
        </p:nvSpPr>
        <p:spPr bwMode="auto">
          <a:xfrm>
            <a:off x="4532313" y="2293941"/>
            <a:ext cx="254000" cy="1576387"/>
          </a:xfrm>
          <a:prstGeom prst="rect">
            <a:avLst/>
          </a:prstGeom>
          <a:solidFill>
            <a:srgbClr val="FFC000"/>
          </a:solidFill>
          <a:ln w="9525" algn="ctr">
            <a:solidFill>
              <a:srgbClr val="FFC000"/>
            </a:solidFill>
            <a:round/>
            <a:headEnd/>
            <a:tailEnd/>
          </a:ln>
        </p:spPr>
        <p:txBody>
          <a:bodyPr/>
          <a:lstStyle/>
          <a:p>
            <a:endParaRPr lang="en-GB" baseline="30000"/>
          </a:p>
        </p:txBody>
      </p:sp>
      <p:sp>
        <p:nvSpPr>
          <p:cNvPr id="2674747" name="Rectangle 102"/>
          <p:cNvSpPr>
            <a:spLocks noChangeArrowheads="1"/>
          </p:cNvSpPr>
          <p:nvPr/>
        </p:nvSpPr>
        <p:spPr bwMode="auto">
          <a:xfrm>
            <a:off x="5148263" y="3643315"/>
            <a:ext cx="254000" cy="234950"/>
          </a:xfrm>
          <a:prstGeom prst="rect">
            <a:avLst/>
          </a:prstGeom>
          <a:solidFill>
            <a:srgbClr val="F48414"/>
          </a:solidFill>
          <a:ln w="9525" algn="ctr">
            <a:solidFill>
              <a:srgbClr val="F48414"/>
            </a:solidFill>
            <a:round/>
            <a:headEnd/>
            <a:tailEnd/>
          </a:ln>
        </p:spPr>
        <p:txBody>
          <a:bodyPr/>
          <a:lstStyle/>
          <a:p>
            <a:endParaRPr lang="en-GB" baseline="30000"/>
          </a:p>
        </p:txBody>
      </p:sp>
      <p:sp>
        <p:nvSpPr>
          <p:cNvPr id="2674748" name="Rectangle 103"/>
          <p:cNvSpPr>
            <a:spLocks noChangeArrowheads="1"/>
          </p:cNvSpPr>
          <p:nvPr/>
        </p:nvSpPr>
        <p:spPr bwMode="auto">
          <a:xfrm>
            <a:off x="5402263" y="3582989"/>
            <a:ext cx="254000" cy="287337"/>
          </a:xfrm>
          <a:prstGeom prst="rect">
            <a:avLst/>
          </a:prstGeom>
          <a:solidFill>
            <a:srgbClr val="FFC000"/>
          </a:solidFill>
          <a:ln w="9525" algn="ctr">
            <a:solidFill>
              <a:srgbClr val="FFC000"/>
            </a:solidFill>
            <a:round/>
            <a:headEnd/>
            <a:tailEnd/>
          </a:ln>
        </p:spPr>
        <p:txBody>
          <a:bodyPr/>
          <a:lstStyle/>
          <a:p>
            <a:endParaRPr lang="en-GB" baseline="30000"/>
          </a:p>
        </p:txBody>
      </p:sp>
      <p:cxnSp>
        <p:nvCxnSpPr>
          <p:cNvPr id="161" name="Straight Connector 160"/>
          <p:cNvCxnSpPr/>
          <p:nvPr/>
        </p:nvCxnSpPr>
        <p:spPr bwMode="auto">
          <a:xfrm flipV="1">
            <a:off x="4078288" y="3881438"/>
            <a:ext cx="18288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grpSp>
        <p:nvGrpSpPr>
          <p:cNvPr id="2674750" name="Group 81"/>
          <p:cNvGrpSpPr>
            <a:grpSpLocks/>
          </p:cNvGrpSpPr>
          <p:nvPr/>
        </p:nvGrpSpPr>
        <p:grpSpPr bwMode="auto">
          <a:xfrm>
            <a:off x="3252146" y="1187453"/>
            <a:ext cx="705496" cy="2867799"/>
            <a:chOff x="2973343" y="1513836"/>
            <a:chExt cx="705555" cy="4152089"/>
          </a:xfrm>
        </p:grpSpPr>
        <p:sp>
          <p:nvSpPr>
            <p:cNvPr id="163" name="TextBox 39"/>
            <p:cNvSpPr txBox="1">
              <a:spLocks noChangeArrowheads="1"/>
            </p:cNvSpPr>
            <p:nvPr/>
          </p:nvSpPr>
          <p:spPr bwMode="auto">
            <a:xfrm>
              <a:off x="3231185" y="1513836"/>
              <a:ext cx="425486" cy="401048"/>
            </a:xfrm>
            <a:prstGeom prst="rect">
              <a:avLst/>
            </a:prstGeom>
            <a:solidFill>
              <a:schemeClr val="bg1"/>
            </a:solidFill>
            <a:ln w="9525">
              <a:noFill/>
              <a:miter lim="800000"/>
              <a:headEnd/>
              <a:tailEnd/>
            </a:ln>
          </p:spPr>
          <p:txBody>
            <a:bodyPr lIns="72000" rIns="72000">
              <a:spAutoFit/>
            </a:bodyPr>
            <a:lstStyle/>
            <a:p>
              <a:pPr algn="r">
                <a:spcBef>
                  <a:spcPct val="50000"/>
                </a:spcBef>
                <a:defRPr/>
              </a:pPr>
              <a:r>
                <a:rPr lang="en-GB" sz="1200" dirty="0">
                  <a:solidFill>
                    <a:srgbClr val="001965"/>
                  </a:solidFill>
                  <a:latin typeface="+mn-lt"/>
                  <a:cs typeface="Arial" pitchFamily="34" charset="0"/>
                </a:rPr>
                <a:t>10</a:t>
              </a:r>
            </a:p>
          </p:txBody>
        </p:sp>
        <p:sp>
          <p:nvSpPr>
            <p:cNvPr id="164" name="TextBox 40"/>
            <p:cNvSpPr txBox="1">
              <a:spLocks noChangeArrowheads="1"/>
            </p:cNvSpPr>
            <p:nvPr/>
          </p:nvSpPr>
          <p:spPr bwMode="auto">
            <a:xfrm>
              <a:off x="3339144" y="1872391"/>
              <a:ext cx="317527" cy="401048"/>
            </a:xfrm>
            <a:prstGeom prst="rect">
              <a:avLst/>
            </a:prstGeom>
            <a:solidFill>
              <a:schemeClr val="bg1"/>
            </a:solidFill>
            <a:ln w="9525">
              <a:noFill/>
              <a:miter lim="800000"/>
              <a:headEnd/>
              <a:tailEnd/>
            </a:ln>
          </p:spPr>
          <p:txBody>
            <a:bodyPr lIns="72000" rIns="72000">
              <a:spAutoFit/>
            </a:bodyPr>
            <a:lstStyle/>
            <a:p>
              <a:pPr algn="r">
                <a:spcBef>
                  <a:spcPct val="50000"/>
                </a:spcBef>
                <a:defRPr/>
              </a:pPr>
              <a:r>
                <a:rPr lang="en-GB" sz="1200" dirty="0">
                  <a:solidFill>
                    <a:srgbClr val="001965"/>
                  </a:solidFill>
                  <a:latin typeface="+mn-lt"/>
                  <a:cs typeface="Arial" pitchFamily="34" charset="0"/>
                </a:rPr>
                <a:t>9</a:t>
              </a:r>
            </a:p>
          </p:txBody>
        </p:sp>
        <p:sp>
          <p:nvSpPr>
            <p:cNvPr id="165" name="TextBox 41"/>
            <p:cNvSpPr txBox="1">
              <a:spLocks noChangeArrowheads="1"/>
            </p:cNvSpPr>
            <p:nvPr/>
          </p:nvSpPr>
          <p:spPr bwMode="auto">
            <a:xfrm>
              <a:off x="3382010" y="2265424"/>
              <a:ext cx="274661" cy="372627"/>
            </a:xfrm>
            <a:prstGeom prst="rect">
              <a:avLst/>
            </a:prstGeom>
            <a:solidFill>
              <a:schemeClr val="bg1"/>
            </a:solidFill>
            <a:ln w="9525">
              <a:noFill/>
              <a:miter lim="800000"/>
              <a:headEnd/>
              <a:tailEnd/>
            </a:ln>
          </p:spPr>
          <p:txBody>
            <a:bodyPr lIns="72000" tIns="36000" rIns="72000" bIns="36000">
              <a:spAutoFit/>
            </a:bodyPr>
            <a:lstStyle/>
            <a:p>
              <a:pPr algn="r">
                <a:spcBef>
                  <a:spcPct val="50000"/>
                </a:spcBef>
                <a:defRPr/>
              </a:pPr>
              <a:r>
                <a:rPr lang="en-GB" sz="1200" dirty="0">
                  <a:solidFill>
                    <a:srgbClr val="001965"/>
                  </a:solidFill>
                  <a:latin typeface="+mn-lt"/>
                  <a:cs typeface="Arial" pitchFamily="34" charset="0"/>
                </a:rPr>
                <a:t>8</a:t>
              </a:r>
            </a:p>
          </p:txBody>
        </p:sp>
        <p:sp>
          <p:nvSpPr>
            <p:cNvPr id="166" name="TextBox 42"/>
            <p:cNvSpPr txBox="1">
              <a:spLocks noChangeArrowheads="1"/>
            </p:cNvSpPr>
            <p:nvPr/>
          </p:nvSpPr>
          <p:spPr bwMode="auto">
            <a:xfrm>
              <a:off x="3329619" y="2637770"/>
              <a:ext cx="338165"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7</a:t>
              </a:r>
            </a:p>
          </p:txBody>
        </p:sp>
        <p:sp>
          <p:nvSpPr>
            <p:cNvPr id="175" name="TextBox 43"/>
            <p:cNvSpPr txBox="1">
              <a:spLocks noChangeArrowheads="1"/>
            </p:cNvSpPr>
            <p:nvPr/>
          </p:nvSpPr>
          <p:spPr bwMode="auto">
            <a:xfrm>
              <a:off x="3372484" y="3010116"/>
              <a:ext cx="306414"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6</a:t>
              </a:r>
            </a:p>
          </p:txBody>
        </p:sp>
        <p:sp>
          <p:nvSpPr>
            <p:cNvPr id="176" name="TextBox 44"/>
            <p:cNvSpPr txBox="1">
              <a:spLocks noChangeArrowheads="1"/>
            </p:cNvSpPr>
            <p:nvPr/>
          </p:nvSpPr>
          <p:spPr bwMode="auto">
            <a:xfrm>
              <a:off x="3382010" y="3387059"/>
              <a:ext cx="274661"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5</a:t>
              </a:r>
            </a:p>
          </p:txBody>
        </p:sp>
        <p:sp>
          <p:nvSpPr>
            <p:cNvPr id="177" name="TextBox 45"/>
            <p:cNvSpPr txBox="1">
              <a:spLocks noChangeArrowheads="1"/>
            </p:cNvSpPr>
            <p:nvPr/>
          </p:nvSpPr>
          <p:spPr bwMode="auto">
            <a:xfrm>
              <a:off x="3370897" y="3757104"/>
              <a:ext cx="306413"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4</a:t>
              </a:r>
            </a:p>
          </p:txBody>
        </p:sp>
        <p:sp>
          <p:nvSpPr>
            <p:cNvPr id="178" name="TextBox 46"/>
            <p:cNvSpPr txBox="1">
              <a:spLocks noChangeArrowheads="1"/>
            </p:cNvSpPr>
            <p:nvPr/>
          </p:nvSpPr>
          <p:spPr bwMode="auto">
            <a:xfrm>
              <a:off x="3382010" y="4117958"/>
              <a:ext cx="274661"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3</a:t>
              </a:r>
            </a:p>
          </p:txBody>
        </p:sp>
        <p:sp>
          <p:nvSpPr>
            <p:cNvPr id="179" name="TextBox 47"/>
            <p:cNvSpPr txBox="1">
              <a:spLocks noChangeArrowheads="1"/>
            </p:cNvSpPr>
            <p:nvPr/>
          </p:nvSpPr>
          <p:spPr bwMode="auto">
            <a:xfrm>
              <a:off x="3340732" y="5264877"/>
              <a:ext cx="338166"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0</a:t>
              </a:r>
            </a:p>
          </p:txBody>
        </p:sp>
        <p:sp>
          <p:nvSpPr>
            <p:cNvPr id="180" name="TextBox 47"/>
            <p:cNvSpPr txBox="1">
              <a:spLocks noChangeArrowheads="1"/>
            </p:cNvSpPr>
            <p:nvPr/>
          </p:nvSpPr>
          <p:spPr bwMode="auto">
            <a:xfrm>
              <a:off x="3340732" y="4862651"/>
              <a:ext cx="338166"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1</a:t>
              </a:r>
            </a:p>
          </p:txBody>
        </p:sp>
        <p:sp>
          <p:nvSpPr>
            <p:cNvPr id="181" name="TextBox 47"/>
            <p:cNvSpPr txBox="1">
              <a:spLocks noChangeArrowheads="1"/>
            </p:cNvSpPr>
            <p:nvPr/>
          </p:nvSpPr>
          <p:spPr bwMode="auto">
            <a:xfrm>
              <a:off x="3339144" y="4478813"/>
              <a:ext cx="338165"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2</a:t>
              </a:r>
            </a:p>
          </p:txBody>
        </p:sp>
        <p:sp>
          <p:nvSpPr>
            <p:cNvPr id="182" name="TextBox 80"/>
            <p:cNvSpPr txBox="1">
              <a:spLocks noChangeArrowheads="1"/>
            </p:cNvSpPr>
            <p:nvPr/>
          </p:nvSpPr>
          <p:spPr bwMode="auto">
            <a:xfrm rot="16200000">
              <a:off x="1391881" y="3481433"/>
              <a:ext cx="3624628" cy="461703"/>
            </a:xfrm>
            <a:prstGeom prst="rect">
              <a:avLst/>
            </a:prstGeom>
            <a:solidFill>
              <a:schemeClr val="bg1"/>
            </a:solidFill>
            <a:ln w="9525">
              <a:noFill/>
              <a:miter lim="800000"/>
              <a:headEnd/>
              <a:tailEnd/>
            </a:ln>
          </p:spPr>
          <p:txBody>
            <a:bodyPr>
              <a:spAutoFit/>
            </a:bodyPr>
            <a:lstStyle/>
            <a:p>
              <a:pPr algn="ctr">
                <a:spcBef>
                  <a:spcPct val="50000"/>
                </a:spcBef>
                <a:defRPr/>
              </a:pPr>
              <a:r>
                <a:rPr lang="sr-Latn-CS" sz="1200" dirty="0" err="1">
                  <a:solidFill>
                    <a:srgbClr val="001965"/>
                  </a:solidFill>
                  <a:latin typeface="+mn-lt"/>
                  <a:cs typeface="Arial" pitchFamily="34" charset="0"/>
                </a:rPr>
                <a:t>Hipoglikemije</a:t>
              </a:r>
              <a:r>
                <a:rPr lang="sr-Latn-CS" sz="1200" dirty="0">
                  <a:solidFill>
                    <a:srgbClr val="001965"/>
                  </a:solidFill>
                  <a:latin typeface="+mn-lt"/>
                  <a:cs typeface="Arial" pitchFamily="34" charset="0"/>
                </a:rPr>
                <a:t> (događaj/godina)</a:t>
              </a:r>
              <a:endParaRPr lang="en-GB" sz="1200" dirty="0">
                <a:solidFill>
                  <a:srgbClr val="001965"/>
                </a:solidFill>
                <a:latin typeface="+mn-lt"/>
                <a:cs typeface="Arial" pitchFamily="34" charset="0"/>
              </a:endParaRPr>
            </a:p>
          </p:txBody>
        </p:sp>
      </p:grpSp>
      <p:pic>
        <p:nvPicPr>
          <p:cNvPr id="2674763" name="Content Placeholder 7"/>
          <p:cNvPicPr>
            <a:picLocks noGrp="1" noChangeArrowheads="1"/>
          </p:cNvPicPr>
          <p:nvPr/>
        </p:nvPicPr>
        <p:blipFill>
          <a:blip r:embed="rId3"/>
          <a:srcRect/>
          <a:stretch>
            <a:fillRect/>
          </a:stretch>
        </p:blipFill>
        <p:spPr bwMode="auto">
          <a:xfrm>
            <a:off x="5840413" y="1208091"/>
            <a:ext cx="2995612" cy="2814637"/>
          </a:xfrm>
          <a:prstGeom prst="rect">
            <a:avLst/>
          </a:prstGeom>
          <a:noFill/>
          <a:ln w="9525">
            <a:noFill/>
            <a:miter lim="800000"/>
            <a:headEnd/>
            <a:tailEnd/>
          </a:ln>
        </p:spPr>
      </p:pic>
      <p:cxnSp>
        <p:nvCxnSpPr>
          <p:cNvPr id="2674764" name="Straight Connector 88"/>
          <p:cNvCxnSpPr>
            <a:cxnSpLocks noChangeShapeType="1"/>
          </p:cNvCxnSpPr>
          <p:nvPr/>
        </p:nvCxnSpPr>
        <p:spPr bwMode="auto">
          <a:xfrm rot="16200000" flipH="1">
            <a:off x="5396706" y="2594769"/>
            <a:ext cx="2617788" cy="6350"/>
          </a:xfrm>
          <a:prstGeom prst="line">
            <a:avLst/>
          </a:prstGeom>
          <a:noFill/>
          <a:ln w="19050" algn="ctr">
            <a:solidFill>
              <a:srgbClr val="001965"/>
            </a:solidFill>
            <a:round/>
            <a:headEnd/>
            <a:tailEnd/>
          </a:ln>
        </p:spPr>
      </p:cxnSp>
      <p:sp>
        <p:nvSpPr>
          <p:cNvPr id="71" name="TextBox 10"/>
          <p:cNvSpPr txBox="1">
            <a:spLocks noChangeArrowheads="1"/>
          </p:cNvSpPr>
          <p:nvPr/>
        </p:nvSpPr>
        <p:spPr bwMode="auto">
          <a:xfrm>
            <a:off x="6762756" y="3906841"/>
            <a:ext cx="701675" cy="276999"/>
          </a:xfrm>
          <a:prstGeom prst="rect">
            <a:avLst/>
          </a:prstGeom>
          <a:noFill/>
          <a:ln w="9525">
            <a:noFill/>
            <a:miter lim="800000"/>
            <a:headEnd/>
            <a:tailEnd/>
          </a:ln>
        </p:spPr>
        <p:txBody>
          <a:bodyPr>
            <a:spAutoFit/>
          </a:bodyPr>
          <a:lstStyle/>
          <a:p>
            <a:pPr>
              <a:spcBef>
                <a:spcPct val="50000"/>
              </a:spcBef>
              <a:defRPr/>
            </a:pPr>
            <a:r>
              <a:rPr lang="sr-Latn-CS" sz="1200" dirty="0">
                <a:solidFill>
                  <a:srgbClr val="001965"/>
                </a:solidFill>
                <a:latin typeface="+mn-lt"/>
                <a:cs typeface="Arial" pitchFamily="34" charset="0"/>
              </a:rPr>
              <a:t>Blage</a:t>
            </a:r>
            <a:endParaRPr lang="en-GB" sz="1200" dirty="0">
              <a:solidFill>
                <a:srgbClr val="001965"/>
              </a:solidFill>
              <a:latin typeface="+mn-lt"/>
              <a:cs typeface="Arial" pitchFamily="34" charset="0"/>
            </a:endParaRPr>
          </a:p>
        </p:txBody>
      </p:sp>
      <p:sp>
        <p:nvSpPr>
          <p:cNvPr id="72" name="TextBox 11"/>
          <p:cNvSpPr txBox="1">
            <a:spLocks noChangeArrowheads="1"/>
          </p:cNvSpPr>
          <p:nvPr/>
        </p:nvSpPr>
        <p:spPr bwMode="auto">
          <a:xfrm>
            <a:off x="7477125" y="3906841"/>
            <a:ext cx="1079500" cy="276999"/>
          </a:xfrm>
          <a:prstGeom prst="rect">
            <a:avLst/>
          </a:prstGeom>
          <a:noFill/>
          <a:ln w="9525">
            <a:noFill/>
            <a:miter lim="800000"/>
            <a:headEnd/>
            <a:tailEnd/>
          </a:ln>
        </p:spPr>
        <p:txBody>
          <a:bodyPr>
            <a:spAutoFit/>
          </a:bodyPr>
          <a:lstStyle/>
          <a:p>
            <a:pPr algn="ctr">
              <a:spcBef>
                <a:spcPct val="50000"/>
              </a:spcBef>
              <a:defRPr/>
            </a:pPr>
            <a:r>
              <a:rPr lang="sr-Latn-CS" sz="1200" dirty="0">
                <a:solidFill>
                  <a:srgbClr val="001965"/>
                </a:solidFill>
                <a:latin typeface="+mn-lt"/>
                <a:cs typeface="Arial" pitchFamily="34" charset="0"/>
              </a:rPr>
              <a:t>Noćne</a:t>
            </a:r>
            <a:endParaRPr lang="en-GB" sz="1200" dirty="0">
              <a:solidFill>
                <a:srgbClr val="001965"/>
              </a:solidFill>
              <a:latin typeface="+mn-lt"/>
              <a:cs typeface="Arial" pitchFamily="34" charset="0"/>
            </a:endParaRPr>
          </a:p>
        </p:txBody>
      </p:sp>
      <p:sp>
        <p:nvSpPr>
          <p:cNvPr id="2674767" name="TextBox 92"/>
          <p:cNvSpPr txBox="1">
            <a:spLocks noChangeArrowheads="1"/>
          </p:cNvSpPr>
          <p:nvPr/>
        </p:nvSpPr>
        <p:spPr bwMode="auto">
          <a:xfrm>
            <a:off x="6762750" y="1219202"/>
            <a:ext cx="442913" cy="246221"/>
          </a:xfrm>
          <a:prstGeom prst="rect">
            <a:avLst/>
          </a:prstGeom>
          <a:noFill/>
          <a:ln w="9525">
            <a:noFill/>
            <a:miter lim="800000"/>
            <a:headEnd/>
            <a:tailEnd/>
          </a:ln>
        </p:spPr>
        <p:txBody>
          <a:bodyPr>
            <a:spAutoFit/>
          </a:bodyPr>
          <a:lstStyle/>
          <a:p>
            <a:r>
              <a:rPr lang="sr-Latn-CS" sz="1000">
                <a:solidFill>
                  <a:srgbClr val="001965"/>
                </a:solidFill>
                <a:latin typeface="Verdana" pitchFamily="34" charset="0"/>
              </a:rPr>
              <a:t>9.3</a:t>
            </a:r>
            <a:endParaRPr lang="en-GB" sz="1000">
              <a:solidFill>
                <a:srgbClr val="001965"/>
              </a:solidFill>
              <a:latin typeface="Verdana" pitchFamily="34" charset="0"/>
            </a:endParaRPr>
          </a:p>
        </p:txBody>
      </p:sp>
      <p:sp>
        <p:nvSpPr>
          <p:cNvPr id="2674768" name="TextBox 93"/>
          <p:cNvSpPr txBox="1">
            <a:spLocks noChangeArrowheads="1"/>
          </p:cNvSpPr>
          <p:nvPr/>
        </p:nvSpPr>
        <p:spPr bwMode="auto">
          <a:xfrm>
            <a:off x="7078663" y="1331915"/>
            <a:ext cx="442912" cy="246221"/>
          </a:xfrm>
          <a:prstGeom prst="rect">
            <a:avLst/>
          </a:prstGeom>
          <a:noFill/>
          <a:ln w="9525">
            <a:noFill/>
            <a:miter lim="800000"/>
            <a:headEnd/>
            <a:tailEnd/>
          </a:ln>
        </p:spPr>
        <p:txBody>
          <a:bodyPr>
            <a:spAutoFit/>
          </a:bodyPr>
          <a:lstStyle/>
          <a:p>
            <a:r>
              <a:rPr lang="sr-Latn-CS" sz="1000">
                <a:solidFill>
                  <a:srgbClr val="001965"/>
                </a:solidFill>
                <a:latin typeface="Verdana" pitchFamily="34" charset="0"/>
              </a:rPr>
              <a:t>8.8</a:t>
            </a:r>
            <a:endParaRPr lang="en-GB" sz="1000">
              <a:solidFill>
                <a:srgbClr val="001965"/>
              </a:solidFill>
              <a:latin typeface="Verdana" pitchFamily="34" charset="0"/>
            </a:endParaRPr>
          </a:p>
        </p:txBody>
      </p:sp>
      <p:sp>
        <p:nvSpPr>
          <p:cNvPr id="2674769" name="TextBox 102"/>
          <p:cNvSpPr txBox="1">
            <a:spLocks noChangeArrowheads="1"/>
          </p:cNvSpPr>
          <p:nvPr/>
        </p:nvSpPr>
        <p:spPr bwMode="auto">
          <a:xfrm>
            <a:off x="7688263" y="3235328"/>
            <a:ext cx="442912" cy="246221"/>
          </a:xfrm>
          <a:prstGeom prst="rect">
            <a:avLst/>
          </a:prstGeom>
          <a:noFill/>
          <a:ln w="9525">
            <a:noFill/>
            <a:miter lim="800000"/>
            <a:headEnd/>
            <a:tailEnd/>
          </a:ln>
        </p:spPr>
        <p:txBody>
          <a:bodyPr>
            <a:spAutoFit/>
          </a:bodyPr>
          <a:lstStyle/>
          <a:p>
            <a:r>
              <a:rPr lang="sr-Latn-CS" sz="1000">
                <a:solidFill>
                  <a:srgbClr val="001965"/>
                </a:solidFill>
                <a:latin typeface="Verdana" pitchFamily="34" charset="0"/>
              </a:rPr>
              <a:t>1.3</a:t>
            </a:r>
            <a:endParaRPr lang="en-GB" sz="1000">
              <a:solidFill>
                <a:srgbClr val="001965"/>
              </a:solidFill>
              <a:latin typeface="Verdana" pitchFamily="34" charset="0"/>
            </a:endParaRPr>
          </a:p>
        </p:txBody>
      </p:sp>
      <p:sp>
        <p:nvSpPr>
          <p:cNvPr id="2674770" name="TextBox 103"/>
          <p:cNvSpPr txBox="1">
            <a:spLocks noChangeArrowheads="1"/>
          </p:cNvSpPr>
          <p:nvPr/>
        </p:nvSpPr>
        <p:spPr bwMode="auto">
          <a:xfrm>
            <a:off x="7953379" y="3082928"/>
            <a:ext cx="442913" cy="246221"/>
          </a:xfrm>
          <a:prstGeom prst="rect">
            <a:avLst/>
          </a:prstGeom>
          <a:noFill/>
          <a:ln w="9525">
            <a:noFill/>
            <a:miter lim="800000"/>
            <a:headEnd/>
            <a:tailEnd/>
          </a:ln>
        </p:spPr>
        <p:txBody>
          <a:bodyPr>
            <a:spAutoFit/>
          </a:bodyPr>
          <a:lstStyle/>
          <a:p>
            <a:r>
              <a:rPr lang="sr-Latn-CS" sz="1000">
                <a:solidFill>
                  <a:srgbClr val="001965"/>
                </a:solidFill>
                <a:latin typeface="Verdana" pitchFamily="34" charset="0"/>
              </a:rPr>
              <a:t>2.1</a:t>
            </a:r>
            <a:endParaRPr lang="en-GB" sz="1000">
              <a:solidFill>
                <a:srgbClr val="001965"/>
              </a:solidFill>
              <a:latin typeface="Verdana" pitchFamily="34" charset="0"/>
            </a:endParaRPr>
          </a:p>
        </p:txBody>
      </p:sp>
      <p:sp>
        <p:nvSpPr>
          <p:cNvPr id="2674771" name="Rectangle 12"/>
          <p:cNvSpPr>
            <a:spLocks noChangeArrowheads="1"/>
          </p:cNvSpPr>
          <p:nvPr/>
        </p:nvSpPr>
        <p:spPr bwMode="auto">
          <a:xfrm>
            <a:off x="6886575" y="1489075"/>
            <a:ext cx="254000" cy="2408238"/>
          </a:xfrm>
          <a:prstGeom prst="rect">
            <a:avLst/>
          </a:prstGeom>
          <a:solidFill>
            <a:srgbClr val="F48414"/>
          </a:solidFill>
          <a:ln w="9525" algn="ctr">
            <a:solidFill>
              <a:srgbClr val="F48414"/>
            </a:solidFill>
            <a:round/>
            <a:headEnd/>
            <a:tailEnd/>
          </a:ln>
        </p:spPr>
        <p:txBody>
          <a:bodyPr/>
          <a:lstStyle/>
          <a:p>
            <a:endParaRPr lang="en-GB" baseline="30000"/>
          </a:p>
        </p:txBody>
      </p:sp>
      <p:sp>
        <p:nvSpPr>
          <p:cNvPr id="2674772" name="Rectangle 101"/>
          <p:cNvSpPr>
            <a:spLocks noChangeArrowheads="1"/>
          </p:cNvSpPr>
          <p:nvPr/>
        </p:nvSpPr>
        <p:spPr bwMode="auto">
          <a:xfrm>
            <a:off x="7148513" y="1690688"/>
            <a:ext cx="254000" cy="2205037"/>
          </a:xfrm>
          <a:prstGeom prst="rect">
            <a:avLst/>
          </a:prstGeom>
          <a:solidFill>
            <a:srgbClr val="FFC000"/>
          </a:solidFill>
          <a:ln w="9525" algn="ctr">
            <a:solidFill>
              <a:srgbClr val="FFC000"/>
            </a:solidFill>
            <a:round/>
            <a:headEnd/>
            <a:tailEnd/>
          </a:ln>
        </p:spPr>
        <p:txBody>
          <a:bodyPr/>
          <a:lstStyle/>
          <a:p>
            <a:endParaRPr lang="en-GB" baseline="30000"/>
          </a:p>
        </p:txBody>
      </p:sp>
      <p:sp>
        <p:nvSpPr>
          <p:cNvPr id="2674773" name="Rectangle 102"/>
          <p:cNvSpPr>
            <a:spLocks noChangeArrowheads="1"/>
          </p:cNvSpPr>
          <p:nvPr/>
        </p:nvSpPr>
        <p:spPr bwMode="auto">
          <a:xfrm>
            <a:off x="7764463" y="3541713"/>
            <a:ext cx="254000" cy="361950"/>
          </a:xfrm>
          <a:prstGeom prst="rect">
            <a:avLst/>
          </a:prstGeom>
          <a:solidFill>
            <a:srgbClr val="F48414"/>
          </a:solidFill>
          <a:ln w="9525" algn="ctr">
            <a:solidFill>
              <a:srgbClr val="F48414"/>
            </a:solidFill>
            <a:round/>
            <a:headEnd/>
            <a:tailEnd/>
          </a:ln>
        </p:spPr>
        <p:txBody>
          <a:bodyPr/>
          <a:lstStyle/>
          <a:p>
            <a:endParaRPr lang="en-GB" baseline="30000"/>
          </a:p>
        </p:txBody>
      </p:sp>
      <p:sp>
        <p:nvSpPr>
          <p:cNvPr id="2674774" name="Rectangle 103"/>
          <p:cNvSpPr>
            <a:spLocks noChangeArrowheads="1"/>
          </p:cNvSpPr>
          <p:nvPr/>
        </p:nvSpPr>
        <p:spPr bwMode="auto">
          <a:xfrm>
            <a:off x="8018463" y="3351213"/>
            <a:ext cx="254000" cy="544512"/>
          </a:xfrm>
          <a:prstGeom prst="rect">
            <a:avLst/>
          </a:prstGeom>
          <a:solidFill>
            <a:srgbClr val="FFC000"/>
          </a:solidFill>
          <a:ln w="9525" algn="ctr">
            <a:solidFill>
              <a:srgbClr val="FFC000"/>
            </a:solidFill>
            <a:round/>
            <a:headEnd/>
            <a:tailEnd/>
          </a:ln>
        </p:spPr>
        <p:txBody>
          <a:bodyPr/>
          <a:lstStyle/>
          <a:p>
            <a:endParaRPr lang="en-GB" baseline="30000"/>
          </a:p>
        </p:txBody>
      </p:sp>
      <p:cxnSp>
        <p:nvCxnSpPr>
          <p:cNvPr id="81" name="Straight Connector 80"/>
          <p:cNvCxnSpPr/>
          <p:nvPr/>
        </p:nvCxnSpPr>
        <p:spPr bwMode="auto">
          <a:xfrm flipV="1">
            <a:off x="6694488" y="3906838"/>
            <a:ext cx="18288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grpSp>
        <p:nvGrpSpPr>
          <p:cNvPr id="2674776" name="Group 81"/>
          <p:cNvGrpSpPr>
            <a:grpSpLocks/>
          </p:cNvGrpSpPr>
          <p:nvPr/>
        </p:nvGrpSpPr>
        <p:grpSpPr bwMode="auto">
          <a:xfrm>
            <a:off x="5868347" y="1212853"/>
            <a:ext cx="705496" cy="2867799"/>
            <a:chOff x="2974930" y="1513836"/>
            <a:chExt cx="703968" cy="4152089"/>
          </a:xfrm>
        </p:grpSpPr>
        <p:sp>
          <p:nvSpPr>
            <p:cNvPr id="83" name="TextBox 39"/>
            <p:cNvSpPr txBox="1">
              <a:spLocks noChangeArrowheads="1"/>
            </p:cNvSpPr>
            <p:nvPr/>
          </p:nvSpPr>
          <p:spPr bwMode="auto">
            <a:xfrm>
              <a:off x="3230608" y="1513836"/>
              <a:ext cx="426113" cy="401048"/>
            </a:xfrm>
            <a:prstGeom prst="rect">
              <a:avLst/>
            </a:prstGeom>
            <a:solidFill>
              <a:schemeClr val="bg1"/>
            </a:solidFill>
            <a:ln w="9525">
              <a:noFill/>
              <a:miter lim="800000"/>
              <a:headEnd/>
              <a:tailEnd/>
            </a:ln>
          </p:spPr>
          <p:txBody>
            <a:bodyPr lIns="72000" rIns="72000">
              <a:spAutoFit/>
            </a:bodyPr>
            <a:lstStyle/>
            <a:p>
              <a:pPr algn="r">
                <a:spcBef>
                  <a:spcPct val="50000"/>
                </a:spcBef>
                <a:defRPr/>
              </a:pPr>
              <a:r>
                <a:rPr lang="en-GB" sz="1200" dirty="0">
                  <a:solidFill>
                    <a:srgbClr val="001965"/>
                  </a:solidFill>
                  <a:latin typeface="+mn-lt"/>
                  <a:cs typeface="Arial" pitchFamily="34" charset="0"/>
                </a:rPr>
                <a:t>10</a:t>
              </a:r>
            </a:p>
          </p:txBody>
        </p:sp>
        <p:sp>
          <p:nvSpPr>
            <p:cNvPr id="84" name="TextBox 40"/>
            <p:cNvSpPr txBox="1">
              <a:spLocks noChangeArrowheads="1"/>
            </p:cNvSpPr>
            <p:nvPr/>
          </p:nvSpPr>
          <p:spPr bwMode="auto">
            <a:xfrm>
              <a:off x="3339909" y="1872391"/>
              <a:ext cx="316812" cy="401048"/>
            </a:xfrm>
            <a:prstGeom prst="rect">
              <a:avLst/>
            </a:prstGeom>
            <a:solidFill>
              <a:schemeClr val="bg1"/>
            </a:solidFill>
            <a:ln w="9525">
              <a:noFill/>
              <a:miter lim="800000"/>
              <a:headEnd/>
              <a:tailEnd/>
            </a:ln>
          </p:spPr>
          <p:txBody>
            <a:bodyPr lIns="72000" rIns="72000">
              <a:spAutoFit/>
            </a:bodyPr>
            <a:lstStyle/>
            <a:p>
              <a:pPr algn="r">
                <a:spcBef>
                  <a:spcPct val="50000"/>
                </a:spcBef>
                <a:defRPr/>
              </a:pPr>
              <a:r>
                <a:rPr lang="en-GB" sz="1200" dirty="0">
                  <a:solidFill>
                    <a:srgbClr val="001965"/>
                  </a:solidFill>
                  <a:latin typeface="+mn-lt"/>
                  <a:cs typeface="Arial" pitchFamily="34" charset="0"/>
                </a:rPr>
                <a:t>9</a:t>
              </a:r>
            </a:p>
          </p:txBody>
        </p:sp>
        <p:sp>
          <p:nvSpPr>
            <p:cNvPr id="85" name="TextBox 41"/>
            <p:cNvSpPr txBox="1">
              <a:spLocks noChangeArrowheads="1"/>
            </p:cNvSpPr>
            <p:nvPr/>
          </p:nvSpPr>
          <p:spPr bwMode="auto">
            <a:xfrm>
              <a:off x="3382678" y="2265424"/>
              <a:ext cx="274043" cy="372627"/>
            </a:xfrm>
            <a:prstGeom prst="rect">
              <a:avLst/>
            </a:prstGeom>
            <a:solidFill>
              <a:schemeClr val="bg1"/>
            </a:solidFill>
            <a:ln w="9525">
              <a:noFill/>
              <a:miter lim="800000"/>
              <a:headEnd/>
              <a:tailEnd/>
            </a:ln>
          </p:spPr>
          <p:txBody>
            <a:bodyPr lIns="72000" tIns="36000" rIns="72000" bIns="36000">
              <a:spAutoFit/>
            </a:bodyPr>
            <a:lstStyle/>
            <a:p>
              <a:pPr algn="r">
                <a:spcBef>
                  <a:spcPct val="50000"/>
                </a:spcBef>
                <a:defRPr/>
              </a:pPr>
              <a:r>
                <a:rPr lang="en-GB" sz="1200" dirty="0">
                  <a:solidFill>
                    <a:srgbClr val="001965"/>
                  </a:solidFill>
                  <a:latin typeface="+mn-lt"/>
                  <a:cs typeface="Arial" pitchFamily="34" charset="0"/>
                </a:rPr>
                <a:t>8</a:t>
              </a:r>
            </a:p>
          </p:txBody>
        </p:sp>
        <p:sp>
          <p:nvSpPr>
            <p:cNvPr id="86" name="TextBox 42"/>
            <p:cNvSpPr txBox="1">
              <a:spLocks noChangeArrowheads="1"/>
            </p:cNvSpPr>
            <p:nvPr/>
          </p:nvSpPr>
          <p:spPr bwMode="auto">
            <a:xfrm>
              <a:off x="3330404" y="2637770"/>
              <a:ext cx="337405"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7</a:t>
              </a:r>
            </a:p>
          </p:txBody>
        </p:sp>
        <p:sp>
          <p:nvSpPr>
            <p:cNvPr id="87" name="TextBox 43"/>
            <p:cNvSpPr txBox="1">
              <a:spLocks noChangeArrowheads="1"/>
            </p:cNvSpPr>
            <p:nvPr/>
          </p:nvSpPr>
          <p:spPr bwMode="auto">
            <a:xfrm>
              <a:off x="3373174" y="3010116"/>
              <a:ext cx="305724"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6</a:t>
              </a:r>
            </a:p>
          </p:txBody>
        </p:sp>
        <p:sp>
          <p:nvSpPr>
            <p:cNvPr id="88" name="TextBox 44"/>
            <p:cNvSpPr txBox="1">
              <a:spLocks noChangeArrowheads="1"/>
            </p:cNvSpPr>
            <p:nvPr/>
          </p:nvSpPr>
          <p:spPr bwMode="auto">
            <a:xfrm>
              <a:off x="3382678" y="3387059"/>
              <a:ext cx="274043"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5</a:t>
              </a:r>
            </a:p>
          </p:txBody>
        </p:sp>
        <p:sp>
          <p:nvSpPr>
            <p:cNvPr id="89" name="TextBox 45"/>
            <p:cNvSpPr txBox="1">
              <a:spLocks noChangeArrowheads="1"/>
            </p:cNvSpPr>
            <p:nvPr/>
          </p:nvSpPr>
          <p:spPr bwMode="auto">
            <a:xfrm>
              <a:off x="3371590" y="3757104"/>
              <a:ext cx="305723"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4</a:t>
              </a:r>
            </a:p>
          </p:txBody>
        </p:sp>
        <p:sp>
          <p:nvSpPr>
            <p:cNvPr id="91" name="TextBox 46"/>
            <p:cNvSpPr txBox="1">
              <a:spLocks noChangeArrowheads="1"/>
            </p:cNvSpPr>
            <p:nvPr/>
          </p:nvSpPr>
          <p:spPr bwMode="auto">
            <a:xfrm>
              <a:off x="3382678" y="4117958"/>
              <a:ext cx="274043"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3</a:t>
              </a:r>
            </a:p>
          </p:txBody>
        </p:sp>
        <p:sp>
          <p:nvSpPr>
            <p:cNvPr id="92" name="TextBox 47"/>
            <p:cNvSpPr txBox="1">
              <a:spLocks noChangeArrowheads="1"/>
            </p:cNvSpPr>
            <p:nvPr/>
          </p:nvSpPr>
          <p:spPr bwMode="auto">
            <a:xfrm>
              <a:off x="3341492" y="5264877"/>
              <a:ext cx="337406"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0</a:t>
              </a:r>
            </a:p>
          </p:txBody>
        </p:sp>
        <p:sp>
          <p:nvSpPr>
            <p:cNvPr id="93" name="TextBox 47"/>
            <p:cNvSpPr txBox="1">
              <a:spLocks noChangeArrowheads="1"/>
            </p:cNvSpPr>
            <p:nvPr/>
          </p:nvSpPr>
          <p:spPr bwMode="auto">
            <a:xfrm>
              <a:off x="3341492" y="4862651"/>
              <a:ext cx="337406"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1</a:t>
              </a:r>
            </a:p>
          </p:txBody>
        </p:sp>
        <p:sp>
          <p:nvSpPr>
            <p:cNvPr id="94" name="TextBox 47"/>
            <p:cNvSpPr txBox="1">
              <a:spLocks noChangeArrowheads="1"/>
            </p:cNvSpPr>
            <p:nvPr/>
          </p:nvSpPr>
          <p:spPr bwMode="auto">
            <a:xfrm>
              <a:off x="3339909" y="4478813"/>
              <a:ext cx="337405" cy="401048"/>
            </a:xfrm>
            <a:prstGeom prst="rect">
              <a:avLst/>
            </a:prstGeom>
            <a:solidFill>
              <a:schemeClr val="bg1"/>
            </a:solidFill>
            <a:ln w="9525">
              <a:noFill/>
              <a:miter lim="800000"/>
              <a:headEnd/>
              <a:tailEnd/>
            </a:ln>
          </p:spPr>
          <p:txBody>
            <a:bodyPr>
              <a:spAutoFit/>
            </a:bodyPr>
            <a:lstStyle/>
            <a:p>
              <a:pPr algn="r">
                <a:spcBef>
                  <a:spcPct val="50000"/>
                </a:spcBef>
                <a:defRPr/>
              </a:pPr>
              <a:r>
                <a:rPr lang="en-GB" sz="1200" dirty="0">
                  <a:solidFill>
                    <a:srgbClr val="001965"/>
                  </a:solidFill>
                  <a:latin typeface="+mn-lt"/>
                  <a:cs typeface="Arial" pitchFamily="34" charset="0"/>
                </a:rPr>
                <a:t>2</a:t>
              </a:r>
            </a:p>
          </p:txBody>
        </p:sp>
        <p:sp>
          <p:nvSpPr>
            <p:cNvPr id="95" name="TextBox 80"/>
            <p:cNvSpPr txBox="1">
              <a:spLocks noChangeArrowheads="1"/>
            </p:cNvSpPr>
            <p:nvPr/>
          </p:nvSpPr>
          <p:spPr bwMode="auto">
            <a:xfrm rot="16200000">
              <a:off x="1399845" y="3486549"/>
              <a:ext cx="3610836" cy="460665"/>
            </a:xfrm>
            <a:prstGeom prst="rect">
              <a:avLst/>
            </a:prstGeom>
            <a:solidFill>
              <a:schemeClr val="bg1"/>
            </a:solidFill>
            <a:ln w="9525">
              <a:noFill/>
              <a:miter lim="800000"/>
              <a:headEnd/>
              <a:tailEnd/>
            </a:ln>
          </p:spPr>
          <p:txBody>
            <a:bodyPr>
              <a:spAutoFit/>
            </a:bodyPr>
            <a:lstStyle/>
            <a:p>
              <a:pPr algn="ctr">
                <a:spcBef>
                  <a:spcPct val="50000"/>
                </a:spcBef>
                <a:defRPr/>
              </a:pPr>
              <a:r>
                <a:rPr lang="sr-Latn-CS" sz="1200" dirty="0" err="1">
                  <a:solidFill>
                    <a:srgbClr val="001965"/>
                  </a:solidFill>
                  <a:latin typeface="+mn-lt"/>
                  <a:cs typeface="Arial" pitchFamily="34" charset="0"/>
                </a:rPr>
                <a:t>Hipoglikemije</a:t>
              </a:r>
              <a:r>
                <a:rPr lang="sr-Latn-CS" sz="1200" dirty="0">
                  <a:solidFill>
                    <a:srgbClr val="001965"/>
                  </a:solidFill>
                  <a:latin typeface="+mn-lt"/>
                  <a:cs typeface="Arial" pitchFamily="34" charset="0"/>
                </a:rPr>
                <a:t> (događaj/godina)</a:t>
              </a:r>
              <a:endParaRPr lang="en-GB" sz="1200" dirty="0">
                <a:solidFill>
                  <a:srgbClr val="001965"/>
                </a:solidFill>
                <a:latin typeface="+mn-lt"/>
                <a:cs typeface="Arial" pitchFamily="34" charset="0"/>
              </a:endParaRPr>
            </a:p>
          </p:txBody>
        </p:sp>
      </p:grpSp>
      <p:sp>
        <p:nvSpPr>
          <p:cNvPr id="2" name="TextBox 1"/>
          <p:cNvSpPr txBox="1"/>
          <p:nvPr/>
        </p:nvSpPr>
        <p:spPr>
          <a:xfrm>
            <a:off x="4270375" y="4199998"/>
            <a:ext cx="1408112" cy="461665"/>
          </a:xfrm>
          <a:prstGeom prst="rect">
            <a:avLst/>
          </a:prstGeom>
          <a:noFill/>
        </p:spPr>
        <p:txBody>
          <a:bodyPr wrap="square" rtlCol="0">
            <a:spAutoFit/>
          </a:bodyPr>
          <a:lstStyle/>
          <a:p>
            <a:pPr algn="ctr"/>
            <a:r>
              <a:rPr lang="sr-Latn-CS" sz="1200" dirty="0" smtClean="0">
                <a:solidFill>
                  <a:schemeClr val="accent1">
                    <a:lumMod val="50000"/>
                  </a:schemeClr>
                </a:solidFill>
                <a:latin typeface="+mn-lt"/>
              </a:rPr>
              <a:t>Dve doze insulin </a:t>
            </a:r>
            <a:r>
              <a:rPr lang="sr-Latn-CS" sz="1200" dirty="0" err="1" smtClean="0">
                <a:solidFill>
                  <a:schemeClr val="accent1">
                    <a:lumMod val="50000"/>
                  </a:schemeClr>
                </a:solidFill>
                <a:latin typeface="+mn-lt"/>
              </a:rPr>
              <a:t>asparta</a:t>
            </a:r>
            <a:endParaRPr lang="sr-Latn-CS" sz="1200" dirty="0">
              <a:solidFill>
                <a:schemeClr val="accent1">
                  <a:lumMod val="50000"/>
                </a:schemeClr>
              </a:solidFill>
              <a:latin typeface="+mn-lt"/>
            </a:endParaRPr>
          </a:p>
        </p:txBody>
      </p:sp>
      <p:sp>
        <p:nvSpPr>
          <p:cNvPr id="97" name="TextBox 96"/>
          <p:cNvSpPr txBox="1"/>
          <p:nvPr/>
        </p:nvSpPr>
        <p:spPr>
          <a:xfrm>
            <a:off x="6817519" y="4255445"/>
            <a:ext cx="1408112" cy="461665"/>
          </a:xfrm>
          <a:prstGeom prst="rect">
            <a:avLst/>
          </a:prstGeom>
          <a:noFill/>
        </p:spPr>
        <p:txBody>
          <a:bodyPr wrap="square" rtlCol="0">
            <a:spAutoFit/>
          </a:bodyPr>
          <a:lstStyle/>
          <a:p>
            <a:pPr algn="ctr"/>
            <a:r>
              <a:rPr lang="sr-Latn-CS" sz="1200" dirty="0" smtClean="0">
                <a:solidFill>
                  <a:schemeClr val="accent1">
                    <a:lumMod val="50000"/>
                  </a:schemeClr>
                </a:solidFill>
                <a:latin typeface="+mn-lt"/>
              </a:rPr>
              <a:t>Tri doze insulin </a:t>
            </a:r>
            <a:r>
              <a:rPr lang="sr-Latn-CS" sz="1200" dirty="0" err="1" smtClean="0">
                <a:solidFill>
                  <a:schemeClr val="accent1">
                    <a:lumMod val="50000"/>
                  </a:schemeClr>
                </a:solidFill>
                <a:latin typeface="+mn-lt"/>
              </a:rPr>
              <a:t>asparta</a:t>
            </a:r>
            <a:endParaRPr lang="sr-Latn-CS" sz="1200" dirty="0">
              <a:solidFill>
                <a:schemeClr val="accent1">
                  <a:lumMod val="50000"/>
                </a:schemeClr>
              </a:solidFill>
              <a:latin typeface="+mn-lt"/>
            </a:endParaRPr>
          </a:p>
        </p:txBody>
      </p:sp>
      <p:sp>
        <p:nvSpPr>
          <p:cNvPr id="98" name="TextBox 97"/>
          <p:cNvSpPr txBox="1"/>
          <p:nvPr/>
        </p:nvSpPr>
        <p:spPr>
          <a:xfrm>
            <a:off x="1291749" y="4240235"/>
            <a:ext cx="1408112" cy="461665"/>
          </a:xfrm>
          <a:prstGeom prst="rect">
            <a:avLst/>
          </a:prstGeom>
          <a:noFill/>
        </p:spPr>
        <p:txBody>
          <a:bodyPr wrap="square" rtlCol="0">
            <a:spAutoFit/>
          </a:bodyPr>
          <a:lstStyle/>
          <a:p>
            <a:pPr algn="ctr"/>
            <a:r>
              <a:rPr lang="sr-Latn-CS" sz="1200" dirty="0" smtClean="0">
                <a:solidFill>
                  <a:schemeClr val="accent1">
                    <a:lumMod val="50000"/>
                  </a:schemeClr>
                </a:solidFill>
                <a:latin typeface="+mn-lt"/>
              </a:rPr>
              <a:t>Jedna doza insulin </a:t>
            </a:r>
            <a:r>
              <a:rPr lang="sr-Latn-CS" sz="1200" dirty="0" err="1" smtClean="0">
                <a:solidFill>
                  <a:schemeClr val="accent1">
                    <a:lumMod val="50000"/>
                  </a:schemeClr>
                </a:solidFill>
                <a:latin typeface="+mn-lt"/>
              </a:rPr>
              <a:t>asparta</a:t>
            </a:r>
            <a:endParaRPr lang="sr-Latn-CS" sz="1200" dirty="0">
              <a:solidFill>
                <a:schemeClr val="accent1">
                  <a:lumMod val="50000"/>
                </a:schemeClr>
              </a:solidFill>
              <a:latin typeface="+mn-lt"/>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6738" name="Title 3"/>
          <p:cNvSpPr>
            <a:spLocks noGrp="1"/>
          </p:cNvSpPr>
          <p:nvPr>
            <p:ph type="title" idx="4294967295"/>
          </p:nvPr>
        </p:nvSpPr>
        <p:spPr/>
        <p:txBody>
          <a:bodyPr/>
          <a:lstStyle/>
          <a:p>
            <a:pPr eaLnBrk="1" hangingPunct="1"/>
            <a:r>
              <a:rPr lang="en-GB" smtClean="0"/>
              <a:t>Postepeno dodavanje brzodelujućeg insulina</a:t>
            </a:r>
          </a:p>
        </p:txBody>
      </p:sp>
      <p:graphicFrame>
        <p:nvGraphicFramePr>
          <p:cNvPr id="2676822" name="Object 86"/>
          <p:cNvGraphicFramePr>
            <a:graphicFrameLocks/>
          </p:cNvGraphicFramePr>
          <p:nvPr/>
        </p:nvGraphicFramePr>
        <p:xfrm>
          <a:off x="860425" y="990600"/>
          <a:ext cx="4465638" cy="3251200"/>
        </p:xfrm>
        <a:graphic>
          <a:graphicData uri="http://schemas.openxmlformats.org/presentationml/2006/ole">
            <p:oleObj spid="_x0000_s2676842" name="Worksheet" r:id="rId4" imgW="3962310" imgH="4190940" progId="Excel.Sheet.8">
              <p:embed/>
            </p:oleObj>
          </a:graphicData>
        </a:graphic>
      </p:graphicFrame>
      <p:sp>
        <p:nvSpPr>
          <p:cNvPr id="2676823" name="Rectangle 10"/>
          <p:cNvSpPr>
            <a:spLocks noChangeArrowheads="1"/>
          </p:cNvSpPr>
          <p:nvPr/>
        </p:nvSpPr>
        <p:spPr bwMode="auto">
          <a:xfrm>
            <a:off x="6256344" y="1447802"/>
            <a:ext cx="180975" cy="142875"/>
          </a:xfrm>
          <a:prstGeom prst="rect">
            <a:avLst/>
          </a:prstGeom>
          <a:solidFill>
            <a:srgbClr val="F4D702"/>
          </a:solidFill>
          <a:ln w="9525">
            <a:solidFill>
              <a:srgbClr val="F4D702"/>
            </a:solidFill>
            <a:round/>
            <a:headEnd/>
            <a:tailEnd/>
          </a:ln>
        </p:spPr>
        <p:txBody>
          <a:bodyPr/>
          <a:lstStyle/>
          <a:p>
            <a:pPr eaLnBrk="0" hangingPunct="0"/>
            <a:endParaRPr lang="en-GB" sz="1600">
              <a:solidFill>
                <a:srgbClr val="354B77"/>
              </a:solidFill>
              <a:latin typeface="Verdana" pitchFamily="34" charset="0"/>
            </a:endParaRPr>
          </a:p>
        </p:txBody>
      </p:sp>
      <p:sp>
        <p:nvSpPr>
          <p:cNvPr id="2676824" name="TextBox 13"/>
          <p:cNvSpPr txBox="1">
            <a:spLocks noChangeArrowheads="1"/>
          </p:cNvSpPr>
          <p:nvPr/>
        </p:nvSpPr>
        <p:spPr bwMode="auto">
          <a:xfrm>
            <a:off x="6489700" y="1392241"/>
            <a:ext cx="2319338" cy="584775"/>
          </a:xfrm>
          <a:prstGeom prst="rect">
            <a:avLst/>
          </a:prstGeom>
          <a:noFill/>
          <a:ln w="9525">
            <a:noFill/>
            <a:miter lim="800000"/>
            <a:headEnd/>
            <a:tailEnd/>
          </a:ln>
        </p:spPr>
        <p:txBody>
          <a:bodyPr>
            <a:spAutoFit/>
          </a:bodyPr>
          <a:lstStyle/>
          <a:p>
            <a:r>
              <a:rPr lang="en-GB" sz="1600">
                <a:solidFill>
                  <a:srgbClr val="001965"/>
                </a:solidFill>
                <a:latin typeface="Verdana" pitchFamily="34" charset="0"/>
              </a:rPr>
              <a:t>ExtraSTEP</a:t>
            </a:r>
          </a:p>
          <a:p>
            <a:r>
              <a:rPr lang="en-GB" sz="1600">
                <a:solidFill>
                  <a:srgbClr val="001965"/>
                </a:solidFill>
                <a:latin typeface="Verdana" pitchFamily="34" charset="0"/>
              </a:rPr>
              <a:t>SimpleSTEP</a:t>
            </a:r>
          </a:p>
        </p:txBody>
      </p:sp>
      <p:sp>
        <p:nvSpPr>
          <p:cNvPr id="12" name="Rectangle 11"/>
          <p:cNvSpPr>
            <a:spLocks noChangeArrowheads="1"/>
          </p:cNvSpPr>
          <p:nvPr/>
        </p:nvSpPr>
        <p:spPr bwMode="auto">
          <a:xfrm>
            <a:off x="6249994" y="1636715"/>
            <a:ext cx="180975" cy="142875"/>
          </a:xfrm>
          <a:prstGeom prst="rect">
            <a:avLst/>
          </a:prstGeom>
          <a:solidFill>
            <a:srgbClr val="F79646">
              <a:lumMod val="75000"/>
            </a:srgbClr>
          </a:solidFill>
          <a:ln w="9525" algn="ctr">
            <a:solidFill>
              <a:srgbClr val="F79646">
                <a:lumMod val="75000"/>
              </a:srgbClr>
            </a:solidFill>
            <a:round/>
            <a:headEnd/>
            <a:tailEnd/>
          </a:ln>
        </p:spPr>
        <p:txBody>
          <a:bodyPr/>
          <a:lstStyle/>
          <a:p>
            <a:pPr algn="ctr" eaLnBrk="0" fontAlgn="auto" hangingPunct="0">
              <a:spcBef>
                <a:spcPts val="0"/>
              </a:spcBef>
              <a:spcAft>
                <a:spcPts val="0"/>
              </a:spcAft>
              <a:defRPr/>
            </a:pPr>
            <a:endParaRPr lang="en-GB" sz="1600" b="1" kern="0" dirty="0">
              <a:solidFill>
                <a:prstClr val="black"/>
              </a:solidFill>
              <a:latin typeface="Verdana" pitchFamily="34" charset="0"/>
              <a:ea typeface="Verdana" pitchFamily="34" charset="0"/>
              <a:cs typeface="Verdana" pitchFamily="34" charset="0"/>
            </a:endParaRPr>
          </a:p>
        </p:txBody>
      </p:sp>
      <p:sp>
        <p:nvSpPr>
          <p:cNvPr id="2676826" name="TextBox 2"/>
          <p:cNvSpPr txBox="1">
            <a:spLocks noChangeArrowheads="1"/>
          </p:cNvSpPr>
          <p:nvPr/>
        </p:nvSpPr>
        <p:spPr bwMode="auto">
          <a:xfrm>
            <a:off x="0" y="4881566"/>
            <a:ext cx="5003800" cy="246221"/>
          </a:xfrm>
          <a:prstGeom prst="rect">
            <a:avLst/>
          </a:prstGeom>
          <a:noFill/>
          <a:ln w="9525">
            <a:noFill/>
            <a:miter lim="800000"/>
            <a:headEnd/>
            <a:tailEnd/>
          </a:ln>
        </p:spPr>
        <p:txBody>
          <a:bodyPr>
            <a:spAutoFit/>
          </a:bodyPr>
          <a:lstStyle/>
          <a:p>
            <a:pPr>
              <a:spcBef>
                <a:spcPct val="50000"/>
              </a:spcBef>
            </a:pPr>
            <a:r>
              <a:rPr lang="en-GB" sz="1000">
                <a:solidFill>
                  <a:schemeClr val="accent1"/>
                </a:solidFill>
                <a:latin typeface="Verdana" pitchFamily="34" charset="0"/>
              </a:rPr>
              <a:t>Meneghini </a:t>
            </a:r>
            <a:r>
              <a:rPr lang="en-GB" sz="1000" i="1">
                <a:solidFill>
                  <a:schemeClr val="accent1"/>
                </a:solidFill>
                <a:latin typeface="Verdana" pitchFamily="34" charset="0"/>
              </a:rPr>
              <a:t>et al. Diabetes</a:t>
            </a:r>
            <a:r>
              <a:rPr lang="en-GB" sz="1000">
                <a:solidFill>
                  <a:schemeClr val="accent1"/>
                </a:solidFill>
                <a:latin typeface="Verdana" pitchFamily="34" charset="0"/>
              </a:rPr>
              <a:t> 2010;59(Suppl. 1):A199 and data on file</a:t>
            </a:r>
          </a:p>
        </p:txBody>
      </p:sp>
      <p:sp>
        <p:nvSpPr>
          <p:cNvPr id="2676827" name="TextBox 12"/>
          <p:cNvSpPr txBox="1">
            <a:spLocks noChangeArrowheads="1"/>
          </p:cNvSpPr>
          <p:nvPr/>
        </p:nvSpPr>
        <p:spPr bwMode="auto">
          <a:xfrm rot="-5400000">
            <a:off x="-659327" y="2270711"/>
            <a:ext cx="2699778" cy="338554"/>
          </a:xfrm>
          <a:prstGeom prst="rect">
            <a:avLst/>
          </a:prstGeom>
          <a:noFill/>
          <a:ln w="9525">
            <a:noFill/>
            <a:miter lim="800000"/>
            <a:headEnd/>
            <a:tailEnd/>
          </a:ln>
        </p:spPr>
        <p:txBody>
          <a:bodyPr wrap="none">
            <a:spAutoFit/>
          </a:bodyPr>
          <a:lstStyle/>
          <a:p>
            <a:r>
              <a:rPr lang="sr-Latn-CS" sz="1600">
                <a:solidFill>
                  <a:srgbClr val="002060"/>
                </a:solidFill>
                <a:latin typeface="Verdana" pitchFamily="34" charset="0"/>
              </a:rPr>
              <a:t>Procenat pacijenata</a:t>
            </a:r>
            <a:r>
              <a:rPr lang="en-GB" sz="1600">
                <a:solidFill>
                  <a:srgbClr val="002060"/>
                </a:solidFill>
                <a:latin typeface="Verdana" pitchFamily="34" charset="0"/>
              </a:rPr>
              <a:t> </a:t>
            </a:r>
            <a:r>
              <a:rPr lang="sr-Latn-CS" sz="1600">
                <a:solidFill>
                  <a:srgbClr val="002060"/>
                </a:solidFill>
                <a:latin typeface="Verdana" pitchFamily="34" charset="0"/>
              </a:rPr>
              <a:t>(</a:t>
            </a:r>
            <a:r>
              <a:rPr lang="en-GB" sz="1600">
                <a:solidFill>
                  <a:srgbClr val="002060"/>
                </a:solidFill>
                <a:latin typeface="Verdana" pitchFamily="34" charset="0"/>
              </a:rPr>
              <a:t>%</a:t>
            </a:r>
            <a:r>
              <a:rPr lang="sr-Latn-CS" sz="1600">
                <a:solidFill>
                  <a:srgbClr val="002060"/>
                </a:solidFill>
                <a:latin typeface="Verdana" pitchFamily="34" charset="0"/>
              </a:rPr>
              <a:t>)</a:t>
            </a:r>
            <a:endParaRPr lang="en-GB" sz="1600">
              <a:solidFill>
                <a:srgbClr val="002060"/>
              </a:solidFill>
              <a:latin typeface="Verdana" pitchFamily="34" charset="0"/>
            </a:endParaRPr>
          </a:p>
        </p:txBody>
      </p:sp>
      <p:sp>
        <p:nvSpPr>
          <p:cNvPr id="3" name="TextBox 2"/>
          <p:cNvSpPr txBox="1"/>
          <p:nvPr/>
        </p:nvSpPr>
        <p:spPr>
          <a:xfrm>
            <a:off x="1552581" y="3794128"/>
            <a:ext cx="1247457" cy="307777"/>
          </a:xfrm>
          <a:prstGeom prst="rect">
            <a:avLst/>
          </a:prstGeom>
          <a:noFill/>
        </p:spPr>
        <p:txBody>
          <a:bodyPr wrap="none">
            <a:spAutoFit/>
          </a:bodyPr>
          <a:lstStyle/>
          <a:p>
            <a:pPr>
              <a:defRPr/>
            </a:pPr>
            <a:r>
              <a:rPr lang="sr-Latn-CS" sz="1400" dirty="0">
                <a:latin typeface="+mn-lt"/>
                <a:cs typeface="Arial" pitchFamily="34" charset="0"/>
              </a:rPr>
              <a:t>Jedan </a:t>
            </a:r>
            <a:r>
              <a:rPr lang="sr-Latn-CS" sz="1400" dirty="0" err="1">
                <a:latin typeface="+mn-lt"/>
                <a:cs typeface="Arial" pitchFamily="34" charset="0"/>
              </a:rPr>
              <a:t>bolus</a:t>
            </a:r>
            <a:endParaRPr lang="en-GB" sz="1400" dirty="0">
              <a:latin typeface="+mn-lt"/>
              <a:cs typeface="Arial" pitchFamily="34" charset="0"/>
            </a:endParaRPr>
          </a:p>
        </p:txBody>
      </p:sp>
      <p:sp>
        <p:nvSpPr>
          <p:cNvPr id="13" name="TextBox 12"/>
          <p:cNvSpPr txBox="1"/>
          <p:nvPr/>
        </p:nvSpPr>
        <p:spPr>
          <a:xfrm>
            <a:off x="2800351" y="3794128"/>
            <a:ext cx="1179810" cy="307777"/>
          </a:xfrm>
          <a:prstGeom prst="rect">
            <a:avLst/>
          </a:prstGeom>
          <a:noFill/>
        </p:spPr>
        <p:txBody>
          <a:bodyPr wrap="none">
            <a:spAutoFit/>
          </a:bodyPr>
          <a:lstStyle/>
          <a:p>
            <a:pPr>
              <a:defRPr/>
            </a:pPr>
            <a:r>
              <a:rPr lang="sr-Latn-CS" sz="1400" dirty="0">
                <a:latin typeface="+mn-lt"/>
                <a:cs typeface="Arial" pitchFamily="34" charset="0"/>
              </a:rPr>
              <a:t>Dva </a:t>
            </a:r>
            <a:r>
              <a:rPr lang="sr-Latn-CS" sz="1400" dirty="0" err="1">
                <a:latin typeface="+mn-lt"/>
                <a:cs typeface="Arial" pitchFamily="34" charset="0"/>
              </a:rPr>
              <a:t>bolusa</a:t>
            </a:r>
            <a:endParaRPr lang="en-GB" sz="1400" dirty="0">
              <a:latin typeface="+mn-lt"/>
              <a:cs typeface="Arial" pitchFamily="34" charset="0"/>
            </a:endParaRPr>
          </a:p>
        </p:txBody>
      </p:sp>
      <p:sp>
        <p:nvSpPr>
          <p:cNvPr id="14" name="TextBox 13"/>
          <p:cNvSpPr txBox="1"/>
          <p:nvPr/>
        </p:nvSpPr>
        <p:spPr>
          <a:xfrm>
            <a:off x="4143381" y="3794128"/>
            <a:ext cx="1052019" cy="307777"/>
          </a:xfrm>
          <a:prstGeom prst="rect">
            <a:avLst/>
          </a:prstGeom>
          <a:noFill/>
        </p:spPr>
        <p:txBody>
          <a:bodyPr wrap="none">
            <a:spAutoFit/>
          </a:bodyPr>
          <a:lstStyle/>
          <a:p>
            <a:pPr>
              <a:defRPr/>
            </a:pPr>
            <a:r>
              <a:rPr lang="sr-Latn-CS" sz="1400" dirty="0">
                <a:latin typeface="+mn-lt"/>
                <a:cs typeface="Arial" pitchFamily="34" charset="0"/>
              </a:rPr>
              <a:t>Tri </a:t>
            </a:r>
            <a:r>
              <a:rPr lang="sr-Latn-CS" sz="1400" dirty="0" err="1">
                <a:latin typeface="+mn-lt"/>
                <a:cs typeface="Arial" pitchFamily="34" charset="0"/>
              </a:rPr>
              <a:t>bolusa</a:t>
            </a:r>
            <a:endParaRPr lang="en-GB" sz="1400" dirty="0">
              <a:latin typeface="+mn-lt"/>
              <a:cs typeface="Arial" pitchFamily="34" charset="0"/>
            </a:endParaRPr>
          </a:p>
        </p:txBody>
      </p:sp>
      <p:cxnSp>
        <p:nvCxnSpPr>
          <p:cNvPr id="5" name="Straight Connector 4"/>
          <p:cNvCxnSpPr/>
          <p:nvPr/>
        </p:nvCxnSpPr>
        <p:spPr>
          <a:xfrm>
            <a:off x="1552581" y="3789363"/>
            <a:ext cx="3641725"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5953125" y="2439991"/>
            <a:ext cx="2668588" cy="954107"/>
          </a:xfrm>
          <a:prstGeom prst="rect">
            <a:avLst/>
          </a:prstGeom>
          <a:solidFill>
            <a:schemeClr val="bg2"/>
          </a:solidFill>
          <a:ln w="25400" algn="ctr">
            <a:solidFill>
              <a:schemeClr val="tx1"/>
            </a:solidFill>
            <a:miter lim="800000"/>
            <a:headEnd/>
            <a:tailEnd/>
          </a:ln>
        </p:spPr>
        <p:txBody>
          <a:bodyPr>
            <a:spAutoFit/>
          </a:bodyPr>
          <a:lstStyle/>
          <a:p>
            <a:pPr algn="ctr">
              <a:defRPr/>
            </a:pPr>
            <a:r>
              <a:rPr lang="sr-Latn-CS" sz="1400" dirty="0">
                <a:solidFill>
                  <a:schemeClr val="accent1">
                    <a:lumMod val="50000"/>
                  </a:schemeClr>
                </a:solidFill>
                <a:latin typeface="+mn-lt"/>
                <a:cs typeface="+mn-cs"/>
              </a:rPr>
              <a:t>Skoro četvrtina pacijenata nakon 36 nedelja nije imala potrebu za punom intenziviranom terapijom</a:t>
            </a:r>
            <a:endParaRPr lang="en-GB" sz="1400" dirty="0">
              <a:solidFill>
                <a:schemeClr val="accent1">
                  <a:lumMod val="50000"/>
                </a:schemeClr>
              </a:solidFill>
              <a:latin typeface="+mn-lt"/>
              <a:cs typeface="+mn-cs"/>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0834" name="Title 3"/>
          <p:cNvSpPr>
            <a:spLocks noGrp="1"/>
          </p:cNvSpPr>
          <p:nvPr>
            <p:ph type="title" idx="4294967295"/>
          </p:nvPr>
        </p:nvSpPr>
        <p:spPr/>
        <p:txBody>
          <a:bodyPr/>
          <a:lstStyle/>
          <a:p>
            <a:pPr eaLnBrk="1" hangingPunct="1"/>
            <a:r>
              <a:rPr lang="en-GB" sz="2000" smtClean="0"/>
              <a:t>Postepeno uvođenje bolusa vs. </a:t>
            </a:r>
            <a:r>
              <a:rPr lang="en-US" sz="2000" smtClean="0"/>
              <a:t/>
            </a:r>
            <a:br>
              <a:rPr lang="en-US" sz="2000" smtClean="0"/>
            </a:br>
            <a:r>
              <a:rPr lang="en-GB" sz="2000" smtClean="0"/>
              <a:t>intenzivirana insulinska terapija</a:t>
            </a:r>
          </a:p>
        </p:txBody>
      </p:sp>
      <p:graphicFrame>
        <p:nvGraphicFramePr>
          <p:cNvPr id="2" name="Diagram 1"/>
          <p:cNvGraphicFramePr/>
          <p:nvPr>
            <p:extLst>
              <p:ext uri="{D42A27DB-BD31-4B8C-83A1-F6EECF244321}">
                <p14:modId xmlns:p14="http://schemas.microsoft.com/office/powerpoint/2010/main" xmlns="" val="3638983016"/>
              </p:ext>
            </p:extLst>
          </p:nvPr>
        </p:nvGraphicFramePr>
        <p:xfrm>
          <a:off x="436479" y="1076521"/>
          <a:ext cx="8194343" cy="342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80837" name="TextBox 2"/>
          <p:cNvSpPr txBox="1">
            <a:spLocks noChangeArrowheads="1"/>
          </p:cNvSpPr>
          <p:nvPr/>
        </p:nvSpPr>
        <p:spPr bwMode="auto">
          <a:xfrm>
            <a:off x="128588" y="4897440"/>
            <a:ext cx="6310312" cy="246221"/>
          </a:xfrm>
          <a:prstGeom prst="rect">
            <a:avLst/>
          </a:prstGeom>
          <a:noFill/>
          <a:ln w="9525">
            <a:noFill/>
            <a:miter lim="800000"/>
            <a:headEnd/>
            <a:tailEnd/>
          </a:ln>
        </p:spPr>
        <p:txBody>
          <a:bodyPr anchor="b">
            <a:spAutoFit/>
          </a:bodyPr>
          <a:lstStyle/>
          <a:p>
            <a:pPr>
              <a:spcBef>
                <a:spcPct val="50000"/>
              </a:spcBef>
            </a:pPr>
            <a:r>
              <a:rPr lang="sr-Latn-CS" sz="1000">
                <a:solidFill>
                  <a:schemeClr val="accent1"/>
                </a:solidFill>
                <a:latin typeface="Verdana" pitchFamily="34" charset="0"/>
              </a:rPr>
              <a:t>Rodbard </a:t>
            </a:r>
            <a:r>
              <a:rPr lang="sr-Latn-CS" sz="1000" i="1">
                <a:solidFill>
                  <a:schemeClr val="accent1"/>
                </a:solidFill>
                <a:latin typeface="Verdana" pitchFamily="34" charset="0"/>
              </a:rPr>
              <a:t>et al. Lancet Diabetes Endocrinol </a:t>
            </a:r>
            <a:r>
              <a:rPr lang="sr-Latn-CS" sz="1000">
                <a:solidFill>
                  <a:schemeClr val="accent1"/>
                </a:solidFill>
                <a:latin typeface="Verdana" pitchFamily="34" charset="0"/>
              </a:rPr>
              <a:t>2013;2:30–7</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82" name="Title 3"/>
          <p:cNvSpPr>
            <a:spLocks noGrp="1"/>
          </p:cNvSpPr>
          <p:nvPr>
            <p:ph type="title" idx="4294967295"/>
          </p:nvPr>
        </p:nvSpPr>
        <p:spPr/>
        <p:txBody>
          <a:bodyPr/>
          <a:lstStyle/>
          <a:p>
            <a:pPr eaLnBrk="1" hangingPunct="1"/>
            <a:r>
              <a:rPr lang="en-GB" sz="2000" smtClean="0"/>
              <a:t>Postepeno uvođenje bolusa vs. </a:t>
            </a:r>
            <a:r>
              <a:rPr lang="en-US" sz="2000" smtClean="0"/>
              <a:t/>
            </a:r>
            <a:br>
              <a:rPr lang="en-US" sz="2000" smtClean="0"/>
            </a:br>
            <a:r>
              <a:rPr lang="en-GB" sz="2000" smtClean="0"/>
              <a:t>intenzivirana insulinska terapija – razlike u efektu</a:t>
            </a:r>
          </a:p>
        </p:txBody>
      </p:sp>
      <p:sp>
        <p:nvSpPr>
          <p:cNvPr id="2682886" name="TextBox 2"/>
          <p:cNvSpPr txBox="1">
            <a:spLocks noChangeArrowheads="1"/>
          </p:cNvSpPr>
          <p:nvPr/>
        </p:nvSpPr>
        <p:spPr bwMode="auto">
          <a:xfrm>
            <a:off x="128588" y="4897440"/>
            <a:ext cx="6310312" cy="246221"/>
          </a:xfrm>
          <a:prstGeom prst="rect">
            <a:avLst/>
          </a:prstGeom>
          <a:noFill/>
          <a:ln w="9525">
            <a:noFill/>
            <a:miter lim="800000"/>
            <a:headEnd/>
            <a:tailEnd/>
          </a:ln>
        </p:spPr>
        <p:txBody>
          <a:bodyPr anchor="b">
            <a:spAutoFit/>
          </a:bodyPr>
          <a:lstStyle/>
          <a:p>
            <a:pPr>
              <a:spcBef>
                <a:spcPct val="50000"/>
              </a:spcBef>
            </a:pPr>
            <a:r>
              <a:rPr lang="sr-Latn-CS" sz="1000">
                <a:solidFill>
                  <a:schemeClr val="accent1"/>
                </a:solidFill>
                <a:latin typeface="Verdana" pitchFamily="34" charset="0"/>
              </a:rPr>
              <a:t>Rodbard </a:t>
            </a:r>
            <a:r>
              <a:rPr lang="sr-Latn-CS" sz="1000" i="1">
                <a:solidFill>
                  <a:schemeClr val="accent1"/>
                </a:solidFill>
                <a:latin typeface="Verdana" pitchFamily="34" charset="0"/>
              </a:rPr>
              <a:t>et al. Lancet Diabetes Endocrinol </a:t>
            </a:r>
            <a:r>
              <a:rPr lang="sr-Latn-CS" sz="1000">
                <a:solidFill>
                  <a:schemeClr val="accent1"/>
                </a:solidFill>
                <a:latin typeface="Verdana" pitchFamily="34" charset="0"/>
              </a:rPr>
              <a:t>2013;2:30–7</a:t>
            </a:r>
          </a:p>
        </p:txBody>
      </p:sp>
      <p:graphicFrame>
        <p:nvGraphicFramePr>
          <p:cNvPr id="5" name="Content Placeholder 3"/>
          <p:cNvGraphicFramePr>
            <a:graphicFrameLocks/>
          </p:cNvGraphicFramePr>
          <p:nvPr>
            <p:extLst>
              <p:ext uri="{D42A27DB-BD31-4B8C-83A1-F6EECF244321}">
                <p14:modId xmlns:p14="http://schemas.microsoft.com/office/powerpoint/2010/main" xmlns="" val="683482760"/>
              </p:ext>
            </p:extLst>
          </p:nvPr>
        </p:nvGraphicFramePr>
        <p:xfrm>
          <a:off x="597164" y="1343608"/>
          <a:ext cx="8000741" cy="288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6498" name="Title 3"/>
          <p:cNvSpPr>
            <a:spLocks noGrp="1"/>
          </p:cNvSpPr>
          <p:nvPr>
            <p:ph type="title" idx="4294967295"/>
          </p:nvPr>
        </p:nvSpPr>
        <p:spPr/>
        <p:txBody>
          <a:bodyPr/>
          <a:lstStyle/>
          <a:p>
            <a:pPr eaLnBrk="1" hangingPunct="1"/>
            <a:r>
              <a:rPr lang="en-GB" sz="2000" smtClean="0"/>
              <a:t>Mogućnost postepenog uvođenje prandijalnog insulina: STEPwise™ studija</a:t>
            </a:r>
          </a:p>
        </p:txBody>
      </p:sp>
      <p:sp>
        <p:nvSpPr>
          <p:cNvPr id="2666520" name="Content Placeholder 11"/>
          <p:cNvSpPr>
            <a:spLocks/>
          </p:cNvSpPr>
          <p:nvPr/>
        </p:nvSpPr>
        <p:spPr bwMode="auto">
          <a:xfrm>
            <a:off x="550867" y="938216"/>
            <a:ext cx="8186737" cy="2797175"/>
          </a:xfrm>
          <a:prstGeom prst="rect">
            <a:avLst/>
          </a:prstGeom>
          <a:noFill/>
          <a:ln w="9525">
            <a:noFill/>
            <a:miter lim="800000"/>
            <a:headEnd/>
            <a:tailEnd/>
          </a:ln>
        </p:spPr>
        <p:txBody>
          <a:bodyPr/>
          <a:lstStyle/>
          <a:p>
            <a:pPr marL="444500" indent="-444500" fontAlgn="base">
              <a:spcBef>
                <a:spcPct val="0"/>
              </a:spcBef>
              <a:spcAft>
                <a:spcPct val="20000"/>
              </a:spcAft>
              <a:buClr>
                <a:srgbClr val="00B7FF"/>
              </a:buClr>
              <a:buFontTx/>
              <a:buChar char="•"/>
            </a:pPr>
            <a:r>
              <a:rPr lang="en-GB" sz="1400">
                <a:solidFill>
                  <a:srgbClr val="001965"/>
                </a:solidFill>
                <a:cs typeface="Arial" charset="0"/>
                <a:sym typeface="Symbol" pitchFamily="18" charset="2"/>
              </a:rPr>
              <a:t>Inicijalno uvođenje insulin asparta </a:t>
            </a:r>
            <a:r>
              <a:rPr lang="sr-Latn-CS" sz="1400">
                <a:solidFill>
                  <a:srgbClr val="001965"/>
                </a:solidFill>
                <a:cs typeface="Arial" charset="0"/>
                <a:sym typeface="Symbol" pitchFamily="18" charset="2"/>
              </a:rPr>
              <a:t>uz jedan obrok u toku dana</a:t>
            </a:r>
            <a:r>
              <a:rPr lang="en-GB" sz="1400">
                <a:solidFill>
                  <a:srgbClr val="001965"/>
                </a:solidFill>
                <a:cs typeface="Arial" charset="0"/>
                <a:sym typeface="Symbol" pitchFamily="18" charset="2"/>
              </a:rPr>
              <a:t>, a zatim intenziviranje dodavanjem druge i treće doze </a:t>
            </a:r>
            <a:r>
              <a:rPr lang="sr-Latn-CS" sz="1400">
                <a:solidFill>
                  <a:srgbClr val="001965"/>
                </a:solidFill>
                <a:cs typeface="Arial" charset="0"/>
                <a:sym typeface="Symbol" pitchFamily="18" charset="2"/>
              </a:rPr>
              <a:t>ukoliko nakon 12 nedelja HbA1c bude iznad 7%</a:t>
            </a:r>
            <a:endParaRPr lang="en-GB" sz="1400">
              <a:solidFill>
                <a:srgbClr val="001965"/>
              </a:solidFill>
              <a:cs typeface="Arial" charset="0"/>
            </a:endParaRPr>
          </a:p>
        </p:txBody>
      </p:sp>
      <p:sp>
        <p:nvSpPr>
          <p:cNvPr id="2666521" name="Text Box 14"/>
          <p:cNvSpPr txBox="1">
            <a:spLocks noChangeArrowheads="1"/>
          </p:cNvSpPr>
          <p:nvPr/>
        </p:nvSpPr>
        <p:spPr bwMode="auto">
          <a:xfrm>
            <a:off x="734724" y="1341441"/>
            <a:ext cx="184730" cy="461665"/>
          </a:xfrm>
          <a:prstGeom prst="rect">
            <a:avLst/>
          </a:prstGeom>
          <a:noFill/>
          <a:ln w="9525">
            <a:noFill/>
            <a:miter lim="800000"/>
            <a:headEnd/>
            <a:tailEnd/>
          </a:ln>
        </p:spPr>
        <p:txBody>
          <a:bodyPr wrap="none">
            <a:spAutoFit/>
          </a:bodyPr>
          <a:lstStyle/>
          <a:p>
            <a:pPr algn="ctr" fontAlgn="base">
              <a:spcBef>
                <a:spcPct val="50000"/>
              </a:spcBef>
              <a:spcAft>
                <a:spcPct val="0"/>
              </a:spcAft>
            </a:pPr>
            <a:endParaRPr lang="en-GB" sz="2400">
              <a:solidFill>
                <a:srgbClr val="354B77"/>
              </a:solidFill>
              <a:cs typeface="Arial" charset="0"/>
            </a:endParaRPr>
          </a:p>
        </p:txBody>
      </p:sp>
      <p:grpSp>
        <p:nvGrpSpPr>
          <p:cNvPr id="2" name="Group 22"/>
          <p:cNvGrpSpPr>
            <a:grpSpLocks/>
          </p:cNvGrpSpPr>
          <p:nvPr/>
        </p:nvGrpSpPr>
        <p:grpSpPr bwMode="auto">
          <a:xfrm>
            <a:off x="530225" y="1863728"/>
            <a:ext cx="7962900" cy="2576513"/>
            <a:chOff x="355" y="711"/>
            <a:chExt cx="5016" cy="2509"/>
          </a:xfrm>
        </p:grpSpPr>
        <p:sp>
          <p:nvSpPr>
            <p:cNvPr id="2666523" name="AutoShape 14"/>
            <p:cNvSpPr>
              <a:spLocks noChangeArrowheads="1"/>
            </p:cNvSpPr>
            <p:nvPr/>
          </p:nvSpPr>
          <p:spPr bwMode="auto">
            <a:xfrm>
              <a:off x="366" y="1046"/>
              <a:ext cx="5005" cy="827"/>
            </a:xfrm>
            <a:prstGeom prst="roundRect">
              <a:avLst>
                <a:gd name="adj" fmla="val 12875"/>
              </a:avLst>
            </a:prstGeom>
            <a:noFill/>
            <a:ln w="28575">
              <a:solidFill>
                <a:srgbClr val="FF9900"/>
              </a:solidFill>
              <a:round/>
              <a:headEnd/>
              <a:tailEnd/>
            </a:ln>
          </p:spPr>
          <p:txBody>
            <a:bodyPr wrap="none" anchor="ctr"/>
            <a:lstStyle/>
            <a:p>
              <a:pPr algn="ctr" fontAlgn="base">
                <a:spcBef>
                  <a:spcPct val="50000"/>
                </a:spcBef>
                <a:spcAft>
                  <a:spcPct val="0"/>
                </a:spcAft>
              </a:pPr>
              <a:endParaRPr lang="de-DE" sz="1200">
                <a:solidFill>
                  <a:srgbClr val="354B77"/>
                </a:solidFill>
                <a:cs typeface="Arial" charset="0"/>
              </a:endParaRPr>
            </a:p>
          </p:txBody>
        </p:sp>
        <p:sp>
          <p:nvSpPr>
            <p:cNvPr id="2666524" name="Text Box 13"/>
            <p:cNvSpPr txBox="1">
              <a:spLocks noChangeArrowheads="1"/>
            </p:cNvSpPr>
            <p:nvPr/>
          </p:nvSpPr>
          <p:spPr bwMode="auto">
            <a:xfrm>
              <a:off x="392" y="711"/>
              <a:ext cx="2737" cy="989"/>
            </a:xfrm>
            <a:prstGeom prst="rect">
              <a:avLst/>
            </a:prstGeom>
            <a:noFill/>
            <a:ln w="9525">
              <a:noFill/>
              <a:miter lim="800000"/>
              <a:headEnd/>
              <a:tailEnd/>
            </a:ln>
          </p:spPr>
          <p:txBody>
            <a:bodyPr>
              <a:spAutoFit/>
            </a:bodyPr>
            <a:lstStyle/>
            <a:p>
              <a:pPr marL="265113" indent="-265113" fontAlgn="base">
                <a:spcBef>
                  <a:spcPct val="0"/>
                </a:spcBef>
                <a:spcAft>
                  <a:spcPts val="600"/>
                </a:spcAft>
              </a:pPr>
              <a:r>
                <a:rPr lang="en-GB">
                  <a:solidFill>
                    <a:srgbClr val="001965"/>
                  </a:solidFill>
                  <a:cs typeface="Arial" charset="0"/>
                </a:rPr>
                <a:t>SimpleSTEP</a:t>
              </a:r>
            </a:p>
            <a:p>
              <a:pPr marL="265113" indent="-265113" fontAlgn="base">
                <a:spcBef>
                  <a:spcPct val="0"/>
                </a:spcBef>
                <a:spcAft>
                  <a:spcPts val="600"/>
                </a:spcAft>
                <a:buClr>
                  <a:srgbClr val="00B7FF"/>
                </a:buClr>
                <a:buSzPct val="125000"/>
                <a:buFontTx/>
                <a:buChar char="•"/>
              </a:pPr>
              <a:r>
                <a:rPr lang="en-GB" sz="1600">
                  <a:solidFill>
                    <a:srgbClr val="001965"/>
                  </a:solidFill>
                  <a:cs typeface="Arial" charset="0"/>
                </a:rPr>
                <a:t> izbor obroka:</a:t>
              </a:r>
            </a:p>
            <a:p>
              <a:pPr marL="265113" indent="-265113" fontAlgn="base">
                <a:spcBef>
                  <a:spcPct val="0"/>
                </a:spcBef>
                <a:spcAft>
                  <a:spcPts val="600"/>
                </a:spcAft>
                <a:buClr>
                  <a:srgbClr val="00B7FF"/>
                </a:buClr>
                <a:buSzPct val="125000"/>
                <a:buFontTx/>
                <a:buChar char="•"/>
              </a:pPr>
              <a:r>
                <a:rPr lang="en-GB" sz="1600">
                  <a:solidFill>
                    <a:srgbClr val="001965"/>
                  </a:solidFill>
                  <a:cs typeface="Arial" charset="0"/>
                </a:rPr>
                <a:t> titracija:</a:t>
              </a:r>
            </a:p>
          </p:txBody>
        </p:sp>
        <p:sp>
          <p:nvSpPr>
            <p:cNvPr id="2666525" name="Text Box 15"/>
            <p:cNvSpPr txBox="1">
              <a:spLocks noChangeArrowheads="1"/>
            </p:cNvSpPr>
            <p:nvPr/>
          </p:nvSpPr>
          <p:spPr bwMode="auto">
            <a:xfrm>
              <a:off x="392" y="2013"/>
              <a:ext cx="1993" cy="989"/>
            </a:xfrm>
            <a:prstGeom prst="rect">
              <a:avLst/>
            </a:prstGeom>
            <a:noFill/>
            <a:ln w="9525">
              <a:noFill/>
              <a:miter lim="800000"/>
              <a:headEnd/>
              <a:tailEnd/>
            </a:ln>
          </p:spPr>
          <p:txBody>
            <a:bodyPr>
              <a:spAutoFit/>
            </a:bodyPr>
            <a:lstStyle/>
            <a:p>
              <a:pPr fontAlgn="base">
                <a:spcBef>
                  <a:spcPct val="0"/>
                </a:spcBef>
                <a:spcAft>
                  <a:spcPts val="600"/>
                </a:spcAft>
                <a:tabLst>
                  <a:tab pos="0" algn="l"/>
                </a:tabLst>
              </a:pPr>
              <a:r>
                <a:rPr lang="en-GB">
                  <a:solidFill>
                    <a:srgbClr val="001965"/>
                  </a:solidFill>
                  <a:cs typeface="Arial" charset="0"/>
                </a:rPr>
                <a:t>ExtraSTEP</a:t>
              </a:r>
            </a:p>
            <a:p>
              <a:pPr fontAlgn="base">
                <a:spcBef>
                  <a:spcPct val="0"/>
                </a:spcBef>
                <a:spcAft>
                  <a:spcPts val="600"/>
                </a:spcAft>
                <a:buClr>
                  <a:srgbClr val="00B7FF"/>
                </a:buClr>
                <a:buSzPct val="125000"/>
                <a:buFontTx/>
                <a:buChar char="•"/>
                <a:tabLst>
                  <a:tab pos="0" algn="l"/>
                </a:tabLst>
              </a:pPr>
              <a:r>
                <a:rPr lang="en-GB" sz="1600">
                  <a:solidFill>
                    <a:srgbClr val="001965"/>
                  </a:solidFill>
                  <a:cs typeface="Arial" charset="0"/>
                </a:rPr>
                <a:t> izbor obroka:</a:t>
              </a:r>
            </a:p>
            <a:p>
              <a:pPr fontAlgn="base">
                <a:spcBef>
                  <a:spcPct val="0"/>
                </a:spcBef>
                <a:spcAft>
                  <a:spcPts val="600"/>
                </a:spcAft>
                <a:buClr>
                  <a:srgbClr val="00B7FF"/>
                </a:buClr>
                <a:buSzPct val="125000"/>
                <a:buFontTx/>
                <a:buChar char="•"/>
                <a:tabLst>
                  <a:tab pos="0" algn="l"/>
                </a:tabLst>
              </a:pPr>
              <a:r>
                <a:rPr lang="en-GB" sz="1600">
                  <a:solidFill>
                    <a:srgbClr val="001965"/>
                  </a:solidFill>
                  <a:cs typeface="Arial" charset="0"/>
                </a:rPr>
                <a:t> titracija:</a:t>
              </a:r>
            </a:p>
          </p:txBody>
        </p:sp>
        <p:sp>
          <p:nvSpPr>
            <p:cNvPr id="2666526" name="AutoShape 16"/>
            <p:cNvSpPr>
              <a:spLocks noChangeArrowheads="1"/>
            </p:cNvSpPr>
            <p:nvPr/>
          </p:nvSpPr>
          <p:spPr bwMode="auto">
            <a:xfrm>
              <a:off x="355" y="2350"/>
              <a:ext cx="5014" cy="870"/>
            </a:xfrm>
            <a:prstGeom prst="roundRect">
              <a:avLst>
                <a:gd name="adj" fmla="val 12875"/>
              </a:avLst>
            </a:prstGeom>
            <a:noFill/>
            <a:ln w="28575">
              <a:solidFill>
                <a:srgbClr val="FF9900"/>
              </a:solidFill>
              <a:round/>
              <a:headEnd/>
              <a:tailEnd/>
            </a:ln>
          </p:spPr>
          <p:txBody>
            <a:bodyPr wrap="none" anchor="ctr"/>
            <a:lstStyle/>
            <a:p>
              <a:pPr algn="ctr" fontAlgn="base">
                <a:spcBef>
                  <a:spcPct val="50000"/>
                </a:spcBef>
                <a:spcAft>
                  <a:spcPct val="0"/>
                </a:spcAft>
              </a:pPr>
              <a:endParaRPr lang="en-GB" sz="1200">
                <a:solidFill>
                  <a:srgbClr val="354B77"/>
                </a:solidFill>
                <a:cs typeface="Arial" charset="0"/>
              </a:endParaRPr>
            </a:p>
          </p:txBody>
        </p:sp>
      </p:grpSp>
      <p:sp>
        <p:nvSpPr>
          <p:cNvPr id="2666527" name="TextBox 12"/>
          <p:cNvSpPr txBox="1">
            <a:spLocks noChangeArrowheads="1"/>
          </p:cNvSpPr>
          <p:nvPr/>
        </p:nvSpPr>
        <p:spPr bwMode="auto">
          <a:xfrm>
            <a:off x="3370265" y="2301875"/>
            <a:ext cx="5122863" cy="661720"/>
          </a:xfrm>
          <a:prstGeom prst="rect">
            <a:avLst/>
          </a:prstGeom>
          <a:noFill/>
          <a:ln w="9525">
            <a:noFill/>
            <a:miter lim="800000"/>
            <a:headEnd/>
            <a:tailEnd/>
          </a:ln>
        </p:spPr>
        <p:txBody>
          <a:bodyPr wrap="square">
            <a:spAutoFit/>
          </a:bodyPr>
          <a:lstStyle/>
          <a:p>
            <a:pPr fontAlgn="base">
              <a:spcBef>
                <a:spcPct val="0"/>
              </a:spcBef>
              <a:spcAft>
                <a:spcPts val="600"/>
              </a:spcAft>
            </a:pPr>
            <a:r>
              <a:rPr lang="en-GB" sz="1600" dirty="0" err="1">
                <a:solidFill>
                  <a:srgbClr val="001965"/>
                </a:solidFill>
                <a:cs typeface="Arial" charset="0"/>
              </a:rPr>
              <a:t>Najveći</a:t>
            </a:r>
            <a:r>
              <a:rPr lang="en-GB" sz="1600" dirty="0">
                <a:solidFill>
                  <a:srgbClr val="001965"/>
                </a:solidFill>
                <a:cs typeface="Arial" charset="0"/>
              </a:rPr>
              <a:t> </a:t>
            </a:r>
            <a:r>
              <a:rPr lang="en-GB" sz="1600" dirty="0" err="1">
                <a:solidFill>
                  <a:srgbClr val="001965"/>
                </a:solidFill>
                <a:cs typeface="Arial" charset="0"/>
              </a:rPr>
              <a:t>planirani</a:t>
            </a:r>
            <a:r>
              <a:rPr lang="en-GB" sz="1600" dirty="0">
                <a:solidFill>
                  <a:srgbClr val="001965"/>
                </a:solidFill>
                <a:cs typeface="Arial" charset="0"/>
              </a:rPr>
              <a:t> </a:t>
            </a:r>
            <a:r>
              <a:rPr lang="en-GB" sz="1600" dirty="0" err="1">
                <a:solidFill>
                  <a:srgbClr val="001965"/>
                </a:solidFill>
                <a:cs typeface="Arial" charset="0"/>
              </a:rPr>
              <a:t>obrok</a:t>
            </a:r>
            <a:r>
              <a:rPr lang="en-GB" sz="1600" dirty="0">
                <a:solidFill>
                  <a:srgbClr val="001965"/>
                </a:solidFill>
                <a:cs typeface="Arial" charset="0"/>
              </a:rPr>
              <a:t> </a:t>
            </a:r>
            <a:r>
              <a:rPr lang="en-GB" sz="1600" dirty="0" err="1">
                <a:solidFill>
                  <a:srgbClr val="001965"/>
                </a:solidFill>
                <a:cs typeface="Arial" charset="0"/>
              </a:rPr>
              <a:t>za</a:t>
            </a:r>
            <a:r>
              <a:rPr lang="en-GB" sz="1600" dirty="0">
                <a:solidFill>
                  <a:srgbClr val="001965"/>
                </a:solidFill>
                <a:cs typeface="Arial" charset="0"/>
              </a:rPr>
              <a:t> </a:t>
            </a:r>
            <a:r>
              <a:rPr lang="en-GB" sz="1600" dirty="0" err="1">
                <a:solidFill>
                  <a:srgbClr val="001965"/>
                </a:solidFill>
                <a:cs typeface="Arial" charset="0"/>
              </a:rPr>
              <a:t>taj</a:t>
            </a:r>
            <a:r>
              <a:rPr lang="en-GB" sz="1600" dirty="0">
                <a:solidFill>
                  <a:srgbClr val="001965"/>
                </a:solidFill>
                <a:cs typeface="Arial" charset="0"/>
              </a:rPr>
              <a:t> </a:t>
            </a:r>
            <a:r>
              <a:rPr lang="en-GB" sz="1600" dirty="0" err="1">
                <a:solidFill>
                  <a:srgbClr val="001965"/>
                </a:solidFill>
                <a:cs typeface="Arial" charset="0"/>
              </a:rPr>
              <a:t>dan</a:t>
            </a:r>
            <a:endParaRPr lang="en-GB" sz="1600" dirty="0">
              <a:solidFill>
                <a:srgbClr val="001965"/>
              </a:solidFill>
              <a:cs typeface="Arial" charset="0"/>
            </a:endParaRPr>
          </a:p>
          <a:p>
            <a:pPr fontAlgn="base">
              <a:spcBef>
                <a:spcPct val="0"/>
              </a:spcBef>
              <a:spcAft>
                <a:spcPts val="600"/>
              </a:spcAft>
            </a:pPr>
            <a:r>
              <a:rPr lang="en-GB" sz="1600" dirty="0" err="1">
                <a:solidFill>
                  <a:srgbClr val="001965"/>
                </a:solidFill>
                <a:cs typeface="Arial" charset="0"/>
              </a:rPr>
              <a:t>Ciljna</a:t>
            </a:r>
            <a:r>
              <a:rPr lang="en-GB" sz="1600" dirty="0">
                <a:solidFill>
                  <a:srgbClr val="001965"/>
                </a:solidFill>
                <a:cs typeface="Arial" charset="0"/>
              </a:rPr>
              <a:t> </a:t>
            </a:r>
            <a:r>
              <a:rPr lang="en-GB" sz="1600" b="1" dirty="0" err="1">
                <a:solidFill>
                  <a:srgbClr val="001965"/>
                </a:solidFill>
                <a:cs typeface="Arial" charset="0"/>
              </a:rPr>
              <a:t>preprandijalna</a:t>
            </a:r>
            <a:r>
              <a:rPr lang="en-GB" sz="1600" dirty="0">
                <a:solidFill>
                  <a:srgbClr val="001965"/>
                </a:solidFill>
                <a:cs typeface="Arial" charset="0"/>
              </a:rPr>
              <a:t> </a:t>
            </a:r>
            <a:r>
              <a:rPr lang="en-GB" sz="1600" dirty="0" err="1">
                <a:solidFill>
                  <a:srgbClr val="001965"/>
                </a:solidFill>
                <a:cs typeface="Arial" charset="0"/>
              </a:rPr>
              <a:t>glikemija</a:t>
            </a:r>
            <a:r>
              <a:rPr lang="en-GB" sz="1600" dirty="0">
                <a:solidFill>
                  <a:srgbClr val="001965"/>
                </a:solidFill>
                <a:cs typeface="Arial" charset="0"/>
              </a:rPr>
              <a:t> 4–6 </a:t>
            </a:r>
            <a:r>
              <a:rPr lang="en-GB" sz="1600" dirty="0" err="1">
                <a:solidFill>
                  <a:srgbClr val="001965"/>
                </a:solidFill>
                <a:cs typeface="Arial" charset="0"/>
              </a:rPr>
              <a:t>mmol</a:t>
            </a:r>
            <a:r>
              <a:rPr lang="en-GB" sz="1600" dirty="0">
                <a:solidFill>
                  <a:srgbClr val="001965"/>
                </a:solidFill>
                <a:cs typeface="Arial" charset="0"/>
              </a:rPr>
              <a:t>/L</a:t>
            </a:r>
          </a:p>
        </p:txBody>
      </p:sp>
      <p:sp>
        <p:nvSpPr>
          <p:cNvPr id="2666528" name="TextBox 13"/>
          <p:cNvSpPr txBox="1">
            <a:spLocks noChangeArrowheads="1"/>
          </p:cNvSpPr>
          <p:nvPr/>
        </p:nvSpPr>
        <p:spPr bwMode="auto">
          <a:xfrm>
            <a:off x="3370263" y="3603626"/>
            <a:ext cx="5262562" cy="661720"/>
          </a:xfrm>
          <a:prstGeom prst="rect">
            <a:avLst/>
          </a:prstGeom>
          <a:noFill/>
          <a:ln w="9525">
            <a:noFill/>
            <a:miter lim="800000"/>
            <a:headEnd/>
            <a:tailEnd/>
          </a:ln>
        </p:spPr>
        <p:txBody>
          <a:bodyPr>
            <a:spAutoFit/>
          </a:bodyPr>
          <a:lstStyle/>
          <a:p>
            <a:pPr fontAlgn="base">
              <a:spcBef>
                <a:spcPct val="0"/>
              </a:spcBef>
              <a:spcAft>
                <a:spcPts val="600"/>
              </a:spcAft>
            </a:pPr>
            <a:r>
              <a:rPr lang="en-GB" sz="1600" dirty="0" err="1">
                <a:solidFill>
                  <a:srgbClr val="001965"/>
                </a:solidFill>
                <a:cs typeface="Arial" charset="0"/>
              </a:rPr>
              <a:t>Obrok</a:t>
            </a:r>
            <a:r>
              <a:rPr lang="en-GB" sz="1600" dirty="0">
                <a:solidFill>
                  <a:srgbClr val="001965"/>
                </a:solidFill>
                <a:cs typeface="Arial" charset="0"/>
              </a:rPr>
              <a:t> </a:t>
            </a:r>
            <a:r>
              <a:rPr lang="en-GB" sz="1600" dirty="0" err="1">
                <a:solidFill>
                  <a:srgbClr val="001965"/>
                </a:solidFill>
                <a:cs typeface="Arial" charset="0"/>
              </a:rPr>
              <a:t>sa</a:t>
            </a:r>
            <a:r>
              <a:rPr lang="en-GB" sz="1600" dirty="0">
                <a:solidFill>
                  <a:srgbClr val="001965"/>
                </a:solidFill>
                <a:cs typeface="Arial" charset="0"/>
              </a:rPr>
              <a:t> </a:t>
            </a:r>
            <a:r>
              <a:rPr lang="en-GB" sz="1600" dirty="0" err="1">
                <a:solidFill>
                  <a:srgbClr val="001965"/>
                </a:solidFill>
                <a:cs typeface="Arial" charset="0"/>
              </a:rPr>
              <a:t>najvećim</a:t>
            </a:r>
            <a:r>
              <a:rPr lang="en-GB" sz="1600" dirty="0">
                <a:solidFill>
                  <a:srgbClr val="001965"/>
                </a:solidFill>
                <a:cs typeface="Arial" charset="0"/>
              </a:rPr>
              <a:t> </a:t>
            </a:r>
            <a:r>
              <a:rPr lang="en-GB" sz="1600" dirty="0" err="1">
                <a:solidFill>
                  <a:srgbClr val="001965"/>
                </a:solidFill>
                <a:cs typeface="Arial" charset="0"/>
              </a:rPr>
              <a:t>izmerenim</a:t>
            </a:r>
            <a:r>
              <a:rPr lang="en-GB" sz="1600" dirty="0">
                <a:solidFill>
                  <a:srgbClr val="001965"/>
                </a:solidFill>
                <a:cs typeface="Arial" charset="0"/>
              </a:rPr>
              <a:t> </a:t>
            </a:r>
            <a:r>
              <a:rPr lang="en-GB" sz="1600" dirty="0" err="1">
                <a:solidFill>
                  <a:srgbClr val="001965"/>
                </a:solidFill>
                <a:cs typeface="Arial" charset="0"/>
              </a:rPr>
              <a:t>skokom</a:t>
            </a:r>
            <a:r>
              <a:rPr lang="en-GB" sz="1600" dirty="0">
                <a:solidFill>
                  <a:srgbClr val="001965"/>
                </a:solidFill>
                <a:cs typeface="Arial" charset="0"/>
              </a:rPr>
              <a:t> PPG</a:t>
            </a:r>
          </a:p>
          <a:p>
            <a:pPr fontAlgn="base">
              <a:spcBef>
                <a:spcPct val="0"/>
              </a:spcBef>
              <a:spcAft>
                <a:spcPts val="600"/>
              </a:spcAft>
            </a:pPr>
            <a:r>
              <a:rPr lang="en-GB" sz="1600" dirty="0" err="1">
                <a:solidFill>
                  <a:srgbClr val="001965"/>
                </a:solidFill>
                <a:cs typeface="Arial" charset="0"/>
              </a:rPr>
              <a:t>Ciljna</a:t>
            </a:r>
            <a:r>
              <a:rPr lang="en-GB" sz="1600" dirty="0">
                <a:solidFill>
                  <a:srgbClr val="001965"/>
                </a:solidFill>
                <a:cs typeface="Arial" charset="0"/>
              </a:rPr>
              <a:t> </a:t>
            </a:r>
            <a:r>
              <a:rPr lang="en-GB" sz="1600" b="1" dirty="0" err="1">
                <a:solidFill>
                  <a:srgbClr val="001965"/>
                </a:solidFill>
                <a:cs typeface="Arial" charset="0"/>
              </a:rPr>
              <a:t>postprandijalna</a:t>
            </a:r>
            <a:r>
              <a:rPr lang="en-GB" sz="1600" dirty="0">
                <a:solidFill>
                  <a:srgbClr val="001965"/>
                </a:solidFill>
                <a:cs typeface="Arial" charset="0"/>
              </a:rPr>
              <a:t> </a:t>
            </a:r>
            <a:r>
              <a:rPr lang="en-GB" sz="1600" dirty="0" err="1">
                <a:solidFill>
                  <a:srgbClr val="001965"/>
                </a:solidFill>
                <a:cs typeface="Arial" charset="0"/>
              </a:rPr>
              <a:t>glikemija</a:t>
            </a:r>
            <a:r>
              <a:rPr lang="en-GB" sz="1600" dirty="0">
                <a:solidFill>
                  <a:srgbClr val="001965"/>
                </a:solidFill>
                <a:cs typeface="Arial" charset="0"/>
              </a:rPr>
              <a:t> 6–8 </a:t>
            </a:r>
            <a:r>
              <a:rPr lang="en-GB" sz="1600" dirty="0" err="1">
                <a:solidFill>
                  <a:srgbClr val="001965"/>
                </a:solidFill>
                <a:cs typeface="Arial" charset="0"/>
              </a:rPr>
              <a:t>mmol</a:t>
            </a:r>
            <a:r>
              <a:rPr lang="en-GB" sz="1600" dirty="0">
                <a:solidFill>
                  <a:srgbClr val="001965"/>
                </a:solidFill>
                <a:cs typeface="Arial" charset="0"/>
              </a:rPr>
              <a:t>/L</a:t>
            </a:r>
          </a:p>
        </p:txBody>
      </p:sp>
      <p:sp>
        <p:nvSpPr>
          <p:cNvPr id="2666529" name="Text Box 6"/>
          <p:cNvSpPr txBox="1">
            <a:spLocks noChangeArrowheads="1"/>
          </p:cNvSpPr>
          <p:nvPr/>
        </p:nvSpPr>
        <p:spPr bwMode="auto">
          <a:xfrm>
            <a:off x="5878513" y="4887269"/>
            <a:ext cx="3141662" cy="307777"/>
          </a:xfrm>
          <a:prstGeom prst="rect">
            <a:avLst/>
          </a:prstGeom>
          <a:noFill/>
          <a:ln w="9525">
            <a:noFill/>
            <a:miter lim="800000"/>
            <a:headEnd/>
            <a:tailEnd/>
          </a:ln>
        </p:spPr>
        <p:txBody>
          <a:bodyPr lIns="0" tIns="0" rIns="0" bIns="0" anchor="b">
            <a:spAutoFit/>
          </a:bodyPr>
          <a:lstStyle/>
          <a:p>
            <a:pPr algn="r" fontAlgn="base">
              <a:spcBef>
                <a:spcPct val="50000"/>
              </a:spcBef>
              <a:spcAft>
                <a:spcPct val="0"/>
              </a:spcAft>
              <a:buClr>
                <a:srgbClr val="00B7FF"/>
              </a:buClr>
              <a:buSzPct val="70000"/>
            </a:pPr>
            <a:r>
              <a:rPr lang="en-GB" sz="1000">
                <a:solidFill>
                  <a:srgbClr val="75787B"/>
                </a:solidFill>
                <a:cs typeface="Arial" charset="0"/>
              </a:rPr>
              <a:t/>
            </a:r>
            <a:br>
              <a:rPr lang="en-GB" sz="1000">
                <a:solidFill>
                  <a:srgbClr val="75787B"/>
                </a:solidFill>
                <a:cs typeface="Arial" charset="0"/>
              </a:rPr>
            </a:br>
            <a:r>
              <a:rPr lang="en-GB" sz="1000">
                <a:solidFill>
                  <a:srgbClr val="75787B"/>
                </a:solidFill>
                <a:cs typeface="Arial" charset="0"/>
              </a:rPr>
              <a:t>PPG – postprandijalna glikemija</a:t>
            </a:r>
          </a:p>
        </p:txBody>
      </p:sp>
      <p:sp>
        <p:nvSpPr>
          <p:cNvPr id="2666530" name="TextBox 2"/>
          <p:cNvSpPr txBox="1">
            <a:spLocks noChangeArrowheads="1"/>
          </p:cNvSpPr>
          <p:nvPr/>
        </p:nvSpPr>
        <p:spPr bwMode="auto">
          <a:xfrm>
            <a:off x="0" y="4897440"/>
            <a:ext cx="5003800" cy="246221"/>
          </a:xfrm>
          <a:prstGeom prst="rect">
            <a:avLst/>
          </a:prstGeom>
          <a:noFill/>
          <a:ln w="9525">
            <a:noFill/>
            <a:miter lim="800000"/>
            <a:headEnd/>
            <a:tailEnd/>
          </a:ln>
        </p:spPr>
        <p:txBody>
          <a:bodyPr>
            <a:spAutoFit/>
          </a:bodyPr>
          <a:lstStyle/>
          <a:p>
            <a:pPr fontAlgn="base">
              <a:spcBef>
                <a:spcPct val="50000"/>
              </a:spcBef>
              <a:spcAft>
                <a:spcPct val="0"/>
              </a:spcAft>
            </a:pPr>
            <a:r>
              <a:rPr lang="en-GB" sz="1000">
                <a:solidFill>
                  <a:srgbClr val="75787B"/>
                </a:solidFill>
                <a:cs typeface="Arial" charset="0"/>
              </a:rPr>
              <a:t>Menghini, Endocr Pract, 2011</a:t>
            </a:r>
          </a:p>
        </p:txBody>
      </p:sp>
    </p:spTree>
    <p:extLst>
      <p:ext uri="{BB962C8B-B14F-4D97-AF65-F5344CB8AC3E}">
        <p14:creationId xmlns:p14="http://schemas.microsoft.com/office/powerpoint/2010/main" xmlns="" val="623015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8546" name="Title 3"/>
          <p:cNvSpPr>
            <a:spLocks noGrp="1"/>
          </p:cNvSpPr>
          <p:nvPr>
            <p:ph type="title" idx="4294967295"/>
          </p:nvPr>
        </p:nvSpPr>
        <p:spPr/>
        <p:txBody>
          <a:bodyPr/>
          <a:lstStyle/>
          <a:p>
            <a:pPr eaLnBrk="1" hangingPunct="1"/>
            <a:r>
              <a:rPr lang="en-GB" sz="2000" smtClean="0"/>
              <a:t>Algoritam titracije insulin asparta: STEPwise™ studija</a:t>
            </a:r>
          </a:p>
        </p:txBody>
      </p:sp>
      <p:graphicFrame>
        <p:nvGraphicFramePr>
          <p:cNvPr id="2668615" name="Group 71"/>
          <p:cNvGraphicFramePr>
            <a:graphicFrameLocks noGrp="1"/>
          </p:cNvGraphicFramePr>
          <p:nvPr/>
        </p:nvGraphicFramePr>
        <p:xfrm>
          <a:off x="523879" y="1744664"/>
          <a:ext cx="4551363" cy="2586039"/>
        </p:xfrm>
        <a:graphic>
          <a:graphicData uri="http://schemas.openxmlformats.org/drawingml/2006/table">
            <a:tbl>
              <a:tblPr/>
              <a:tblGrid>
                <a:gridCol w="1501775"/>
                <a:gridCol w="1558925"/>
                <a:gridCol w="1490663"/>
              </a:tblGrid>
              <a:tr h="960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Verdana" pitchFamily="34" charset="0"/>
                          <a:cs typeface="Arial" charset="0"/>
                        </a:rPr>
                        <a:t>Glikemija pre obroka (mmol/l)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Verdana" pitchFamily="34" charset="0"/>
                          <a:cs typeface="Arial" charset="0"/>
                        </a:rPr>
                        <a:t>Glikemija pre spavanja (mmol/l)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Verdana" pitchFamily="34" charset="0"/>
                          <a:cs typeface="Arial" charset="0"/>
                        </a:rPr>
                        <a:t>Promena doze insulin asparta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&lt; 4.0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&lt; 4.0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000000"/>
                          </a:solidFill>
                          <a:effectLst/>
                          <a:latin typeface="Verdana" pitchFamily="34" charset="0"/>
                          <a:cs typeface="Arial" charset="0"/>
                        </a:rPr>
                        <a:t> - 2 j.</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25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4.0 – 6.0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4.0 – 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000000"/>
                          </a:solidFill>
                          <a:effectLst/>
                          <a:latin typeface="Verdana" pitchFamily="34" charset="0"/>
                          <a:cs typeface="Arial" charset="0"/>
                        </a:rPr>
                        <a:t>bez promene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6.1 - 9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8.0 –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000000"/>
                          </a:solidFill>
                          <a:effectLst/>
                          <a:latin typeface="Verdana" pitchFamily="34" charset="0"/>
                          <a:cs typeface="Arial" charset="0"/>
                        </a:rPr>
                        <a:t> + 2 j.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&gt; 9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&gt;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000000"/>
                          </a:solidFill>
                          <a:effectLst/>
                          <a:latin typeface="Verdana" pitchFamily="34" charset="0"/>
                          <a:cs typeface="Arial" charset="0"/>
                        </a:rPr>
                        <a:t> + 4 j.</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bl>
          </a:graphicData>
        </a:graphic>
      </p:graphicFrame>
      <p:sp>
        <p:nvSpPr>
          <p:cNvPr id="2668584" name="TextBox 6"/>
          <p:cNvSpPr txBox="1">
            <a:spLocks noChangeArrowheads="1"/>
          </p:cNvSpPr>
          <p:nvPr/>
        </p:nvSpPr>
        <p:spPr bwMode="auto">
          <a:xfrm>
            <a:off x="5589591" y="1160463"/>
            <a:ext cx="1107163" cy="369332"/>
          </a:xfrm>
          <a:prstGeom prst="rect">
            <a:avLst/>
          </a:prstGeom>
          <a:noFill/>
          <a:ln w="9525">
            <a:noFill/>
            <a:miter lim="800000"/>
            <a:headEnd/>
            <a:tailEnd/>
          </a:ln>
        </p:spPr>
        <p:txBody>
          <a:bodyPr wrap="none">
            <a:spAutoFit/>
          </a:bodyPr>
          <a:lstStyle/>
          <a:p>
            <a:pPr fontAlgn="base">
              <a:spcBef>
                <a:spcPct val="0"/>
              </a:spcBef>
              <a:spcAft>
                <a:spcPct val="0"/>
              </a:spcAft>
            </a:pPr>
            <a:r>
              <a:rPr lang="sr-Latn-CS">
                <a:solidFill>
                  <a:srgbClr val="FF8200"/>
                </a:solidFill>
                <a:latin typeface="Calibri" pitchFamily="34" charset="0"/>
                <a:cs typeface="Arial" charset="0"/>
              </a:rPr>
              <a:t>ExtraSTEP</a:t>
            </a:r>
          </a:p>
        </p:txBody>
      </p:sp>
      <p:graphicFrame>
        <p:nvGraphicFramePr>
          <p:cNvPr id="2668617" name="Group 73"/>
          <p:cNvGraphicFramePr>
            <a:graphicFrameLocks noGrp="1"/>
          </p:cNvGraphicFramePr>
          <p:nvPr/>
        </p:nvGraphicFramePr>
        <p:xfrm>
          <a:off x="5589592" y="1727200"/>
          <a:ext cx="3163887" cy="2582863"/>
        </p:xfrm>
        <a:graphic>
          <a:graphicData uri="http://schemas.openxmlformats.org/drawingml/2006/table">
            <a:tbl>
              <a:tblPr/>
              <a:tblGrid>
                <a:gridCol w="1587500"/>
                <a:gridCol w="1576387"/>
              </a:tblGrid>
              <a:tr h="960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Verdana" pitchFamily="34" charset="0"/>
                          <a:cs typeface="Arial" charset="0"/>
                        </a:rPr>
                        <a:t>Glikemija 2h posle  obroka (mmol/l)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Verdana" pitchFamily="34" charset="0"/>
                          <a:cs typeface="Arial" charset="0"/>
                        </a:rPr>
                        <a:t>Promena doze insulin asparta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&lt; 4.0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000000"/>
                          </a:solidFill>
                          <a:effectLst/>
                          <a:latin typeface="Verdana" pitchFamily="34" charset="0"/>
                          <a:cs typeface="Arial" charset="0"/>
                        </a:rPr>
                        <a:t> - 2 j.</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25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4.0 – 8.0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000000"/>
                          </a:solidFill>
                          <a:effectLst/>
                          <a:latin typeface="Verdana" pitchFamily="34" charset="0"/>
                          <a:cs typeface="Arial" charset="0"/>
                        </a:rPr>
                        <a:t>bez promene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8.0 –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000000"/>
                          </a:solidFill>
                          <a:effectLst/>
                          <a:latin typeface="Verdana" pitchFamily="34" charset="0"/>
                          <a:cs typeface="Arial" charset="0"/>
                        </a:rPr>
                        <a:t> + 2 j.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rgbClr val="000000"/>
                          </a:solidFill>
                          <a:effectLst/>
                          <a:latin typeface="Verdana" pitchFamily="34" charset="0"/>
                          <a:cs typeface="Arial" charset="0"/>
                        </a:rPr>
                        <a:t>&gt; 10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000000"/>
                          </a:solidFill>
                          <a:effectLst/>
                          <a:latin typeface="Verdana" pitchFamily="34" charset="0"/>
                          <a:cs typeface="Arial" charset="0"/>
                        </a:rPr>
                        <a:t> + 4 j.</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bl>
          </a:graphicData>
        </a:graphic>
      </p:graphicFrame>
      <p:sp>
        <p:nvSpPr>
          <p:cNvPr id="11" name="TextBox 10"/>
          <p:cNvSpPr txBox="1"/>
          <p:nvPr/>
        </p:nvSpPr>
        <p:spPr>
          <a:xfrm>
            <a:off x="523875" y="4897438"/>
            <a:ext cx="1826141" cy="230832"/>
          </a:xfrm>
          <a:prstGeom prst="rect">
            <a:avLst/>
          </a:prstGeom>
          <a:noFill/>
        </p:spPr>
        <p:txBody>
          <a:bodyPr wrap="none">
            <a:spAutoFit/>
          </a:bodyPr>
          <a:lstStyle/>
          <a:p>
            <a:pPr fontAlgn="base">
              <a:spcBef>
                <a:spcPct val="0"/>
              </a:spcBef>
              <a:spcAft>
                <a:spcPct val="0"/>
              </a:spcAft>
            </a:pPr>
            <a:r>
              <a:rPr lang="en-GB" sz="900">
                <a:solidFill>
                  <a:srgbClr val="75787B"/>
                </a:solidFill>
                <a:cs typeface="Arial" charset="0"/>
              </a:rPr>
              <a:t>Meneghini </a:t>
            </a:r>
            <a:r>
              <a:rPr lang="en-GB" sz="900" i="1">
                <a:solidFill>
                  <a:srgbClr val="75787B"/>
                </a:solidFill>
                <a:cs typeface="Arial" charset="0"/>
              </a:rPr>
              <a:t>et al. Endocr Pract </a:t>
            </a:r>
            <a:r>
              <a:rPr lang="en-GB" sz="900">
                <a:solidFill>
                  <a:srgbClr val="75787B"/>
                </a:solidFill>
                <a:cs typeface="Arial" charset="0"/>
              </a:rPr>
              <a:t>2011</a:t>
            </a:r>
          </a:p>
        </p:txBody>
      </p:sp>
      <p:sp>
        <p:nvSpPr>
          <p:cNvPr id="2668606" name="TextBox 11"/>
          <p:cNvSpPr txBox="1">
            <a:spLocks noChangeArrowheads="1"/>
          </p:cNvSpPr>
          <p:nvPr/>
        </p:nvSpPr>
        <p:spPr bwMode="auto">
          <a:xfrm>
            <a:off x="523875" y="1160463"/>
            <a:ext cx="1265090" cy="369332"/>
          </a:xfrm>
          <a:prstGeom prst="rect">
            <a:avLst/>
          </a:prstGeom>
          <a:noFill/>
          <a:ln w="9525">
            <a:noFill/>
            <a:miter lim="800000"/>
            <a:headEnd/>
            <a:tailEnd/>
          </a:ln>
        </p:spPr>
        <p:txBody>
          <a:bodyPr wrap="none">
            <a:spAutoFit/>
          </a:bodyPr>
          <a:lstStyle/>
          <a:p>
            <a:pPr fontAlgn="base">
              <a:spcBef>
                <a:spcPct val="0"/>
              </a:spcBef>
              <a:spcAft>
                <a:spcPct val="0"/>
              </a:spcAft>
            </a:pPr>
            <a:r>
              <a:rPr lang="sr-Latn-CS">
                <a:solidFill>
                  <a:srgbClr val="FF8200"/>
                </a:solidFill>
                <a:latin typeface="Calibri" pitchFamily="34" charset="0"/>
                <a:cs typeface="Arial" charset="0"/>
              </a:rPr>
              <a:t>SimpleSTEP</a:t>
            </a:r>
          </a:p>
        </p:txBody>
      </p:sp>
    </p:spTree>
    <p:extLst>
      <p:ext uri="{BB962C8B-B14F-4D97-AF65-F5344CB8AC3E}">
        <p14:creationId xmlns:p14="http://schemas.microsoft.com/office/powerpoint/2010/main" xmlns="" val="228365541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22" name="Title 3"/>
          <p:cNvSpPr>
            <a:spLocks noGrp="1"/>
          </p:cNvSpPr>
          <p:nvPr>
            <p:ph type="title" idx="4294967295"/>
          </p:nvPr>
        </p:nvSpPr>
        <p:spPr/>
        <p:txBody>
          <a:bodyPr/>
          <a:lstStyle/>
          <a:p>
            <a:pPr eaLnBrk="1" hangingPunct="1"/>
            <a:r>
              <a:rPr lang="pl-PL" smtClean="0"/>
              <a:t>Intenzivirana insulinska terapija</a:t>
            </a:r>
            <a:endParaRPr lang="en-GB" smtClean="0"/>
          </a:p>
        </p:txBody>
      </p:sp>
      <p:pic>
        <p:nvPicPr>
          <p:cNvPr id="2693124" name="Picture 2" descr="C:\Users\ijev\Desktop\Picture2.png"/>
          <p:cNvPicPr>
            <a:picLocks noChangeAspect="1" noChangeArrowheads="1"/>
          </p:cNvPicPr>
          <p:nvPr/>
        </p:nvPicPr>
        <p:blipFill>
          <a:blip r:embed="rId3"/>
          <a:srcRect/>
          <a:stretch>
            <a:fillRect/>
          </a:stretch>
        </p:blipFill>
        <p:spPr bwMode="auto">
          <a:xfrm>
            <a:off x="511181" y="1058865"/>
            <a:ext cx="5057775" cy="3738562"/>
          </a:xfrm>
          <a:prstGeom prst="rect">
            <a:avLst/>
          </a:prstGeom>
          <a:noFill/>
          <a:ln w="9525">
            <a:noFill/>
            <a:miter lim="800000"/>
            <a:headEnd/>
            <a:tailEnd/>
          </a:ln>
        </p:spPr>
      </p:pic>
      <p:sp>
        <p:nvSpPr>
          <p:cNvPr id="2693125" name="TextBox 2"/>
          <p:cNvSpPr txBox="1">
            <a:spLocks noChangeArrowheads="1"/>
          </p:cNvSpPr>
          <p:nvPr/>
        </p:nvSpPr>
        <p:spPr bwMode="auto">
          <a:xfrm>
            <a:off x="5516563" y="1458913"/>
            <a:ext cx="2722562" cy="261610"/>
          </a:xfrm>
          <a:prstGeom prst="rect">
            <a:avLst/>
          </a:prstGeom>
          <a:noFill/>
          <a:ln w="9525">
            <a:noFill/>
            <a:miter lim="800000"/>
            <a:headEnd/>
            <a:tailEnd/>
          </a:ln>
        </p:spPr>
        <p:txBody>
          <a:bodyPr>
            <a:spAutoFit/>
          </a:bodyPr>
          <a:lstStyle/>
          <a:p>
            <a:r>
              <a:rPr lang="en-GB" sz="1100" dirty="0" err="1">
                <a:solidFill>
                  <a:schemeClr val="accent1">
                    <a:lumMod val="50000"/>
                  </a:schemeClr>
                </a:solidFill>
              </a:rPr>
              <a:t>Brzodelujući</a:t>
            </a:r>
            <a:r>
              <a:rPr lang="en-GB" sz="1100" dirty="0">
                <a:solidFill>
                  <a:schemeClr val="accent1">
                    <a:lumMod val="50000"/>
                  </a:schemeClr>
                </a:solidFill>
              </a:rPr>
              <a:t> </a:t>
            </a:r>
            <a:r>
              <a:rPr lang="en-GB" sz="1100" dirty="0" err="1">
                <a:solidFill>
                  <a:schemeClr val="accent1">
                    <a:lumMod val="50000"/>
                  </a:schemeClr>
                </a:solidFill>
              </a:rPr>
              <a:t>humani</a:t>
            </a:r>
            <a:r>
              <a:rPr lang="en-GB" sz="1100" dirty="0">
                <a:solidFill>
                  <a:schemeClr val="accent1">
                    <a:lumMod val="50000"/>
                  </a:schemeClr>
                </a:solidFill>
              </a:rPr>
              <a:t> insulin</a:t>
            </a:r>
          </a:p>
        </p:txBody>
      </p:sp>
      <p:sp>
        <p:nvSpPr>
          <p:cNvPr id="2693126" name="TextBox 6"/>
          <p:cNvSpPr txBox="1">
            <a:spLocks noChangeArrowheads="1"/>
          </p:cNvSpPr>
          <p:nvPr/>
        </p:nvSpPr>
        <p:spPr bwMode="auto">
          <a:xfrm>
            <a:off x="5516569" y="3316288"/>
            <a:ext cx="3443287" cy="261610"/>
          </a:xfrm>
          <a:prstGeom prst="rect">
            <a:avLst/>
          </a:prstGeom>
          <a:noFill/>
          <a:ln w="9525">
            <a:noFill/>
            <a:miter lim="800000"/>
            <a:headEnd/>
            <a:tailEnd/>
          </a:ln>
        </p:spPr>
        <p:txBody>
          <a:bodyPr>
            <a:spAutoFit/>
          </a:bodyPr>
          <a:lstStyle/>
          <a:p>
            <a:r>
              <a:rPr lang="en-GB" sz="1100" dirty="0" err="1">
                <a:solidFill>
                  <a:schemeClr val="accent1">
                    <a:lumMod val="50000"/>
                  </a:schemeClr>
                </a:solidFill>
              </a:rPr>
              <a:t>Brzodelujući</a:t>
            </a:r>
            <a:r>
              <a:rPr lang="en-GB" sz="1100" dirty="0">
                <a:solidFill>
                  <a:schemeClr val="accent1">
                    <a:lumMod val="50000"/>
                  </a:schemeClr>
                </a:solidFill>
              </a:rPr>
              <a:t> </a:t>
            </a:r>
            <a:r>
              <a:rPr lang="en-GB" sz="1100" dirty="0" err="1">
                <a:solidFill>
                  <a:schemeClr val="accent1">
                    <a:lumMod val="50000"/>
                  </a:schemeClr>
                </a:solidFill>
              </a:rPr>
              <a:t>savremeni</a:t>
            </a:r>
            <a:r>
              <a:rPr lang="en-GB" sz="1100" dirty="0">
                <a:solidFill>
                  <a:schemeClr val="accent1">
                    <a:lumMod val="50000"/>
                  </a:schemeClr>
                </a:solidFill>
              </a:rPr>
              <a:t> insulin (</a:t>
            </a:r>
            <a:r>
              <a:rPr lang="en-GB" sz="1100" dirty="0" err="1">
                <a:solidFill>
                  <a:schemeClr val="accent1">
                    <a:lumMod val="50000"/>
                  </a:schemeClr>
                </a:solidFill>
              </a:rPr>
              <a:t>analog</a:t>
            </a:r>
            <a:r>
              <a:rPr lang="en-GB" sz="1100" dirty="0">
                <a:solidFill>
                  <a:schemeClr val="accent1">
                    <a:lumMod val="50000"/>
                  </a:schemeClr>
                </a:solidFill>
              </a:rPr>
              <a:t>)</a:t>
            </a:r>
          </a:p>
        </p:txBody>
      </p:sp>
      <p:sp>
        <p:nvSpPr>
          <p:cNvPr id="2693127" name="TextBox 7"/>
          <p:cNvSpPr txBox="1">
            <a:spLocks noChangeArrowheads="1"/>
          </p:cNvSpPr>
          <p:nvPr/>
        </p:nvSpPr>
        <p:spPr bwMode="auto">
          <a:xfrm>
            <a:off x="5516569" y="3500438"/>
            <a:ext cx="3443287" cy="261610"/>
          </a:xfrm>
          <a:prstGeom prst="rect">
            <a:avLst/>
          </a:prstGeom>
          <a:noFill/>
          <a:ln w="9525">
            <a:noFill/>
            <a:miter lim="800000"/>
            <a:headEnd/>
            <a:tailEnd/>
          </a:ln>
        </p:spPr>
        <p:txBody>
          <a:bodyPr>
            <a:spAutoFit/>
          </a:bodyPr>
          <a:lstStyle/>
          <a:p>
            <a:r>
              <a:rPr lang="en-GB" sz="1100" dirty="0" err="1">
                <a:solidFill>
                  <a:schemeClr val="accent1">
                    <a:lumMod val="50000"/>
                  </a:schemeClr>
                </a:solidFill>
              </a:rPr>
              <a:t>Dugodelujući</a:t>
            </a:r>
            <a:r>
              <a:rPr lang="en-GB" sz="1100" dirty="0">
                <a:solidFill>
                  <a:schemeClr val="accent1">
                    <a:lumMod val="50000"/>
                  </a:schemeClr>
                </a:solidFill>
              </a:rPr>
              <a:t> </a:t>
            </a:r>
            <a:r>
              <a:rPr lang="en-GB" sz="1100" dirty="0" err="1">
                <a:solidFill>
                  <a:schemeClr val="accent1">
                    <a:lumMod val="50000"/>
                  </a:schemeClr>
                </a:solidFill>
              </a:rPr>
              <a:t>savremeni</a:t>
            </a:r>
            <a:r>
              <a:rPr lang="en-GB" sz="1100" dirty="0">
                <a:solidFill>
                  <a:schemeClr val="accent1">
                    <a:lumMod val="50000"/>
                  </a:schemeClr>
                </a:solidFill>
              </a:rPr>
              <a:t> insulin (</a:t>
            </a:r>
            <a:r>
              <a:rPr lang="en-GB" sz="1100" dirty="0" err="1">
                <a:solidFill>
                  <a:schemeClr val="accent1">
                    <a:lumMod val="50000"/>
                  </a:schemeClr>
                </a:solidFill>
              </a:rPr>
              <a:t>analog</a:t>
            </a:r>
            <a:r>
              <a:rPr lang="en-GB" sz="1100" dirty="0">
                <a:solidFill>
                  <a:schemeClr val="accent1">
                    <a:lumMod val="50000"/>
                  </a:schemeClr>
                </a:solidFill>
              </a:rPr>
              <a:t>)</a:t>
            </a:r>
          </a:p>
        </p:txBody>
      </p:sp>
      <p:sp>
        <p:nvSpPr>
          <p:cNvPr id="2693128" name="TextBox 8"/>
          <p:cNvSpPr txBox="1">
            <a:spLocks noChangeArrowheads="1"/>
          </p:cNvSpPr>
          <p:nvPr/>
        </p:nvSpPr>
        <p:spPr bwMode="auto">
          <a:xfrm>
            <a:off x="5527679" y="1649413"/>
            <a:ext cx="2722563" cy="261610"/>
          </a:xfrm>
          <a:prstGeom prst="rect">
            <a:avLst/>
          </a:prstGeom>
          <a:noFill/>
          <a:ln w="9525">
            <a:noFill/>
            <a:miter lim="800000"/>
            <a:headEnd/>
            <a:tailEnd/>
          </a:ln>
        </p:spPr>
        <p:txBody>
          <a:bodyPr>
            <a:spAutoFit/>
          </a:bodyPr>
          <a:lstStyle/>
          <a:p>
            <a:r>
              <a:rPr lang="en-GB" sz="1100" dirty="0" err="1">
                <a:solidFill>
                  <a:schemeClr val="accent1">
                    <a:lumMod val="50000"/>
                  </a:schemeClr>
                </a:solidFill>
              </a:rPr>
              <a:t>Srednjedelujući</a:t>
            </a:r>
            <a:r>
              <a:rPr lang="en-GB" sz="1100" dirty="0">
                <a:solidFill>
                  <a:schemeClr val="accent1">
                    <a:lumMod val="50000"/>
                  </a:schemeClr>
                </a:solidFill>
              </a:rPr>
              <a:t> </a:t>
            </a:r>
            <a:r>
              <a:rPr lang="en-GB" sz="1100" dirty="0" err="1">
                <a:solidFill>
                  <a:schemeClr val="accent1">
                    <a:lumMod val="50000"/>
                  </a:schemeClr>
                </a:solidFill>
              </a:rPr>
              <a:t>humani</a:t>
            </a:r>
            <a:r>
              <a:rPr lang="en-GB" sz="1100" dirty="0">
                <a:solidFill>
                  <a:schemeClr val="accent1">
                    <a:lumMod val="50000"/>
                  </a:schemeClr>
                </a:solidFill>
              </a:rPr>
              <a:t> insulin</a:t>
            </a:r>
          </a:p>
        </p:txBody>
      </p:sp>
      <p:sp>
        <p:nvSpPr>
          <p:cNvPr id="8" name="Bent Arrow 7"/>
          <p:cNvSpPr/>
          <p:nvPr/>
        </p:nvSpPr>
        <p:spPr>
          <a:xfrm>
            <a:off x="1465011" y="4365523"/>
            <a:ext cx="450023" cy="6917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a:off x="2423657" y="4402642"/>
            <a:ext cx="450023" cy="6917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a:off x="3510120" y="4385185"/>
            <a:ext cx="450023" cy="6917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Callout 10"/>
          <p:cNvSpPr/>
          <p:nvPr/>
        </p:nvSpPr>
        <p:spPr>
          <a:xfrm>
            <a:off x="0" y="2949677"/>
            <a:ext cx="914400" cy="914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2" descr="Bezbedna terapija trolist NovoRapid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34266" y="1253421"/>
            <a:ext cx="1389063" cy="1034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Picture 3" descr="levemir 1-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48550" y="2696528"/>
            <a:ext cx="1374775"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9" name="AutoShape 8"/>
          <p:cNvSpPr>
            <a:spLocks noChangeArrowheads="1"/>
          </p:cNvSpPr>
          <p:nvPr/>
        </p:nvSpPr>
        <p:spPr bwMode="auto">
          <a:xfrm>
            <a:off x="288553" y="1432979"/>
            <a:ext cx="2303397" cy="631122"/>
          </a:xfrm>
          <a:prstGeom prst="roundRect">
            <a:avLst>
              <a:gd name="adj" fmla="val 9259"/>
            </a:avLst>
          </a:prstGeom>
          <a:noFill/>
          <a:ln w="28575" algn="ctr">
            <a:solidFill>
              <a:schemeClr val="hlink"/>
            </a:solidFill>
            <a:round/>
            <a:headEnd/>
            <a:tailEnd/>
          </a:ln>
          <a:effectLst/>
          <a:extLst>
            <a:ext uri="{909E8E84-426E-40DD-AFC4-6F175D3DCCD1}">
              <a14:hiddenFill xmlns:a14="http://schemas.microsoft.com/office/drawing/2010/main" xmlns="">
                <a:solidFill>
                  <a:srgbClr val="000099"/>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72000" rIns="72000" bIns="72000" anchor="ctr"/>
          <a:lstStyle/>
          <a:p>
            <a:endParaRPr lang="sr-Latn-CS" dirty="0"/>
          </a:p>
        </p:txBody>
      </p:sp>
      <p:sp>
        <p:nvSpPr>
          <p:cNvPr id="37900" name="AutoShape 9"/>
          <p:cNvSpPr>
            <a:spLocks noChangeArrowheads="1"/>
          </p:cNvSpPr>
          <p:nvPr/>
        </p:nvSpPr>
        <p:spPr bwMode="auto">
          <a:xfrm>
            <a:off x="288553" y="2859024"/>
            <a:ext cx="2341117" cy="640080"/>
          </a:xfrm>
          <a:prstGeom prst="roundRect">
            <a:avLst>
              <a:gd name="adj" fmla="val 9259"/>
            </a:avLst>
          </a:prstGeom>
          <a:solidFill>
            <a:schemeClr val="bg1"/>
          </a:solidFill>
          <a:ln w="28575" algn="ctr">
            <a:solidFill>
              <a:srgbClr val="00B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72000" rIns="72000" bIns="72000" anchor="ctr"/>
          <a:lstStyle/>
          <a:p>
            <a:pPr algn="ctr"/>
            <a:r>
              <a:rPr lang="sr-Latn-CS" sz="1400" dirty="0" smtClean="0">
                <a:solidFill>
                  <a:srgbClr val="00B050"/>
                </a:solidFill>
                <a:latin typeface="+mn-lt"/>
              </a:rPr>
              <a:t>NPH insulin</a:t>
            </a:r>
            <a:endParaRPr lang="sr-Latn-CS" sz="1400" dirty="0">
              <a:solidFill>
                <a:srgbClr val="00B050"/>
              </a:solidFill>
              <a:latin typeface="+mn-lt"/>
            </a:endParaRPr>
          </a:p>
        </p:txBody>
      </p:sp>
      <p:sp>
        <p:nvSpPr>
          <p:cNvPr id="37901" name="Rectangle 10"/>
          <p:cNvSpPr>
            <a:spLocks noChangeArrowheads="1"/>
          </p:cNvSpPr>
          <p:nvPr/>
        </p:nvSpPr>
        <p:spPr bwMode="auto">
          <a:xfrm>
            <a:off x="250826" y="1568115"/>
            <a:ext cx="2378838" cy="36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72000" rIns="72000" bIns="72000">
            <a:spAutoFit/>
          </a:bodyPr>
          <a:lstStyle/>
          <a:p>
            <a:r>
              <a:rPr lang="sr-Latn-CS" sz="1400" dirty="0" smtClean="0">
                <a:latin typeface="+mn-lt"/>
              </a:rPr>
              <a:t>Regularni humani insulin</a:t>
            </a:r>
            <a:endParaRPr lang="sr-Latn-CS" sz="1400" dirty="0">
              <a:latin typeface="+mn-lt"/>
            </a:endParaRPr>
          </a:p>
        </p:txBody>
      </p:sp>
      <p:sp>
        <p:nvSpPr>
          <p:cNvPr id="37902" name="Rectangle 11"/>
          <p:cNvSpPr>
            <a:spLocks noGrp="1" noChangeArrowheads="1"/>
          </p:cNvSpPr>
          <p:nvPr>
            <p:ph type="title"/>
          </p:nvPr>
        </p:nvSpPr>
        <p:spPr>
          <a:noFill/>
        </p:spPr>
        <p:txBody>
          <a:bodyPr/>
          <a:lstStyle/>
          <a:p>
            <a:r>
              <a:rPr lang="sr-Latn-CS" sz="2000" dirty="0" smtClean="0"/>
              <a:t>Uvođenje intenzivirane terapije savremenim insulinima</a:t>
            </a:r>
          </a:p>
        </p:txBody>
      </p:sp>
      <p:sp>
        <p:nvSpPr>
          <p:cNvPr id="2" name="TextBox 1"/>
          <p:cNvSpPr txBox="1"/>
          <p:nvPr/>
        </p:nvSpPr>
        <p:spPr>
          <a:xfrm>
            <a:off x="7114033" y="1346872"/>
            <a:ext cx="1780033"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r-Latn-CS" b="1" dirty="0" err="1" smtClean="0">
                <a:latin typeface="+mn-lt"/>
              </a:rPr>
              <a:t>Titracija</a:t>
            </a:r>
            <a:r>
              <a:rPr lang="sr-Latn-CS" dirty="0" smtClean="0">
                <a:latin typeface="+mn-lt"/>
              </a:rPr>
              <a:t> u odnosu na </a:t>
            </a:r>
            <a:r>
              <a:rPr lang="sr-Latn-CS" b="1" dirty="0" smtClean="0">
                <a:latin typeface="+mn-lt"/>
              </a:rPr>
              <a:t>PPG</a:t>
            </a:r>
            <a:endParaRPr lang="sr-Latn-CS" b="1" dirty="0">
              <a:latin typeface="+mn-lt"/>
            </a:endParaRPr>
          </a:p>
        </p:txBody>
      </p:sp>
      <p:sp>
        <p:nvSpPr>
          <p:cNvPr id="18" name="TextBox 17"/>
          <p:cNvSpPr txBox="1"/>
          <p:nvPr/>
        </p:nvSpPr>
        <p:spPr>
          <a:xfrm>
            <a:off x="7170961" y="2963496"/>
            <a:ext cx="1723104" cy="92333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r-Latn-CS" b="1" dirty="0" err="1" smtClean="0">
                <a:solidFill>
                  <a:srgbClr val="00B050"/>
                </a:solidFill>
                <a:latin typeface="+mn-lt"/>
              </a:rPr>
              <a:t>Titracija</a:t>
            </a:r>
            <a:r>
              <a:rPr lang="sr-Latn-CS" dirty="0" smtClean="0">
                <a:solidFill>
                  <a:srgbClr val="00B050"/>
                </a:solidFill>
                <a:latin typeface="+mn-lt"/>
              </a:rPr>
              <a:t> u odnosu na </a:t>
            </a:r>
            <a:r>
              <a:rPr lang="sr-Latn-CS" b="1" dirty="0" smtClean="0">
                <a:solidFill>
                  <a:srgbClr val="00B050"/>
                </a:solidFill>
                <a:latin typeface="+mn-lt"/>
              </a:rPr>
              <a:t>FPG</a:t>
            </a:r>
            <a:endParaRPr lang="sr-Latn-CS" b="1" dirty="0">
              <a:solidFill>
                <a:srgbClr val="00B050"/>
              </a:solidFill>
              <a:latin typeface="+mn-lt"/>
            </a:endParaRPr>
          </a:p>
        </p:txBody>
      </p:sp>
      <p:sp>
        <p:nvSpPr>
          <p:cNvPr id="19" name="AutoShape 9"/>
          <p:cNvSpPr>
            <a:spLocks noChangeArrowheads="1"/>
          </p:cNvSpPr>
          <p:nvPr/>
        </p:nvSpPr>
        <p:spPr bwMode="auto">
          <a:xfrm>
            <a:off x="4372615" y="2905066"/>
            <a:ext cx="2553334" cy="640080"/>
          </a:xfrm>
          <a:prstGeom prst="roundRect">
            <a:avLst>
              <a:gd name="adj" fmla="val 9259"/>
            </a:avLst>
          </a:prstGeom>
          <a:solidFill>
            <a:srgbClr val="92D050">
              <a:alpha val="50000"/>
            </a:srgbClr>
          </a:solidFill>
          <a:ln w="28575" algn="ctr">
            <a:solidFill>
              <a:srgbClr val="00B050"/>
            </a:solidFill>
            <a:round/>
            <a:headEnd/>
            <a:tailEnd/>
          </a:ln>
          <a:effectLst/>
          <a:extLst/>
        </p:spPr>
        <p:txBody>
          <a:bodyPr wrap="none" lIns="72000" tIns="72000" rIns="72000" bIns="72000" anchor="ctr"/>
          <a:lstStyle/>
          <a:p>
            <a:pPr algn="ctr"/>
            <a:r>
              <a:rPr lang="sr-Latn-CS" sz="1400" b="1" dirty="0" smtClean="0">
                <a:solidFill>
                  <a:srgbClr val="00B050"/>
                </a:solidFill>
                <a:latin typeface="+mn-lt"/>
              </a:rPr>
              <a:t>Insulin </a:t>
            </a:r>
            <a:r>
              <a:rPr lang="sr-Latn-CS" sz="1400" b="1" dirty="0" err="1" smtClean="0">
                <a:solidFill>
                  <a:srgbClr val="00B050"/>
                </a:solidFill>
                <a:latin typeface="+mn-lt"/>
              </a:rPr>
              <a:t>detemir</a:t>
            </a:r>
            <a:endParaRPr lang="sr-Latn-CS" sz="1400" b="1" dirty="0">
              <a:solidFill>
                <a:srgbClr val="00B050"/>
              </a:solidFill>
              <a:latin typeface="+mn-lt"/>
            </a:endParaRPr>
          </a:p>
        </p:txBody>
      </p:sp>
      <p:sp>
        <p:nvSpPr>
          <p:cNvPr id="20" name="AutoShape 9"/>
          <p:cNvSpPr>
            <a:spLocks noChangeArrowheads="1"/>
          </p:cNvSpPr>
          <p:nvPr/>
        </p:nvSpPr>
        <p:spPr bwMode="auto">
          <a:xfrm>
            <a:off x="4372615" y="1432979"/>
            <a:ext cx="2553334" cy="640080"/>
          </a:xfrm>
          <a:prstGeom prst="roundRect">
            <a:avLst>
              <a:gd name="adj" fmla="val 9259"/>
            </a:avLst>
          </a:prstGeom>
          <a:solidFill>
            <a:srgbClr val="FFC000">
              <a:alpha val="50000"/>
            </a:srgbClr>
          </a:solidFill>
          <a:ln w="28575" algn="ctr">
            <a:solidFill>
              <a:schemeClr val="tx1"/>
            </a:solidFill>
            <a:round/>
            <a:headEnd/>
            <a:tailEnd/>
          </a:ln>
          <a:effectLst/>
          <a:extLst/>
        </p:spPr>
        <p:txBody>
          <a:bodyPr wrap="none" lIns="72000" tIns="72000" rIns="72000" bIns="72000" anchor="ctr"/>
          <a:lstStyle/>
          <a:p>
            <a:pPr algn="ctr"/>
            <a:r>
              <a:rPr lang="sr-Latn-CS" sz="1400" b="1" dirty="0" smtClean="0">
                <a:latin typeface="+mn-lt"/>
              </a:rPr>
              <a:t>Insulin </a:t>
            </a:r>
            <a:r>
              <a:rPr lang="sr-Latn-CS" sz="1400" b="1" dirty="0" err="1" smtClean="0">
                <a:latin typeface="+mn-lt"/>
              </a:rPr>
              <a:t>aspart</a:t>
            </a:r>
            <a:endParaRPr lang="sr-Latn-CS" sz="1400" b="1" dirty="0">
              <a:latin typeface="+mn-lt"/>
            </a:endParaRPr>
          </a:p>
        </p:txBody>
      </p:sp>
      <p:sp>
        <p:nvSpPr>
          <p:cNvPr id="4" name="TextBox 3"/>
          <p:cNvSpPr txBox="1"/>
          <p:nvPr/>
        </p:nvSpPr>
        <p:spPr>
          <a:xfrm>
            <a:off x="426720" y="4724400"/>
            <a:ext cx="4224233" cy="230832"/>
          </a:xfrm>
          <a:prstGeom prst="rect">
            <a:avLst/>
          </a:prstGeom>
          <a:noFill/>
        </p:spPr>
        <p:txBody>
          <a:bodyPr wrap="none" rtlCol="0">
            <a:spAutoFit/>
          </a:bodyPr>
          <a:lstStyle/>
          <a:p>
            <a:r>
              <a:rPr lang="sr-Latn-CS" sz="900" dirty="0" smtClean="0">
                <a:solidFill>
                  <a:srgbClr val="8B7D70"/>
                </a:solidFill>
                <a:latin typeface="+mn-lt"/>
              </a:rPr>
              <a:t>Sažetak karakteristika leka </a:t>
            </a:r>
            <a:r>
              <a:rPr lang="sr-Latn-CS" sz="900" dirty="0" err="1" smtClean="0">
                <a:solidFill>
                  <a:srgbClr val="8B7D70"/>
                </a:solidFill>
                <a:latin typeface="+mn-lt"/>
              </a:rPr>
              <a:t>Novorapid</a:t>
            </a:r>
            <a:r>
              <a:rPr lang="sr-Latn-CS" sz="900" baseline="30000" dirty="0" smtClean="0">
                <a:solidFill>
                  <a:srgbClr val="8B7D70"/>
                </a:solidFill>
                <a:latin typeface="+mn-lt"/>
              </a:rPr>
              <a:t>®</a:t>
            </a:r>
            <a:r>
              <a:rPr lang="sr-Latn-CS" sz="900" dirty="0" smtClean="0">
                <a:solidFill>
                  <a:srgbClr val="8B7D70"/>
                </a:solidFill>
                <a:latin typeface="+mn-lt"/>
              </a:rPr>
              <a:t> </a:t>
            </a:r>
            <a:r>
              <a:rPr lang="sr-Latn-CS" sz="900" dirty="0" err="1" smtClean="0">
                <a:solidFill>
                  <a:srgbClr val="8B7D70"/>
                </a:solidFill>
                <a:latin typeface="+mn-lt"/>
              </a:rPr>
              <a:t>FlexPen</a:t>
            </a:r>
            <a:r>
              <a:rPr lang="sr-Latn-CS" sz="900" baseline="30000" dirty="0" smtClean="0">
                <a:solidFill>
                  <a:srgbClr val="8B7D70"/>
                </a:solidFill>
                <a:latin typeface="+mn-lt"/>
              </a:rPr>
              <a:t>®</a:t>
            </a:r>
            <a:r>
              <a:rPr lang="sr-Latn-CS" sz="900" dirty="0" smtClean="0">
                <a:solidFill>
                  <a:srgbClr val="8B7D70"/>
                </a:solidFill>
                <a:latin typeface="+mn-lt"/>
              </a:rPr>
              <a:t>, </a:t>
            </a:r>
            <a:r>
              <a:rPr lang="sr-Latn-CS" sz="900" dirty="0" err="1" smtClean="0">
                <a:solidFill>
                  <a:srgbClr val="8B7D70"/>
                </a:solidFill>
                <a:latin typeface="+mn-lt"/>
              </a:rPr>
              <a:t>Levemir</a:t>
            </a:r>
            <a:r>
              <a:rPr lang="sr-Latn-CS" sz="900" baseline="30000" dirty="0" smtClean="0">
                <a:solidFill>
                  <a:srgbClr val="8B7D70"/>
                </a:solidFill>
                <a:latin typeface="+mn-lt"/>
              </a:rPr>
              <a:t>®</a:t>
            </a:r>
            <a:r>
              <a:rPr lang="sr-Latn-CS" sz="900" dirty="0" smtClean="0">
                <a:solidFill>
                  <a:srgbClr val="8B7D70"/>
                </a:solidFill>
                <a:latin typeface="+mn-lt"/>
              </a:rPr>
              <a:t> </a:t>
            </a:r>
            <a:r>
              <a:rPr lang="sr-Latn-CS" sz="900" dirty="0" err="1" smtClean="0">
                <a:solidFill>
                  <a:srgbClr val="8B7D70"/>
                </a:solidFill>
                <a:latin typeface="+mn-lt"/>
              </a:rPr>
              <a:t>Flexpen</a:t>
            </a:r>
            <a:r>
              <a:rPr lang="sr-Latn-CS" sz="900" baseline="30000" dirty="0" smtClean="0">
                <a:solidFill>
                  <a:srgbClr val="8B7D70"/>
                </a:solidFill>
                <a:latin typeface="+mn-lt"/>
              </a:rPr>
              <a:t>®</a:t>
            </a:r>
            <a:endParaRPr lang="sr-Latn-CS" sz="900" baseline="30000" dirty="0">
              <a:solidFill>
                <a:srgbClr val="8B7D70"/>
              </a:solidFill>
              <a:latin typeface="+mn-lt"/>
            </a:endParaRPr>
          </a:p>
        </p:txBody>
      </p:sp>
    </p:spTree>
    <p:extLst>
      <p:ext uri="{BB962C8B-B14F-4D97-AF65-F5344CB8AC3E}">
        <p14:creationId xmlns:p14="http://schemas.microsoft.com/office/powerpoint/2010/main" xmlns="" val="3494764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5410" name="Title 3"/>
          <p:cNvSpPr>
            <a:spLocks noGrp="1"/>
          </p:cNvSpPr>
          <p:nvPr>
            <p:ph type="title" idx="4294967295"/>
          </p:nvPr>
        </p:nvSpPr>
        <p:spPr/>
        <p:txBody>
          <a:bodyPr/>
          <a:lstStyle/>
          <a:p>
            <a:pPr eaLnBrk="1" hangingPunct="1"/>
            <a:r>
              <a:rPr lang="en-GB" sz="2000" smtClean="0"/>
              <a:t>Efikasnija glikoregulacija sa savremenim insulinima (DM1)</a:t>
            </a:r>
          </a:p>
        </p:txBody>
      </p:sp>
      <p:sp>
        <p:nvSpPr>
          <p:cNvPr id="59396" name="Rectangle 4"/>
          <p:cNvSpPr>
            <a:spLocks noChangeArrowheads="1"/>
          </p:cNvSpPr>
          <p:nvPr/>
        </p:nvSpPr>
        <p:spPr bwMode="auto">
          <a:xfrm>
            <a:off x="101606" y="4800604"/>
            <a:ext cx="5565775" cy="138499"/>
          </a:xfrm>
          <a:prstGeom prst="rect">
            <a:avLst/>
          </a:prstGeom>
          <a:noFill/>
          <a:ln>
            <a:noFill/>
          </a:ln>
          <a:extLst/>
        </p:spPr>
        <p:txBody>
          <a:bodyPr lIns="0" tIns="0" rIns="0" bIns="0" anchor="b">
            <a:spAutoFit/>
          </a:bodyPr>
          <a:lstStyle/>
          <a:p>
            <a:pPr eaLnBrk="0" hangingPunct="0"/>
            <a:r>
              <a:rPr lang="en-GB" sz="900">
                <a:solidFill>
                  <a:schemeClr val="accent1"/>
                </a:solidFill>
                <a:latin typeface="Verdana" pitchFamily="34" charset="0"/>
              </a:rPr>
              <a:t>Adaptirano iz: Hermansen </a:t>
            </a:r>
            <a:r>
              <a:rPr lang="en-GB" sz="900" i="1">
                <a:solidFill>
                  <a:schemeClr val="accent1"/>
                </a:solidFill>
                <a:latin typeface="Verdana" pitchFamily="34" charset="0"/>
              </a:rPr>
              <a:t>et al. Diabetologia </a:t>
            </a:r>
            <a:r>
              <a:rPr lang="en-GB" sz="900">
                <a:solidFill>
                  <a:schemeClr val="accent1"/>
                </a:solidFill>
                <a:latin typeface="Verdana" pitchFamily="34" charset="0"/>
              </a:rPr>
              <a:t>2004;47:622–9</a:t>
            </a:r>
          </a:p>
        </p:txBody>
      </p:sp>
      <p:sp>
        <p:nvSpPr>
          <p:cNvPr id="2705419" name="Rectangle 3"/>
          <p:cNvSpPr>
            <a:spLocks noChangeArrowheads="1"/>
          </p:cNvSpPr>
          <p:nvPr/>
        </p:nvSpPr>
        <p:spPr bwMode="auto">
          <a:xfrm>
            <a:off x="4445006" y="1235075"/>
            <a:ext cx="593111" cy="215444"/>
          </a:xfrm>
          <a:prstGeom prst="rect">
            <a:avLst/>
          </a:prstGeom>
          <a:noFill/>
          <a:ln w="9525">
            <a:noFill/>
            <a:miter lim="800000"/>
            <a:headEnd/>
            <a:tailEnd/>
          </a:ln>
        </p:spPr>
        <p:txBody>
          <a:bodyPr wrap="none" lIns="0" tIns="0" rIns="0" bIns="0">
            <a:spAutoFit/>
          </a:bodyPr>
          <a:lstStyle/>
          <a:p>
            <a:r>
              <a:rPr lang="en-GB" sz="1400" i="1"/>
              <a:t>p</a:t>
            </a:r>
            <a:r>
              <a:rPr lang="en-GB" sz="1400"/>
              <a:t>&lt;0.001</a:t>
            </a:r>
          </a:p>
        </p:txBody>
      </p:sp>
      <p:sp>
        <p:nvSpPr>
          <p:cNvPr id="2705420" name="Rectangle 4"/>
          <p:cNvSpPr>
            <a:spLocks noChangeArrowheads="1"/>
          </p:cNvSpPr>
          <p:nvPr/>
        </p:nvSpPr>
        <p:spPr bwMode="auto">
          <a:xfrm>
            <a:off x="1081088" y="1622425"/>
            <a:ext cx="227626" cy="215444"/>
          </a:xfrm>
          <a:prstGeom prst="rect">
            <a:avLst/>
          </a:prstGeom>
          <a:noFill/>
          <a:ln w="9525">
            <a:noFill/>
            <a:miter lim="800000"/>
            <a:headEnd/>
            <a:tailEnd/>
          </a:ln>
        </p:spPr>
        <p:txBody>
          <a:bodyPr wrap="none" lIns="0" tIns="0" rIns="0" bIns="0">
            <a:spAutoFit/>
          </a:bodyPr>
          <a:lstStyle/>
          <a:p>
            <a:r>
              <a:rPr lang="en-GB" sz="1400"/>
              <a:t>8.8</a:t>
            </a:r>
          </a:p>
        </p:txBody>
      </p:sp>
      <p:sp>
        <p:nvSpPr>
          <p:cNvPr id="2705421" name="Rectangle 5"/>
          <p:cNvSpPr>
            <a:spLocks noChangeArrowheads="1"/>
          </p:cNvSpPr>
          <p:nvPr/>
        </p:nvSpPr>
        <p:spPr bwMode="auto">
          <a:xfrm>
            <a:off x="1081088" y="2679700"/>
            <a:ext cx="227626" cy="215444"/>
          </a:xfrm>
          <a:prstGeom prst="rect">
            <a:avLst/>
          </a:prstGeom>
          <a:noFill/>
          <a:ln w="9525">
            <a:noFill/>
            <a:miter lim="800000"/>
            <a:headEnd/>
            <a:tailEnd/>
          </a:ln>
        </p:spPr>
        <p:txBody>
          <a:bodyPr wrap="none" lIns="0" tIns="0" rIns="0" bIns="0">
            <a:spAutoFit/>
          </a:bodyPr>
          <a:lstStyle/>
          <a:p>
            <a:r>
              <a:rPr lang="en-GB" sz="1400"/>
              <a:t>8.0</a:t>
            </a:r>
          </a:p>
        </p:txBody>
      </p:sp>
      <p:sp>
        <p:nvSpPr>
          <p:cNvPr id="2705422" name="Rectangle 6"/>
          <p:cNvSpPr>
            <a:spLocks noChangeArrowheads="1"/>
          </p:cNvSpPr>
          <p:nvPr/>
        </p:nvSpPr>
        <p:spPr bwMode="auto">
          <a:xfrm>
            <a:off x="1081088" y="2151063"/>
            <a:ext cx="227626" cy="215444"/>
          </a:xfrm>
          <a:prstGeom prst="rect">
            <a:avLst/>
          </a:prstGeom>
          <a:noFill/>
          <a:ln w="9525">
            <a:noFill/>
            <a:miter lim="800000"/>
            <a:headEnd/>
            <a:tailEnd/>
          </a:ln>
        </p:spPr>
        <p:txBody>
          <a:bodyPr wrap="none" lIns="0" tIns="0" rIns="0" bIns="0">
            <a:spAutoFit/>
          </a:bodyPr>
          <a:lstStyle/>
          <a:p>
            <a:r>
              <a:rPr lang="en-GB" sz="1400"/>
              <a:t>8.4</a:t>
            </a:r>
          </a:p>
        </p:txBody>
      </p:sp>
      <p:sp>
        <p:nvSpPr>
          <p:cNvPr id="2705423" name="Rectangle 7"/>
          <p:cNvSpPr>
            <a:spLocks noChangeArrowheads="1"/>
          </p:cNvSpPr>
          <p:nvPr/>
        </p:nvSpPr>
        <p:spPr bwMode="auto">
          <a:xfrm>
            <a:off x="1081088" y="2417763"/>
            <a:ext cx="227626" cy="215444"/>
          </a:xfrm>
          <a:prstGeom prst="rect">
            <a:avLst/>
          </a:prstGeom>
          <a:noFill/>
          <a:ln w="9525">
            <a:noFill/>
            <a:miter lim="800000"/>
            <a:headEnd/>
            <a:tailEnd/>
          </a:ln>
        </p:spPr>
        <p:txBody>
          <a:bodyPr wrap="none" lIns="0" tIns="0" rIns="0" bIns="0">
            <a:spAutoFit/>
          </a:bodyPr>
          <a:lstStyle/>
          <a:p>
            <a:r>
              <a:rPr lang="en-GB" sz="1400"/>
              <a:t>8.2</a:t>
            </a:r>
          </a:p>
        </p:txBody>
      </p:sp>
      <p:sp>
        <p:nvSpPr>
          <p:cNvPr id="2705424" name="Rectangle 8"/>
          <p:cNvSpPr>
            <a:spLocks noChangeArrowheads="1"/>
          </p:cNvSpPr>
          <p:nvPr/>
        </p:nvSpPr>
        <p:spPr bwMode="auto">
          <a:xfrm>
            <a:off x="1081088" y="1885951"/>
            <a:ext cx="227626" cy="215444"/>
          </a:xfrm>
          <a:prstGeom prst="rect">
            <a:avLst/>
          </a:prstGeom>
          <a:noFill/>
          <a:ln w="9525">
            <a:noFill/>
            <a:miter lim="800000"/>
            <a:headEnd/>
            <a:tailEnd/>
          </a:ln>
        </p:spPr>
        <p:txBody>
          <a:bodyPr wrap="none" lIns="0" tIns="0" rIns="0" bIns="0">
            <a:spAutoFit/>
          </a:bodyPr>
          <a:lstStyle/>
          <a:p>
            <a:r>
              <a:rPr lang="en-GB" sz="1400"/>
              <a:t>8.6</a:t>
            </a:r>
          </a:p>
        </p:txBody>
      </p:sp>
      <p:sp>
        <p:nvSpPr>
          <p:cNvPr id="2705425" name="Rectangle 9"/>
          <p:cNvSpPr>
            <a:spLocks noChangeArrowheads="1"/>
          </p:cNvSpPr>
          <p:nvPr/>
        </p:nvSpPr>
        <p:spPr bwMode="auto">
          <a:xfrm>
            <a:off x="1081088" y="2943225"/>
            <a:ext cx="227626" cy="215444"/>
          </a:xfrm>
          <a:prstGeom prst="rect">
            <a:avLst/>
          </a:prstGeom>
          <a:noFill/>
          <a:ln w="9525">
            <a:noFill/>
            <a:miter lim="800000"/>
            <a:headEnd/>
            <a:tailEnd/>
          </a:ln>
        </p:spPr>
        <p:txBody>
          <a:bodyPr wrap="none" lIns="0" tIns="0" rIns="0" bIns="0">
            <a:spAutoFit/>
          </a:bodyPr>
          <a:lstStyle/>
          <a:p>
            <a:r>
              <a:rPr lang="en-GB" sz="1400"/>
              <a:t>7.8</a:t>
            </a:r>
          </a:p>
        </p:txBody>
      </p:sp>
      <p:sp>
        <p:nvSpPr>
          <p:cNvPr id="2705426" name="Rectangle 10"/>
          <p:cNvSpPr>
            <a:spLocks noChangeArrowheads="1"/>
          </p:cNvSpPr>
          <p:nvPr/>
        </p:nvSpPr>
        <p:spPr bwMode="auto">
          <a:xfrm rot="-5400000">
            <a:off x="-171457" y="2586266"/>
            <a:ext cx="2003434" cy="215444"/>
          </a:xfrm>
          <a:prstGeom prst="rect">
            <a:avLst/>
          </a:prstGeom>
          <a:noFill/>
          <a:ln w="9525">
            <a:noFill/>
            <a:miter lim="800000"/>
            <a:headEnd/>
            <a:tailEnd/>
          </a:ln>
        </p:spPr>
        <p:txBody>
          <a:bodyPr wrap="none" lIns="0" tIns="0" rIns="0" bIns="0">
            <a:spAutoFit/>
          </a:bodyPr>
          <a:lstStyle/>
          <a:p>
            <a:pPr algn="ctr"/>
            <a:r>
              <a:rPr lang="en-GB" sz="1400"/>
              <a:t>Srednja vrednost HbA</a:t>
            </a:r>
            <a:r>
              <a:rPr lang="en-GB" sz="1400" baseline="-25000"/>
              <a:t>1c </a:t>
            </a:r>
            <a:r>
              <a:rPr lang="en-GB" sz="1400"/>
              <a:t> (%)</a:t>
            </a:r>
          </a:p>
        </p:txBody>
      </p:sp>
      <p:sp>
        <p:nvSpPr>
          <p:cNvPr id="2705427" name="Rectangle 11"/>
          <p:cNvSpPr>
            <a:spLocks noChangeArrowheads="1"/>
          </p:cNvSpPr>
          <p:nvPr/>
        </p:nvSpPr>
        <p:spPr bwMode="auto">
          <a:xfrm>
            <a:off x="1081088" y="3211513"/>
            <a:ext cx="227626" cy="215444"/>
          </a:xfrm>
          <a:prstGeom prst="rect">
            <a:avLst/>
          </a:prstGeom>
          <a:noFill/>
          <a:ln w="9525">
            <a:noFill/>
            <a:miter lim="800000"/>
            <a:headEnd/>
            <a:tailEnd/>
          </a:ln>
        </p:spPr>
        <p:txBody>
          <a:bodyPr wrap="none" lIns="0" tIns="0" rIns="0" bIns="0">
            <a:spAutoFit/>
          </a:bodyPr>
          <a:lstStyle/>
          <a:p>
            <a:r>
              <a:rPr lang="en-GB" sz="1400"/>
              <a:t>7.6</a:t>
            </a:r>
          </a:p>
        </p:txBody>
      </p:sp>
      <p:sp>
        <p:nvSpPr>
          <p:cNvPr id="2705428" name="Rectangle 12"/>
          <p:cNvSpPr>
            <a:spLocks noChangeArrowheads="1"/>
          </p:cNvSpPr>
          <p:nvPr/>
        </p:nvSpPr>
        <p:spPr bwMode="auto">
          <a:xfrm>
            <a:off x="1266826" y="3987800"/>
            <a:ext cx="91372" cy="215444"/>
          </a:xfrm>
          <a:prstGeom prst="rect">
            <a:avLst/>
          </a:prstGeom>
          <a:noFill/>
          <a:ln w="9525">
            <a:noFill/>
            <a:miter lim="800000"/>
            <a:headEnd/>
            <a:tailEnd/>
          </a:ln>
        </p:spPr>
        <p:txBody>
          <a:bodyPr wrap="none" lIns="0" tIns="0" rIns="0" bIns="0">
            <a:spAutoFit/>
          </a:bodyPr>
          <a:lstStyle/>
          <a:p>
            <a:r>
              <a:rPr lang="en-GB" sz="1400"/>
              <a:t>0</a:t>
            </a:r>
          </a:p>
        </p:txBody>
      </p:sp>
      <p:sp>
        <p:nvSpPr>
          <p:cNvPr id="2705429" name="Rectangle 13"/>
          <p:cNvSpPr>
            <a:spLocks noChangeArrowheads="1"/>
          </p:cNvSpPr>
          <p:nvPr/>
        </p:nvSpPr>
        <p:spPr bwMode="auto">
          <a:xfrm>
            <a:off x="2940055" y="4206875"/>
            <a:ext cx="2467727" cy="215444"/>
          </a:xfrm>
          <a:prstGeom prst="rect">
            <a:avLst/>
          </a:prstGeom>
          <a:noFill/>
          <a:ln w="9525">
            <a:noFill/>
            <a:miter lim="800000"/>
            <a:headEnd/>
            <a:tailEnd/>
          </a:ln>
        </p:spPr>
        <p:txBody>
          <a:bodyPr wrap="none" lIns="0" tIns="0" rIns="0" bIns="0">
            <a:spAutoFit/>
          </a:bodyPr>
          <a:lstStyle/>
          <a:p>
            <a:r>
              <a:rPr lang="sr-Latn-CS" sz="1400"/>
              <a:t>Promena HbA1c nakon 18 nedelja</a:t>
            </a:r>
            <a:endParaRPr lang="en-GB" sz="1400"/>
          </a:p>
        </p:txBody>
      </p:sp>
      <p:sp>
        <p:nvSpPr>
          <p:cNvPr id="2705430" name="Rectangle 15" descr="Wide upward diagonal"/>
          <p:cNvSpPr>
            <a:spLocks noChangeArrowheads="1"/>
          </p:cNvSpPr>
          <p:nvPr/>
        </p:nvSpPr>
        <p:spPr bwMode="auto">
          <a:xfrm>
            <a:off x="2087569" y="2176466"/>
            <a:ext cx="796925" cy="1901825"/>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en-GB" sz="1400">
              <a:solidFill>
                <a:srgbClr val="4C4C4C"/>
              </a:solidFill>
            </a:endParaRPr>
          </a:p>
        </p:txBody>
      </p:sp>
      <p:sp>
        <p:nvSpPr>
          <p:cNvPr id="2705431" name="Rectangle 16"/>
          <p:cNvSpPr>
            <a:spLocks noChangeArrowheads="1"/>
          </p:cNvSpPr>
          <p:nvPr/>
        </p:nvSpPr>
        <p:spPr bwMode="auto">
          <a:xfrm>
            <a:off x="4697414" y="2427288"/>
            <a:ext cx="796925" cy="1657350"/>
          </a:xfrm>
          <a:prstGeom prst="rect">
            <a:avLst/>
          </a:prstGeom>
          <a:solidFill>
            <a:srgbClr val="001965"/>
          </a:solidFill>
          <a:ln w="9525">
            <a:noFill/>
            <a:miter lim="800000"/>
            <a:headEnd/>
            <a:tailEnd/>
          </a:ln>
        </p:spPr>
        <p:txBody>
          <a:bodyPr/>
          <a:lstStyle/>
          <a:p>
            <a:pPr eaLnBrk="0" hangingPunct="0"/>
            <a:endParaRPr lang="en-GB" sz="1400">
              <a:solidFill>
                <a:srgbClr val="4C4C4C"/>
              </a:solidFill>
            </a:endParaRPr>
          </a:p>
        </p:txBody>
      </p:sp>
      <p:sp>
        <p:nvSpPr>
          <p:cNvPr id="2705432" name="Rectangle 17" descr="Wide upward diagonal"/>
          <p:cNvSpPr>
            <a:spLocks noChangeArrowheads="1"/>
          </p:cNvSpPr>
          <p:nvPr/>
        </p:nvSpPr>
        <p:spPr bwMode="auto">
          <a:xfrm>
            <a:off x="3109918" y="2962275"/>
            <a:ext cx="796925" cy="1112838"/>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en-GB" sz="1400">
              <a:solidFill>
                <a:srgbClr val="4C4C4C"/>
              </a:solidFill>
            </a:endParaRPr>
          </a:p>
        </p:txBody>
      </p:sp>
      <p:sp>
        <p:nvSpPr>
          <p:cNvPr id="59412" name="Rectangle 18"/>
          <p:cNvSpPr>
            <a:spLocks noChangeArrowheads="1"/>
          </p:cNvSpPr>
          <p:nvPr/>
        </p:nvSpPr>
        <p:spPr bwMode="auto">
          <a:xfrm>
            <a:off x="5738819" y="2654303"/>
            <a:ext cx="796925" cy="1420813"/>
          </a:xfrm>
          <a:prstGeom prst="rect">
            <a:avLst/>
          </a:prstGeom>
          <a:solidFill>
            <a:srgbClr val="001965"/>
          </a:solidFill>
          <a:ln>
            <a:noFill/>
          </a:ln>
          <a:extLst/>
        </p:spPr>
        <p:txBody>
          <a:bodyPr/>
          <a:lstStyle/>
          <a:p>
            <a:pPr eaLnBrk="0" hangingPunct="0">
              <a:defRPr/>
            </a:pPr>
            <a:endParaRPr lang="en-GB" sz="1100" dirty="0">
              <a:latin typeface="+mn-lt"/>
              <a:cs typeface="Arial" pitchFamily="34" charset="0"/>
            </a:endParaRPr>
          </a:p>
        </p:txBody>
      </p:sp>
      <p:sp>
        <p:nvSpPr>
          <p:cNvPr id="2705434" name="Line 19"/>
          <p:cNvSpPr>
            <a:spLocks noChangeShapeType="1"/>
          </p:cNvSpPr>
          <p:nvPr/>
        </p:nvSpPr>
        <p:spPr bwMode="auto">
          <a:xfrm flipH="1">
            <a:off x="1447800" y="2776538"/>
            <a:ext cx="95250" cy="0"/>
          </a:xfrm>
          <a:prstGeom prst="line">
            <a:avLst/>
          </a:prstGeom>
          <a:noFill/>
          <a:ln w="19050">
            <a:solidFill>
              <a:schemeClr val="accent1"/>
            </a:solidFill>
            <a:round/>
            <a:headEnd/>
            <a:tailEnd/>
          </a:ln>
        </p:spPr>
        <p:txBody>
          <a:bodyPr/>
          <a:lstStyle/>
          <a:p>
            <a:endParaRPr lang="en-US"/>
          </a:p>
        </p:txBody>
      </p:sp>
      <p:sp>
        <p:nvSpPr>
          <p:cNvPr id="2705435" name="Line 20"/>
          <p:cNvSpPr>
            <a:spLocks noChangeShapeType="1"/>
          </p:cNvSpPr>
          <p:nvPr/>
        </p:nvSpPr>
        <p:spPr bwMode="auto">
          <a:xfrm flipH="1">
            <a:off x="1447800" y="3040064"/>
            <a:ext cx="95250" cy="1587"/>
          </a:xfrm>
          <a:prstGeom prst="line">
            <a:avLst/>
          </a:prstGeom>
          <a:noFill/>
          <a:ln w="19050">
            <a:solidFill>
              <a:schemeClr val="accent1"/>
            </a:solidFill>
            <a:round/>
            <a:headEnd/>
            <a:tailEnd/>
          </a:ln>
        </p:spPr>
        <p:txBody>
          <a:bodyPr/>
          <a:lstStyle/>
          <a:p>
            <a:endParaRPr lang="en-US"/>
          </a:p>
        </p:txBody>
      </p:sp>
      <p:sp>
        <p:nvSpPr>
          <p:cNvPr id="2705436" name="Line 21"/>
          <p:cNvSpPr>
            <a:spLocks noChangeShapeType="1"/>
          </p:cNvSpPr>
          <p:nvPr/>
        </p:nvSpPr>
        <p:spPr bwMode="auto">
          <a:xfrm flipH="1">
            <a:off x="1447800" y="4079877"/>
            <a:ext cx="95250" cy="1588"/>
          </a:xfrm>
          <a:prstGeom prst="line">
            <a:avLst/>
          </a:prstGeom>
          <a:noFill/>
          <a:ln w="19050">
            <a:solidFill>
              <a:schemeClr val="accent1"/>
            </a:solidFill>
            <a:round/>
            <a:headEnd/>
            <a:tailEnd/>
          </a:ln>
        </p:spPr>
        <p:txBody>
          <a:bodyPr/>
          <a:lstStyle/>
          <a:p>
            <a:endParaRPr lang="en-US"/>
          </a:p>
        </p:txBody>
      </p:sp>
      <p:sp>
        <p:nvSpPr>
          <p:cNvPr id="2705437" name="Line 22"/>
          <p:cNvSpPr>
            <a:spLocks noChangeShapeType="1"/>
          </p:cNvSpPr>
          <p:nvPr/>
        </p:nvSpPr>
        <p:spPr bwMode="auto">
          <a:xfrm flipH="1">
            <a:off x="1447800" y="2247900"/>
            <a:ext cx="95250" cy="1588"/>
          </a:xfrm>
          <a:prstGeom prst="line">
            <a:avLst/>
          </a:prstGeom>
          <a:noFill/>
          <a:ln w="19050">
            <a:solidFill>
              <a:schemeClr val="accent1"/>
            </a:solidFill>
            <a:round/>
            <a:headEnd/>
            <a:tailEnd/>
          </a:ln>
        </p:spPr>
        <p:txBody>
          <a:bodyPr/>
          <a:lstStyle/>
          <a:p>
            <a:endParaRPr lang="en-US"/>
          </a:p>
        </p:txBody>
      </p:sp>
      <p:sp>
        <p:nvSpPr>
          <p:cNvPr id="2705438" name="Line 23"/>
          <p:cNvSpPr>
            <a:spLocks noChangeShapeType="1"/>
          </p:cNvSpPr>
          <p:nvPr/>
        </p:nvSpPr>
        <p:spPr bwMode="auto">
          <a:xfrm flipH="1">
            <a:off x="1447800" y="3306763"/>
            <a:ext cx="95250" cy="0"/>
          </a:xfrm>
          <a:prstGeom prst="line">
            <a:avLst/>
          </a:prstGeom>
          <a:noFill/>
          <a:ln w="19050">
            <a:solidFill>
              <a:schemeClr val="accent1"/>
            </a:solidFill>
            <a:round/>
            <a:headEnd/>
            <a:tailEnd/>
          </a:ln>
        </p:spPr>
        <p:txBody>
          <a:bodyPr/>
          <a:lstStyle/>
          <a:p>
            <a:endParaRPr lang="en-US"/>
          </a:p>
        </p:txBody>
      </p:sp>
      <p:sp>
        <p:nvSpPr>
          <p:cNvPr id="2705439" name="Freeform 24"/>
          <p:cNvSpPr>
            <a:spLocks/>
          </p:cNvSpPr>
          <p:nvPr/>
        </p:nvSpPr>
        <p:spPr bwMode="auto">
          <a:xfrm>
            <a:off x="1447800" y="1716088"/>
            <a:ext cx="95250" cy="2132012"/>
          </a:xfrm>
          <a:custGeom>
            <a:avLst/>
            <a:gdLst>
              <a:gd name="T0" fmla="*/ 2147483647 w 56"/>
              <a:gd name="T1" fmla="*/ 2147483647 h 1392"/>
              <a:gd name="T2" fmla="*/ 2147483647 w 56"/>
              <a:gd name="T3" fmla="*/ 0 h 1392"/>
              <a:gd name="T4" fmla="*/ 0 w 56"/>
              <a:gd name="T5" fmla="*/ 0 h 1392"/>
              <a:gd name="T6" fmla="*/ 0 60000 65536"/>
              <a:gd name="T7" fmla="*/ 0 60000 65536"/>
              <a:gd name="T8" fmla="*/ 0 60000 65536"/>
              <a:gd name="T9" fmla="*/ 0 w 56"/>
              <a:gd name="T10" fmla="*/ 0 h 1392"/>
              <a:gd name="T11" fmla="*/ 56 w 56"/>
              <a:gd name="T12" fmla="*/ 1392 h 1392"/>
            </a:gdLst>
            <a:ahLst/>
            <a:cxnLst>
              <a:cxn ang="T6">
                <a:pos x="T0" y="T1"/>
              </a:cxn>
              <a:cxn ang="T7">
                <a:pos x="T2" y="T3"/>
              </a:cxn>
              <a:cxn ang="T8">
                <a:pos x="T4" y="T5"/>
              </a:cxn>
            </a:cxnLst>
            <a:rect l="T9" t="T10" r="T11" b="T12"/>
            <a:pathLst>
              <a:path w="56" h="1392">
                <a:moveTo>
                  <a:pt x="56" y="1392"/>
                </a:moveTo>
                <a:lnTo>
                  <a:pt x="56" y="0"/>
                </a:lnTo>
                <a:lnTo>
                  <a:pt x="0" y="0"/>
                </a:lnTo>
              </a:path>
            </a:pathLst>
          </a:custGeom>
          <a:noFill/>
          <a:ln w="19050">
            <a:solidFill>
              <a:schemeClr val="accent1"/>
            </a:solidFill>
            <a:round/>
            <a:headEnd/>
            <a:tailEnd/>
          </a:ln>
        </p:spPr>
        <p:txBody>
          <a:bodyPr/>
          <a:lstStyle/>
          <a:p>
            <a:endParaRPr lang="en-US"/>
          </a:p>
        </p:txBody>
      </p:sp>
      <p:sp>
        <p:nvSpPr>
          <p:cNvPr id="2705440" name="Freeform 25"/>
          <p:cNvSpPr>
            <a:spLocks/>
          </p:cNvSpPr>
          <p:nvPr/>
        </p:nvSpPr>
        <p:spPr bwMode="auto">
          <a:xfrm>
            <a:off x="1543050" y="3960813"/>
            <a:ext cx="5589588" cy="119062"/>
          </a:xfrm>
          <a:custGeom>
            <a:avLst/>
            <a:gdLst>
              <a:gd name="T0" fmla="*/ 0 w 3255"/>
              <a:gd name="T1" fmla="*/ 0 h 88"/>
              <a:gd name="T2" fmla="*/ 0 w 3255"/>
              <a:gd name="T3" fmla="*/ 2147483647 h 88"/>
              <a:gd name="T4" fmla="*/ 2147483647 w 3255"/>
              <a:gd name="T5" fmla="*/ 2147483647 h 88"/>
              <a:gd name="T6" fmla="*/ 0 60000 65536"/>
              <a:gd name="T7" fmla="*/ 0 60000 65536"/>
              <a:gd name="T8" fmla="*/ 0 60000 65536"/>
              <a:gd name="T9" fmla="*/ 0 w 3255"/>
              <a:gd name="T10" fmla="*/ 0 h 88"/>
              <a:gd name="T11" fmla="*/ 3255 w 3255"/>
              <a:gd name="T12" fmla="*/ 88 h 88"/>
            </a:gdLst>
            <a:ahLst/>
            <a:cxnLst>
              <a:cxn ang="T6">
                <a:pos x="T0" y="T1"/>
              </a:cxn>
              <a:cxn ang="T7">
                <a:pos x="T2" y="T3"/>
              </a:cxn>
              <a:cxn ang="T8">
                <a:pos x="T4" y="T5"/>
              </a:cxn>
            </a:cxnLst>
            <a:rect l="T9" t="T10" r="T11" b="T12"/>
            <a:pathLst>
              <a:path w="3255" h="88">
                <a:moveTo>
                  <a:pt x="0" y="0"/>
                </a:moveTo>
                <a:lnTo>
                  <a:pt x="0" y="88"/>
                </a:lnTo>
                <a:lnTo>
                  <a:pt x="3255" y="88"/>
                </a:lnTo>
              </a:path>
            </a:pathLst>
          </a:custGeom>
          <a:noFill/>
          <a:ln w="19050">
            <a:solidFill>
              <a:schemeClr val="accent1"/>
            </a:solidFill>
            <a:round/>
            <a:headEnd/>
            <a:tailEnd/>
          </a:ln>
        </p:spPr>
        <p:txBody>
          <a:bodyPr/>
          <a:lstStyle/>
          <a:p>
            <a:endParaRPr lang="en-US"/>
          </a:p>
        </p:txBody>
      </p:sp>
      <p:sp>
        <p:nvSpPr>
          <p:cNvPr id="2705441" name="Line 26"/>
          <p:cNvSpPr>
            <a:spLocks noChangeShapeType="1"/>
          </p:cNvSpPr>
          <p:nvPr/>
        </p:nvSpPr>
        <p:spPr bwMode="auto">
          <a:xfrm flipV="1">
            <a:off x="1439863" y="3767141"/>
            <a:ext cx="209550" cy="168275"/>
          </a:xfrm>
          <a:prstGeom prst="line">
            <a:avLst/>
          </a:prstGeom>
          <a:noFill/>
          <a:ln w="19050">
            <a:solidFill>
              <a:schemeClr val="accent1"/>
            </a:solidFill>
            <a:round/>
            <a:headEnd/>
            <a:tailEnd/>
          </a:ln>
        </p:spPr>
        <p:txBody>
          <a:bodyPr/>
          <a:lstStyle/>
          <a:p>
            <a:endParaRPr lang="en-US"/>
          </a:p>
        </p:txBody>
      </p:sp>
      <p:sp>
        <p:nvSpPr>
          <p:cNvPr id="2705442" name="Line 27"/>
          <p:cNvSpPr>
            <a:spLocks noChangeShapeType="1"/>
          </p:cNvSpPr>
          <p:nvPr/>
        </p:nvSpPr>
        <p:spPr bwMode="auto">
          <a:xfrm flipV="1">
            <a:off x="1439863" y="3875088"/>
            <a:ext cx="209550" cy="163512"/>
          </a:xfrm>
          <a:prstGeom prst="line">
            <a:avLst/>
          </a:prstGeom>
          <a:noFill/>
          <a:ln w="19050">
            <a:solidFill>
              <a:schemeClr val="accent1"/>
            </a:solidFill>
            <a:round/>
            <a:headEnd/>
            <a:tailEnd/>
          </a:ln>
        </p:spPr>
        <p:txBody>
          <a:bodyPr/>
          <a:lstStyle/>
          <a:p>
            <a:endParaRPr lang="en-US"/>
          </a:p>
        </p:txBody>
      </p:sp>
      <p:sp>
        <p:nvSpPr>
          <p:cNvPr id="2705443" name="Line 28"/>
          <p:cNvSpPr>
            <a:spLocks noChangeShapeType="1"/>
          </p:cNvSpPr>
          <p:nvPr/>
        </p:nvSpPr>
        <p:spPr bwMode="auto">
          <a:xfrm flipH="1">
            <a:off x="1447800" y="2511425"/>
            <a:ext cx="95250" cy="0"/>
          </a:xfrm>
          <a:prstGeom prst="line">
            <a:avLst/>
          </a:prstGeom>
          <a:noFill/>
          <a:ln w="19050">
            <a:solidFill>
              <a:schemeClr val="accent1"/>
            </a:solidFill>
            <a:round/>
            <a:headEnd/>
            <a:tailEnd/>
          </a:ln>
        </p:spPr>
        <p:txBody>
          <a:bodyPr/>
          <a:lstStyle/>
          <a:p>
            <a:endParaRPr lang="en-US"/>
          </a:p>
        </p:txBody>
      </p:sp>
      <p:sp>
        <p:nvSpPr>
          <p:cNvPr id="2705444" name="Line 29"/>
          <p:cNvSpPr>
            <a:spLocks noChangeShapeType="1"/>
          </p:cNvSpPr>
          <p:nvPr/>
        </p:nvSpPr>
        <p:spPr bwMode="auto">
          <a:xfrm flipH="1">
            <a:off x="1447800" y="1984375"/>
            <a:ext cx="95250" cy="0"/>
          </a:xfrm>
          <a:prstGeom prst="line">
            <a:avLst/>
          </a:prstGeom>
          <a:noFill/>
          <a:ln w="19050">
            <a:solidFill>
              <a:schemeClr val="accent1"/>
            </a:solidFill>
            <a:round/>
            <a:headEnd/>
            <a:tailEnd/>
          </a:ln>
        </p:spPr>
        <p:txBody>
          <a:bodyPr/>
          <a:lstStyle/>
          <a:p>
            <a:endParaRPr lang="en-US"/>
          </a:p>
        </p:txBody>
      </p:sp>
      <p:sp>
        <p:nvSpPr>
          <p:cNvPr id="2705445" name="Freeform 30"/>
          <p:cNvSpPr>
            <a:spLocks/>
          </p:cNvSpPr>
          <p:nvPr/>
        </p:nvSpPr>
        <p:spPr bwMode="auto">
          <a:xfrm>
            <a:off x="3563944" y="1490663"/>
            <a:ext cx="2643187" cy="131762"/>
          </a:xfrm>
          <a:custGeom>
            <a:avLst/>
            <a:gdLst>
              <a:gd name="T0" fmla="*/ 0 w 472"/>
              <a:gd name="T1" fmla="*/ 2147483647 h 98"/>
              <a:gd name="T2" fmla="*/ 0 w 472"/>
              <a:gd name="T3" fmla="*/ 0 h 98"/>
              <a:gd name="T4" fmla="*/ 2147483647 w 472"/>
              <a:gd name="T5" fmla="*/ 0 h 98"/>
              <a:gd name="T6" fmla="*/ 2147483647 w 472"/>
              <a:gd name="T7" fmla="*/ 2147483647 h 98"/>
              <a:gd name="T8" fmla="*/ 0 60000 65536"/>
              <a:gd name="T9" fmla="*/ 0 60000 65536"/>
              <a:gd name="T10" fmla="*/ 0 60000 65536"/>
              <a:gd name="T11" fmla="*/ 0 60000 65536"/>
              <a:gd name="T12" fmla="*/ 0 w 472"/>
              <a:gd name="T13" fmla="*/ 0 h 98"/>
              <a:gd name="T14" fmla="*/ 472 w 472"/>
              <a:gd name="T15" fmla="*/ 98 h 98"/>
            </a:gdLst>
            <a:ahLst/>
            <a:cxnLst>
              <a:cxn ang="T8">
                <a:pos x="T0" y="T1"/>
              </a:cxn>
              <a:cxn ang="T9">
                <a:pos x="T2" y="T3"/>
              </a:cxn>
              <a:cxn ang="T10">
                <a:pos x="T4" y="T5"/>
              </a:cxn>
              <a:cxn ang="T11">
                <a:pos x="T6" y="T7"/>
              </a:cxn>
            </a:cxnLst>
            <a:rect l="T12" t="T13" r="T14" b="T15"/>
            <a:pathLst>
              <a:path w="472" h="98">
                <a:moveTo>
                  <a:pt x="0" y="98"/>
                </a:moveTo>
                <a:lnTo>
                  <a:pt x="0" y="0"/>
                </a:lnTo>
                <a:lnTo>
                  <a:pt x="472" y="0"/>
                </a:lnTo>
                <a:lnTo>
                  <a:pt x="472" y="98"/>
                </a:lnTo>
              </a:path>
            </a:pathLst>
          </a:custGeom>
          <a:noFill/>
          <a:ln w="19050">
            <a:solidFill>
              <a:srgbClr val="000000"/>
            </a:solidFill>
            <a:round/>
            <a:headEnd/>
            <a:tailEnd/>
          </a:ln>
        </p:spPr>
        <p:txBody>
          <a:bodyPr/>
          <a:lstStyle/>
          <a:p>
            <a:endParaRPr lang="en-US"/>
          </a:p>
        </p:txBody>
      </p:sp>
      <p:sp>
        <p:nvSpPr>
          <p:cNvPr id="59425" name="Rectangle 31"/>
          <p:cNvSpPr>
            <a:spLocks noChangeArrowheads="1"/>
          </p:cNvSpPr>
          <p:nvPr/>
        </p:nvSpPr>
        <p:spPr bwMode="auto">
          <a:xfrm>
            <a:off x="7278689" y="1624016"/>
            <a:ext cx="1455848" cy="430887"/>
          </a:xfrm>
          <a:prstGeom prst="rect">
            <a:avLst/>
          </a:prstGeom>
          <a:noFill/>
          <a:ln>
            <a:noFill/>
          </a:ln>
          <a:extLst/>
        </p:spPr>
        <p:txBody>
          <a:bodyPr wrap="none">
            <a:spAutoFit/>
          </a:bodyPr>
          <a:lstStyle/>
          <a:p>
            <a:pPr eaLnBrk="0" hangingPunct="0">
              <a:defRPr/>
            </a:pPr>
            <a:r>
              <a:rPr lang="en-GB" sz="1100" dirty="0">
                <a:solidFill>
                  <a:schemeClr val="accent1">
                    <a:lumMod val="50000"/>
                  </a:schemeClr>
                </a:solidFill>
                <a:latin typeface="+mn-lt"/>
                <a:cs typeface="Arial" pitchFamily="34" charset="0"/>
              </a:rPr>
              <a:t>Insulin </a:t>
            </a:r>
            <a:r>
              <a:rPr lang="en-GB" sz="1100" dirty="0" err="1">
                <a:solidFill>
                  <a:schemeClr val="accent1">
                    <a:lumMod val="50000"/>
                  </a:schemeClr>
                </a:solidFill>
                <a:latin typeface="+mn-lt"/>
                <a:cs typeface="Arial" pitchFamily="34" charset="0"/>
              </a:rPr>
              <a:t>aspart</a:t>
            </a:r>
            <a:endParaRPr lang="en-GB" sz="1100" baseline="30000" dirty="0">
              <a:solidFill>
                <a:schemeClr val="accent1">
                  <a:lumMod val="50000"/>
                </a:schemeClr>
              </a:solidFill>
              <a:latin typeface="+mn-lt"/>
              <a:cs typeface="Arial" pitchFamily="34" charset="0"/>
            </a:endParaRPr>
          </a:p>
          <a:p>
            <a:pPr eaLnBrk="0" hangingPunct="0">
              <a:defRPr/>
            </a:pPr>
            <a:r>
              <a:rPr lang="en-GB" sz="1100" dirty="0">
                <a:solidFill>
                  <a:schemeClr val="accent1">
                    <a:lumMod val="50000"/>
                  </a:schemeClr>
                </a:solidFill>
                <a:latin typeface="+mn-lt"/>
                <a:cs typeface="Arial" pitchFamily="34" charset="0"/>
              </a:rPr>
              <a:t>+ insulin </a:t>
            </a:r>
            <a:r>
              <a:rPr lang="en-GB" sz="1100" dirty="0" err="1">
                <a:solidFill>
                  <a:schemeClr val="accent1">
                    <a:lumMod val="50000"/>
                  </a:schemeClr>
                </a:solidFill>
                <a:latin typeface="+mn-lt"/>
                <a:cs typeface="Arial" pitchFamily="34" charset="0"/>
              </a:rPr>
              <a:t>detemir</a:t>
            </a:r>
            <a:r>
              <a:rPr lang="en-GB" sz="1100" dirty="0">
                <a:solidFill>
                  <a:schemeClr val="accent1">
                    <a:lumMod val="50000"/>
                  </a:schemeClr>
                </a:solidFill>
                <a:latin typeface="+mn-lt"/>
                <a:cs typeface="Arial" pitchFamily="34" charset="0"/>
              </a:rPr>
              <a:t> </a:t>
            </a:r>
          </a:p>
        </p:txBody>
      </p:sp>
      <p:sp>
        <p:nvSpPr>
          <p:cNvPr id="59426" name="Rectangle 32"/>
          <p:cNvSpPr>
            <a:spLocks noChangeArrowheads="1"/>
          </p:cNvSpPr>
          <p:nvPr/>
        </p:nvSpPr>
        <p:spPr bwMode="auto">
          <a:xfrm>
            <a:off x="7272338" y="2070103"/>
            <a:ext cx="1522412" cy="430887"/>
          </a:xfrm>
          <a:prstGeom prst="rect">
            <a:avLst/>
          </a:prstGeom>
          <a:noFill/>
          <a:ln>
            <a:noFill/>
          </a:ln>
          <a:extLst/>
        </p:spPr>
        <p:txBody>
          <a:bodyPr>
            <a:spAutoFit/>
          </a:bodyPr>
          <a:lstStyle/>
          <a:p>
            <a:pPr eaLnBrk="0" hangingPunct="0">
              <a:defRPr/>
            </a:pPr>
            <a:r>
              <a:rPr lang="sr-Latn-CS" sz="1100" dirty="0">
                <a:solidFill>
                  <a:schemeClr val="accent1">
                    <a:lumMod val="50000"/>
                  </a:schemeClr>
                </a:solidFill>
                <a:latin typeface="+mn-lt"/>
                <a:cs typeface="Arial" pitchFamily="34" charset="0"/>
              </a:rPr>
              <a:t>Regularni h</a:t>
            </a:r>
            <a:r>
              <a:rPr lang="en-GB" sz="1100" dirty="0" err="1">
                <a:solidFill>
                  <a:schemeClr val="accent1">
                    <a:lumMod val="50000"/>
                  </a:schemeClr>
                </a:solidFill>
                <a:latin typeface="+mn-lt"/>
                <a:cs typeface="Arial" pitchFamily="34" charset="0"/>
              </a:rPr>
              <a:t>umani</a:t>
            </a:r>
            <a:r>
              <a:rPr lang="en-GB" sz="1100" dirty="0">
                <a:solidFill>
                  <a:schemeClr val="accent1">
                    <a:lumMod val="50000"/>
                  </a:schemeClr>
                </a:solidFill>
                <a:latin typeface="+mn-lt"/>
                <a:cs typeface="Arial" pitchFamily="34" charset="0"/>
              </a:rPr>
              <a:t> insulin + NPH </a:t>
            </a:r>
          </a:p>
        </p:txBody>
      </p:sp>
      <p:sp>
        <p:nvSpPr>
          <p:cNvPr id="59427" name="Rectangle 34"/>
          <p:cNvSpPr>
            <a:spLocks noChangeArrowheads="1"/>
          </p:cNvSpPr>
          <p:nvPr/>
        </p:nvSpPr>
        <p:spPr bwMode="auto">
          <a:xfrm>
            <a:off x="7023101" y="2159003"/>
            <a:ext cx="163513" cy="119063"/>
          </a:xfrm>
          <a:prstGeom prst="rect">
            <a:avLst/>
          </a:prstGeom>
          <a:solidFill>
            <a:srgbClr val="001965"/>
          </a:solidFill>
          <a:ln>
            <a:noFill/>
          </a:ln>
          <a:extLst/>
        </p:spPr>
        <p:txBody>
          <a:bodyPr wrap="none" anchor="ctr"/>
          <a:lstStyle/>
          <a:p>
            <a:pPr eaLnBrk="0" hangingPunct="0">
              <a:defRPr/>
            </a:pPr>
            <a:endParaRPr lang="en-GB" sz="1100" dirty="0">
              <a:latin typeface="+mn-lt"/>
              <a:cs typeface="Arial" pitchFamily="34" charset="0"/>
            </a:endParaRPr>
          </a:p>
        </p:txBody>
      </p:sp>
      <p:sp>
        <p:nvSpPr>
          <p:cNvPr id="2705449" name="Rectangle 35"/>
          <p:cNvSpPr>
            <a:spLocks noChangeArrowheads="1"/>
          </p:cNvSpPr>
          <p:nvPr/>
        </p:nvSpPr>
        <p:spPr bwMode="auto">
          <a:xfrm>
            <a:off x="1074738" y="3473450"/>
            <a:ext cx="227626" cy="215444"/>
          </a:xfrm>
          <a:prstGeom prst="rect">
            <a:avLst/>
          </a:prstGeom>
          <a:noFill/>
          <a:ln w="9525">
            <a:noFill/>
            <a:miter lim="800000"/>
            <a:headEnd/>
            <a:tailEnd/>
          </a:ln>
        </p:spPr>
        <p:txBody>
          <a:bodyPr wrap="none" lIns="0" tIns="0" rIns="0" bIns="0">
            <a:spAutoFit/>
          </a:bodyPr>
          <a:lstStyle/>
          <a:p>
            <a:r>
              <a:rPr lang="en-GB" sz="1400"/>
              <a:t>7.4</a:t>
            </a:r>
          </a:p>
        </p:txBody>
      </p:sp>
      <p:sp>
        <p:nvSpPr>
          <p:cNvPr id="2705450" name="Line 36"/>
          <p:cNvSpPr>
            <a:spLocks noChangeShapeType="1"/>
          </p:cNvSpPr>
          <p:nvPr/>
        </p:nvSpPr>
        <p:spPr bwMode="auto">
          <a:xfrm flipH="1">
            <a:off x="1452563" y="3568701"/>
            <a:ext cx="95250" cy="1588"/>
          </a:xfrm>
          <a:prstGeom prst="line">
            <a:avLst/>
          </a:prstGeom>
          <a:noFill/>
          <a:ln w="19050">
            <a:solidFill>
              <a:schemeClr val="accent1"/>
            </a:solidFill>
            <a:round/>
            <a:headEnd/>
            <a:tailEnd/>
          </a:ln>
        </p:spPr>
        <p:txBody>
          <a:bodyPr/>
          <a:lstStyle/>
          <a:p>
            <a:endParaRPr lang="en-US"/>
          </a:p>
        </p:txBody>
      </p:sp>
      <p:sp>
        <p:nvSpPr>
          <p:cNvPr id="2705451" name="Rectangle 43"/>
          <p:cNvSpPr>
            <a:spLocks noChangeArrowheads="1"/>
          </p:cNvSpPr>
          <p:nvPr/>
        </p:nvSpPr>
        <p:spPr bwMode="auto">
          <a:xfrm>
            <a:off x="4445001" y="2403475"/>
            <a:ext cx="231154" cy="338554"/>
          </a:xfrm>
          <a:prstGeom prst="rect">
            <a:avLst/>
          </a:prstGeom>
          <a:noFill/>
          <a:ln w="9525">
            <a:noFill/>
            <a:miter lim="800000"/>
            <a:headEnd/>
            <a:tailEnd/>
          </a:ln>
        </p:spPr>
        <p:txBody>
          <a:bodyPr wrap="none">
            <a:spAutoFit/>
          </a:bodyPr>
          <a:lstStyle/>
          <a:p>
            <a:r>
              <a:rPr lang="en-GB" sz="1600"/>
              <a:t> </a:t>
            </a:r>
          </a:p>
        </p:txBody>
      </p:sp>
      <p:sp>
        <p:nvSpPr>
          <p:cNvPr id="2705452" name="TextBox 42"/>
          <p:cNvSpPr txBox="1">
            <a:spLocks noChangeArrowheads="1"/>
          </p:cNvSpPr>
          <p:nvPr/>
        </p:nvSpPr>
        <p:spPr bwMode="auto">
          <a:xfrm>
            <a:off x="2201863" y="1898653"/>
            <a:ext cx="596900" cy="276999"/>
          </a:xfrm>
          <a:prstGeom prst="rect">
            <a:avLst/>
          </a:prstGeom>
          <a:noFill/>
          <a:ln w="9525">
            <a:noFill/>
            <a:miter lim="800000"/>
            <a:headEnd/>
            <a:tailEnd/>
          </a:ln>
        </p:spPr>
        <p:txBody>
          <a:bodyPr>
            <a:spAutoFit/>
          </a:bodyPr>
          <a:lstStyle/>
          <a:p>
            <a:r>
              <a:rPr lang="en-GB" sz="1200">
                <a:latin typeface="Verdana" pitchFamily="34" charset="0"/>
              </a:rPr>
              <a:t>8.48</a:t>
            </a:r>
          </a:p>
        </p:txBody>
      </p:sp>
      <p:sp>
        <p:nvSpPr>
          <p:cNvPr id="2705453" name="TextBox 43"/>
          <p:cNvSpPr txBox="1">
            <a:spLocks noChangeArrowheads="1"/>
          </p:cNvSpPr>
          <p:nvPr/>
        </p:nvSpPr>
        <p:spPr bwMode="auto">
          <a:xfrm>
            <a:off x="4797425" y="2095503"/>
            <a:ext cx="596900" cy="276999"/>
          </a:xfrm>
          <a:prstGeom prst="rect">
            <a:avLst/>
          </a:prstGeom>
          <a:noFill/>
          <a:ln w="9525">
            <a:noFill/>
            <a:miter lim="800000"/>
            <a:headEnd/>
            <a:tailEnd/>
          </a:ln>
        </p:spPr>
        <p:txBody>
          <a:bodyPr>
            <a:spAutoFit/>
          </a:bodyPr>
          <a:lstStyle/>
          <a:p>
            <a:r>
              <a:rPr lang="en-GB" sz="1200">
                <a:latin typeface="Verdana" pitchFamily="34" charset="0"/>
              </a:rPr>
              <a:t>8.29</a:t>
            </a:r>
          </a:p>
        </p:txBody>
      </p:sp>
      <p:sp>
        <p:nvSpPr>
          <p:cNvPr id="2705454" name="TextBox 44"/>
          <p:cNvSpPr txBox="1">
            <a:spLocks noChangeArrowheads="1"/>
          </p:cNvSpPr>
          <p:nvPr/>
        </p:nvSpPr>
        <p:spPr bwMode="auto">
          <a:xfrm>
            <a:off x="3257550" y="2603503"/>
            <a:ext cx="596900" cy="276999"/>
          </a:xfrm>
          <a:prstGeom prst="rect">
            <a:avLst/>
          </a:prstGeom>
          <a:noFill/>
          <a:ln w="9525">
            <a:noFill/>
            <a:miter lim="800000"/>
            <a:headEnd/>
            <a:tailEnd/>
          </a:ln>
        </p:spPr>
        <p:txBody>
          <a:bodyPr>
            <a:spAutoFit/>
          </a:bodyPr>
          <a:lstStyle/>
          <a:p>
            <a:r>
              <a:rPr lang="en-GB" sz="1200">
                <a:latin typeface="Verdana" pitchFamily="34" charset="0"/>
              </a:rPr>
              <a:t>7.88</a:t>
            </a:r>
          </a:p>
        </p:txBody>
      </p:sp>
      <p:sp>
        <p:nvSpPr>
          <p:cNvPr id="59437" name="TextBox 45"/>
          <p:cNvSpPr txBox="1">
            <a:spLocks noChangeArrowheads="1"/>
          </p:cNvSpPr>
          <p:nvPr/>
        </p:nvSpPr>
        <p:spPr bwMode="auto">
          <a:xfrm>
            <a:off x="5853113" y="2392363"/>
            <a:ext cx="596900" cy="261610"/>
          </a:xfrm>
          <a:prstGeom prst="rect">
            <a:avLst/>
          </a:prstGeom>
          <a:noFill/>
          <a:ln>
            <a:noFill/>
          </a:ln>
          <a:extLst/>
        </p:spPr>
        <p:txBody>
          <a:bodyPr>
            <a:spAutoFit/>
          </a:bodyPr>
          <a:lstStyle>
            <a:lvl1pPr algn="ctr" eaLnBrk="0" hangingPunct="0">
              <a:defRPr sz="1000" b="1">
                <a:solidFill>
                  <a:schemeClr val="tx1"/>
                </a:solidFill>
                <a:latin typeface="Verdana" pitchFamily="34" charset="0"/>
                <a:cs typeface="Arial" pitchFamily="34" charset="0"/>
              </a:defRPr>
            </a:lvl1pPr>
            <a:lvl2pPr marL="742950" indent="-285750" algn="ctr" eaLnBrk="0" hangingPunct="0">
              <a:defRPr sz="1000" b="1">
                <a:solidFill>
                  <a:schemeClr val="tx1"/>
                </a:solidFill>
                <a:latin typeface="Verdana" pitchFamily="34" charset="0"/>
                <a:cs typeface="Arial" pitchFamily="34" charset="0"/>
              </a:defRPr>
            </a:lvl2pPr>
            <a:lvl3pPr marL="1143000" indent="-228600" algn="ctr" eaLnBrk="0" hangingPunct="0">
              <a:defRPr sz="1000" b="1">
                <a:solidFill>
                  <a:schemeClr val="tx1"/>
                </a:solidFill>
                <a:latin typeface="Verdana" pitchFamily="34" charset="0"/>
                <a:cs typeface="Arial" pitchFamily="34" charset="0"/>
              </a:defRPr>
            </a:lvl3pPr>
            <a:lvl4pPr marL="1600200" indent="-228600" algn="ctr" eaLnBrk="0" hangingPunct="0">
              <a:defRPr sz="1000" b="1">
                <a:solidFill>
                  <a:schemeClr val="tx1"/>
                </a:solidFill>
                <a:latin typeface="Verdana" pitchFamily="34" charset="0"/>
                <a:cs typeface="Arial" pitchFamily="34" charset="0"/>
              </a:defRPr>
            </a:lvl4pPr>
            <a:lvl5pPr marL="2057400" indent="-228600" algn="ctr" eaLnBrk="0" hangingPunct="0">
              <a:defRPr sz="1000" b="1">
                <a:solidFill>
                  <a:schemeClr val="tx1"/>
                </a:solidFill>
                <a:latin typeface="Verdana" pitchFamily="34" charset="0"/>
                <a:cs typeface="Arial"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cs typeface="Arial"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cs typeface="Arial"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cs typeface="Arial"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cs typeface="Arial" pitchFamily="34" charset="0"/>
              </a:defRPr>
            </a:lvl9pPr>
          </a:lstStyle>
          <a:p>
            <a:pPr algn="l" eaLnBrk="1" hangingPunct="1">
              <a:defRPr/>
            </a:pPr>
            <a:r>
              <a:rPr lang="en-GB" sz="1100" b="0" dirty="0">
                <a:latin typeface="+mn-lt"/>
              </a:rPr>
              <a:t>8.11</a:t>
            </a:r>
          </a:p>
        </p:txBody>
      </p:sp>
      <p:sp>
        <p:nvSpPr>
          <p:cNvPr id="59438" name="Rectangle 15" descr="Wide upward diagonal"/>
          <p:cNvSpPr>
            <a:spLocks noChangeArrowheads="1"/>
          </p:cNvSpPr>
          <p:nvPr/>
        </p:nvSpPr>
        <p:spPr bwMode="auto">
          <a:xfrm>
            <a:off x="7005644" y="1704975"/>
            <a:ext cx="173037" cy="109538"/>
          </a:xfrm>
          <a:prstGeom prst="rect">
            <a:avLst/>
          </a:prstGeom>
          <a:blipFill dpi="0" rotWithShape="0">
            <a:blip r:embed="rId3"/>
            <a:srcRect/>
            <a:tile tx="0" ty="0" sx="100000" sy="100000" flip="none" algn="tl"/>
          </a:blipFill>
          <a:ln>
            <a:noFill/>
          </a:ln>
          <a:extLst/>
        </p:spPr>
        <p:txBody>
          <a:bodyPr/>
          <a:lstStyle/>
          <a:p>
            <a:pPr eaLnBrk="0" hangingPunct="0">
              <a:defRPr/>
            </a:pPr>
            <a:endParaRPr lang="en-GB" sz="1100" dirty="0">
              <a:solidFill>
                <a:srgbClr val="4C4C4C"/>
              </a:solidFill>
              <a:latin typeface="+mn-lt"/>
              <a:cs typeface="Arial"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452" y="1427071"/>
            <a:ext cx="7423355" cy="3416320"/>
          </a:xfrm>
          <a:prstGeom prst="rect">
            <a:avLst/>
          </a:prstGeom>
        </p:spPr>
        <p:txBody>
          <a:bodyPr wrap="square">
            <a:spAutoFit/>
          </a:bodyPr>
          <a:lstStyle/>
          <a:p>
            <a:r>
              <a:rPr lang="en-US" b="1" dirty="0" err="1" smtClean="0">
                <a:solidFill>
                  <a:srgbClr val="002060"/>
                </a:solidFill>
              </a:rPr>
              <a:t>Svetski</a:t>
            </a:r>
            <a:r>
              <a:rPr lang="en-US" b="1" dirty="0" smtClean="0">
                <a:solidFill>
                  <a:srgbClr val="002060"/>
                </a:solidFill>
              </a:rPr>
              <a:t> </a:t>
            </a:r>
            <a:r>
              <a:rPr lang="en-US" b="1" dirty="0" err="1" smtClean="0">
                <a:solidFill>
                  <a:srgbClr val="002060"/>
                </a:solidFill>
              </a:rPr>
              <a:t>dan</a:t>
            </a:r>
            <a:r>
              <a:rPr lang="en-US" b="1" dirty="0" smtClean="0">
                <a:solidFill>
                  <a:srgbClr val="002060"/>
                </a:solidFill>
              </a:rPr>
              <a:t> </a:t>
            </a:r>
            <a:r>
              <a:rPr lang="en-US" b="1" dirty="0" err="1" smtClean="0">
                <a:solidFill>
                  <a:srgbClr val="002060"/>
                </a:solidFill>
              </a:rPr>
              <a:t>dijabetesa</a:t>
            </a:r>
            <a:r>
              <a:rPr lang="en-US" b="1" dirty="0" smtClean="0">
                <a:solidFill>
                  <a:srgbClr val="002060"/>
                </a:solidFill>
              </a:rPr>
              <a:t>, 14. </a:t>
            </a:r>
            <a:r>
              <a:rPr lang="en-US" b="1" dirty="0" err="1" smtClean="0">
                <a:solidFill>
                  <a:srgbClr val="002060"/>
                </a:solidFill>
              </a:rPr>
              <a:t>novembar</a:t>
            </a:r>
            <a:r>
              <a:rPr lang="en-US" dirty="0" smtClean="0"/>
              <a:t>, </a:t>
            </a:r>
            <a:r>
              <a:rPr lang="en-US" dirty="0" err="1" smtClean="0"/>
              <a:t>označava</a:t>
            </a:r>
            <a:r>
              <a:rPr lang="en-US" dirty="0" smtClean="0"/>
              <a:t> </a:t>
            </a:r>
            <a:r>
              <a:rPr lang="en-US" dirty="0" err="1" smtClean="0"/>
              <a:t>početak</a:t>
            </a:r>
            <a:r>
              <a:rPr lang="en-US" dirty="0" smtClean="0"/>
              <a:t> </a:t>
            </a:r>
            <a:r>
              <a:rPr lang="en-US" dirty="0" err="1" smtClean="0"/>
              <a:t>trogodišnje</a:t>
            </a:r>
            <a:r>
              <a:rPr lang="en-US" dirty="0" smtClean="0"/>
              <a:t> </a:t>
            </a:r>
            <a:r>
              <a:rPr lang="en-US" dirty="0" err="1" smtClean="0"/>
              <a:t>kampanje</a:t>
            </a:r>
            <a:r>
              <a:rPr lang="en-US" dirty="0" smtClean="0"/>
              <a:t> /2014-2016/ </a:t>
            </a:r>
            <a:r>
              <a:rPr lang="en-US" dirty="0" err="1" smtClean="0"/>
              <a:t>koja</a:t>
            </a:r>
            <a:r>
              <a:rPr lang="en-US" dirty="0" smtClean="0"/>
              <a:t> </a:t>
            </a:r>
            <a:r>
              <a:rPr lang="en-US" dirty="0" err="1" smtClean="0"/>
              <a:t>će</a:t>
            </a:r>
            <a:r>
              <a:rPr lang="en-US" dirty="0" smtClean="0"/>
              <a:t> </a:t>
            </a:r>
            <a:r>
              <a:rPr lang="en-US" dirty="0" err="1" smtClean="0"/>
              <a:t>biti</a:t>
            </a:r>
            <a:r>
              <a:rPr lang="en-US" dirty="0" smtClean="0"/>
              <a:t> </a:t>
            </a:r>
            <a:r>
              <a:rPr lang="en-US" b="1" dirty="0" err="1" smtClean="0">
                <a:solidFill>
                  <a:srgbClr val="002060"/>
                </a:solidFill>
              </a:rPr>
              <a:t>usmerena</a:t>
            </a:r>
            <a:r>
              <a:rPr lang="en-US" b="1" dirty="0" smtClean="0">
                <a:solidFill>
                  <a:srgbClr val="002060"/>
                </a:solidFill>
              </a:rPr>
              <a:t> </a:t>
            </a:r>
            <a:r>
              <a:rPr lang="en-US" b="1" dirty="0" err="1" smtClean="0">
                <a:solidFill>
                  <a:srgbClr val="002060"/>
                </a:solidFill>
              </a:rPr>
              <a:t>na</a:t>
            </a:r>
            <a:r>
              <a:rPr lang="en-US" b="1" dirty="0" smtClean="0">
                <a:solidFill>
                  <a:srgbClr val="002060"/>
                </a:solidFill>
              </a:rPr>
              <a:t> </a:t>
            </a:r>
            <a:r>
              <a:rPr lang="en-US" b="1" dirty="0" err="1" smtClean="0">
                <a:solidFill>
                  <a:srgbClr val="002060"/>
                </a:solidFill>
              </a:rPr>
              <a:t>zdrave</a:t>
            </a:r>
            <a:r>
              <a:rPr lang="en-US" b="1" dirty="0" smtClean="0">
                <a:solidFill>
                  <a:srgbClr val="002060"/>
                </a:solidFill>
              </a:rPr>
              <a:t> </a:t>
            </a:r>
            <a:r>
              <a:rPr lang="en-US" b="1" dirty="0" err="1" smtClean="0">
                <a:solidFill>
                  <a:srgbClr val="002060"/>
                </a:solidFill>
              </a:rPr>
              <a:t>stilove</a:t>
            </a:r>
            <a:r>
              <a:rPr lang="en-US" b="1" dirty="0" smtClean="0">
                <a:solidFill>
                  <a:srgbClr val="002060"/>
                </a:solidFill>
              </a:rPr>
              <a:t> </a:t>
            </a:r>
            <a:r>
              <a:rPr lang="en-US" b="1" dirty="0" err="1" smtClean="0">
                <a:solidFill>
                  <a:srgbClr val="002060"/>
                </a:solidFill>
              </a:rPr>
              <a:t>života</a:t>
            </a:r>
            <a:r>
              <a:rPr lang="en-US" b="1" dirty="0" smtClean="0">
                <a:solidFill>
                  <a:srgbClr val="002060"/>
                </a:solidFill>
              </a:rPr>
              <a:t> </a:t>
            </a:r>
            <a:r>
              <a:rPr lang="en-US" dirty="0" err="1" smtClean="0"/>
              <a:t>i</a:t>
            </a:r>
            <a:r>
              <a:rPr lang="en-US" dirty="0" smtClean="0"/>
              <a:t> </a:t>
            </a:r>
            <a:r>
              <a:rPr lang="en-US" b="1" dirty="0" err="1" smtClean="0">
                <a:solidFill>
                  <a:srgbClr val="002060"/>
                </a:solidFill>
              </a:rPr>
              <a:t>dijabetes</a:t>
            </a:r>
            <a:r>
              <a:rPr lang="en-US" dirty="0" smtClean="0"/>
              <a:t>. </a:t>
            </a:r>
            <a:r>
              <a:rPr lang="en-US" dirty="0" err="1" smtClean="0"/>
              <a:t>Zbog</a:t>
            </a:r>
            <a:r>
              <a:rPr lang="en-US" dirty="0" smtClean="0"/>
              <a:t> </a:t>
            </a:r>
            <a:r>
              <a:rPr lang="en-US" dirty="0" err="1" smtClean="0"/>
              <a:t>posebnog</a:t>
            </a:r>
            <a:r>
              <a:rPr lang="en-US" dirty="0" smtClean="0"/>
              <a:t> </a:t>
            </a:r>
            <a:r>
              <a:rPr lang="en-US" dirty="0" err="1" smtClean="0"/>
              <a:t>značaja</a:t>
            </a:r>
            <a:r>
              <a:rPr lang="en-US" dirty="0" smtClean="0"/>
              <a:t> </a:t>
            </a:r>
            <a:r>
              <a:rPr lang="en-US" dirty="0" err="1" smtClean="0"/>
              <a:t>ishrane</a:t>
            </a:r>
            <a:r>
              <a:rPr lang="en-US" dirty="0" smtClean="0"/>
              <a:t> u </a:t>
            </a:r>
            <a:r>
              <a:rPr lang="en-US" dirty="0" err="1" smtClean="0"/>
              <a:t>prevenciji</a:t>
            </a:r>
            <a:r>
              <a:rPr lang="en-US" dirty="0" smtClean="0"/>
              <a:t> </a:t>
            </a:r>
            <a:r>
              <a:rPr lang="en-US" dirty="0" err="1" smtClean="0"/>
              <a:t>tipa</a:t>
            </a:r>
            <a:r>
              <a:rPr lang="en-US" dirty="0" smtClean="0"/>
              <a:t> 2 </a:t>
            </a:r>
            <a:r>
              <a:rPr lang="en-US" dirty="0" err="1" smtClean="0"/>
              <a:t>dijabetesa</a:t>
            </a:r>
            <a:r>
              <a:rPr lang="en-US" dirty="0" smtClean="0"/>
              <a:t> </a:t>
            </a:r>
            <a:r>
              <a:rPr lang="en-US" dirty="0" err="1" smtClean="0"/>
              <a:t>i</a:t>
            </a:r>
            <a:r>
              <a:rPr lang="en-US" dirty="0" smtClean="0"/>
              <a:t> </a:t>
            </a:r>
            <a:r>
              <a:rPr lang="en-US" dirty="0" err="1" smtClean="0"/>
              <a:t>prevenciji</a:t>
            </a:r>
            <a:r>
              <a:rPr lang="en-US" dirty="0" smtClean="0"/>
              <a:t> </a:t>
            </a:r>
            <a:r>
              <a:rPr lang="en-US" dirty="0" err="1" smtClean="0"/>
              <a:t>komplikacija</a:t>
            </a:r>
            <a:r>
              <a:rPr lang="en-US" dirty="0" smtClean="0"/>
              <a:t>,  </a:t>
            </a:r>
            <a:r>
              <a:rPr lang="en-US" dirty="0" err="1" smtClean="0"/>
              <a:t>ove</a:t>
            </a:r>
            <a:r>
              <a:rPr lang="en-US" dirty="0" smtClean="0"/>
              <a:t> </a:t>
            </a:r>
            <a:r>
              <a:rPr lang="en-US" dirty="0" err="1" smtClean="0"/>
              <a:t>godine</a:t>
            </a:r>
            <a:r>
              <a:rPr lang="en-US" dirty="0" smtClean="0"/>
              <a:t> je </a:t>
            </a:r>
            <a:r>
              <a:rPr lang="en-US" dirty="0" err="1" smtClean="0"/>
              <a:t>tema</a:t>
            </a:r>
            <a:r>
              <a:rPr lang="en-US" dirty="0" smtClean="0"/>
              <a:t> </a:t>
            </a:r>
            <a:r>
              <a:rPr lang="en-US" b="1" dirty="0" smtClean="0">
                <a:solidFill>
                  <a:srgbClr val="002060"/>
                </a:solidFill>
              </a:rPr>
              <a:t>“</a:t>
            </a:r>
            <a:r>
              <a:rPr lang="en-US" b="1" dirty="0" err="1" smtClean="0">
                <a:solidFill>
                  <a:srgbClr val="002060"/>
                </a:solidFill>
              </a:rPr>
              <a:t>Zdrava</a:t>
            </a:r>
            <a:r>
              <a:rPr lang="en-US" b="1" dirty="0" smtClean="0">
                <a:solidFill>
                  <a:srgbClr val="002060"/>
                </a:solidFill>
              </a:rPr>
              <a:t> </a:t>
            </a:r>
            <a:r>
              <a:rPr lang="en-US" b="1" dirty="0" err="1" smtClean="0">
                <a:solidFill>
                  <a:srgbClr val="002060"/>
                </a:solidFill>
              </a:rPr>
              <a:t>ishrana</a:t>
            </a:r>
            <a:r>
              <a:rPr lang="en-US" b="1" dirty="0" smtClean="0">
                <a:solidFill>
                  <a:srgbClr val="002060"/>
                </a:solidFill>
              </a:rPr>
              <a:t> </a:t>
            </a:r>
            <a:r>
              <a:rPr lang="en-US" b="1" dirty="0" err="1" smtClean="0">
                <a:solidFill>
                  <a:srgbClr val="002060"/>
                </a:solidFill>
              </a:rPr>
              <a:t>i</a:t>
            </a:r>
            <a:r>
              <a:rPr lang="en-US" b="1" dirty="0" smtClean="0">
                <a:solidFill>
                  <a:srgbClr val="002060"/>
                </a:solidFill>
              </a:rPr>
              <a:t> </a:t>
            </a:r>
            <a:r>
              <a:rPr lang="en-US" b="1" dirty="0" err="1" smtClean="0">
                <a:solidFill>
                  <a:srgbClr val="002060"/>
                </a:solidFill>
              </a:rPr>
              <a:t>dijabetes</a:t>
            </a:r>
            <a:r>
              <a:rPr lang="en-US" b="1" dirty="0" smtClean="0">
                <a:solidFill>
                  <a:srgbClr val="002060"/>
                </a:solidFill>
              </a:rPr>
              <a:t>”</a:t>
            </a:r>
            <a:r>
              <a:rPr lang="en-US" dirty="0" smtClean="0"/>
              <a:t>. </a:t>
            </a:r>
            <a:r>
              <a:rPr lang="en-US" dirty="0" err="1" smtClean="0"/>
              <a:t>Ovogodišnja</a:t>
            </a:r>
            <a:r>
              <a:rPr lang="en-US" dirty="0" smtClean="0"/>
              <a:t> </a:t>
            </a:r>
            <a:r>
              <a:rPr lang="en-US" dirty="0" err="1" smtClean="0"/>
              <a:t>kampanja</a:t>
            </a:r>
            <a:r>
              <a:rPr lang="en-US" dirty="0" smtClean="0"/>
              <a:t> </a:t>
            </a:r>
            <a:r>
              <a:rPr lang="en-US" dirty="0" err="1" smtClean="0"/>
              <a:t>će</a:t>
            </a:r>
            <a:r>
              <a:rPr lang="en-US" dirty="0" smtClean="0"/>
              <a:t> </a:t>
            </a:r>
            <a:r>
              <a:rPr lang="en-US" dirty="0" err="1" smtClean="0"/>
              <a:t>nastaviti</a:t>
            </a:r>
            <a:r>
              <a:rPr lang="en-US" dirty="0" smtClean="0"/>
              <a:t> </a:t>
            </a:r>
            <a:r>
              <a:rPr lang="en-US" dirty="0" err="1" smtClean="0"/>
              <a:t>da</a:t>
            </a:r>
            <a:r>
              <a:rPr lang="en-US" dirty="0" smtClean="0"/>
              <a:t> </a:t>
            </a:r>
            <a:r>
              <a:rPr lang="en-US" dirty="0" err="1" smtClean="0"/>
              <a:t>promoviše</a:t>
            </a:r>
            <a:r>
              <a:rPr lang="en-US" dirty="0" smtClean="0"/>
              <a:t> </a:t>
            </a:r>
            <a:r>
              <a:rPr lang="en-US" dirty="0" err="1" smtClean="0"/>
              <a:t>značaj</a:t>
            </a:r>
            <a:r>
              <a:rPr lang="en-US" dirty="0" smtClean="0"/>
              <a:t> </a:t>
            </a:r>
            <a:r>
              <a:rPr lang="en-US" dirty="0" err="1" smtClean="0"/>
              <a:t>hitne</a:t>
            </a:r>
            <a:r>
              <a:rPr lang="en-US" dirty="0" smtClean="0"/>
              <a:t> </a:t>
            </a:r>
            <a:r>
              <a:rPr lang="en-US" dirty="0" err="1" smtClean="0"/>
              <a:t>akcije</a:t>
            </a:r>
            <a:r>
              <a:rPr lang="en-US" dirty="0" smtClean="0"/>
              <a:t> </a:t>
            </a:r>
            <a:r>
              <a:rPr lang="en-US" dirty="0" err="1" smtClean="0"/>
              <a:t>kako</a:t>
            </a:r>
            <a:r>
              <a:rPr lang="en-US" dirty="0" smtClean="0"/>
              <a:t> bi se </a:t>
            </a:r>
            <a:r>
              <a:rPr lang="en-US" dirty="0" err="1" smtClean="0"/>
              <a:t>zaštitilo</a:t>
            </a:r>
            <a:r>
              <a:rPr lang="en-US" dirty="0" smtClean="0"/>
              <a:t> </a:t>
            </a:r>
            <a:r>
              <a:rPr lang="en-US" dirty="0" err="1" smtClean="0"/>
              <a:t>zdravlje</a:t>
            </a:r>
            <a:r>
              <a:rPr lang="en-US" dirty="0" smtClean="0"/>
              <a:t> </a:t>
            </a:r>
            <a:r>
              <a:rPr lang="en-US" dirty="0" err="1" smtClean="0"/>
              <a:t>budućih</a:t>
            </a:r>
            <a:r>
              <a:rPr lang="en-US" dirty="0" smtClean="0"/>
              <a:t> </a:t>
            </a:r>
            <a:r>
              <a:rPr lang="en-US" dirty="0" err="1" smtClean="0"/>
              <a:t>generacija</a:t>
            </a:r>
            <a:r>
              <a:rPr lang="en-US" dirty="0" smtClean="0"/>
              <a:t>, </a:t>
            </a:r>
            <a:r>
              <a:rPr lang="en-US" dirty="0" err="1" smtClean="0"/>
              <a:t>onih</a:t>
            </a:r>
            <a:r>
              <a:rPr lang="en-US" dirty="0" smtClean="0"/>
              <a:t> </a:t>
            </a:r>
            <a:r>
              <a:rPr lang="en-US" dirty="0" err="1" smtClean="0"/>
              <a:t>koji</a:t>
            </a:r>
            <a:r>
              <a:rPr lang="en-US" dirty="0" smtClean="0"/>
              <a:t> </a:t>
            </a:r>
            <a:r>
              <a:rPr lang="en-US" dirty="0" err="1" smtClean="0"/>
              <a:t>su</a:t>
            </a:r>
            <a:r>
              <a:rPr lang="en-US" dirty="0" smtClean="0"/>
              <a:t> pod </a:t>
            </a:r>
            <a:r>
              <a:rPr lang="en-US" dirty="0" err="1" smtClean="0"/>
              <a:t>rizikom</a:t>
            </a:r>
            <a:r>
              <a:rPr lang="en-US" dirty="0" smtClean="0"/>
              <a:t> </a:t>
            </a:r>
            <a:r>
              <a:rPr lang="en-US" dirty="0" err="1" smtClean="0"/>
              <a:t>za</a:t>
            </a:r>
            <a:r>
              <a:rPr lang="en-US" dirty="0" smtClean="0"/>
              <a:t> </a:t>
            </a:r>
            <a:r>
              <a:rPr lang="en-US" dirty="0" err="1" smtClean="0"/>
              <a:t>nastanak</a:t>
            </a:r>
            <a:r>
              <a:rPr lang="en-US" dirty="0" smtClean="0"/>
              <a:t> </a:t>
            </a:r>
            <a:r>
              <a:rPr lang="en-US" dirty="0" err="1" smtClean="0"/>
              <a:t>dijabetesa</a:t>
            </a:r>
            <a:r>
              <a:rPr lang="en-US" dirty="0" smtClean="0"/>
              <a:t> </a:t>
            </a:r>
            <a:r>
              <a:rPr lang="en-US" dirty="0" err="1" smtClean="0"/>
              <a:t>i</a:t>
            </a:r>
            <a:r>
              <a:rPr lang="en-US" dirty="0" smtClean="0"/>
              <a:t> </a:t>
            </a:r>
            <a:r>
              <a:rPr lang="en-US" dirty="0" err="1" smtClean="0"/>
              <a:t>postizanja</a:t>
            </a:r>
            <a:r>
              <a:rPr lang="en-US" dirty="0" smtClean="0"/>
              <a:t> </a:t>
            </a:r>
            <a:r>
              <a:rPr lang="en-US" dirty="0" err="1" smtClean="0"/>
              <a:t>kvalitetnije</a:t>
            </a:r>
            <a:r>
              <a:rPr lang="en-US" dirty="0" smtClean="0"/>
              <a:t> </a:t>
            </a:r>
            <a:r>
              <a:rPr lang="en-US" dirty="0" err="1" smtClean="0"/>
              <a:t>kontrole</a:t>
            </a:r>
            <a:r>
              <a:rPr lang="en-US" dirty="0" smtClean="0"/>
              <a:t> </a:t>
            </a:r>
            <a:r>
              <a:rPr lang="en-US" dirty="0" err="1" smtClean="0"/>
              <a:t>bolesti</a:t>
            </a:r>
            <a:r>
              <a:rPr lang="en-US" dirty="0" smtClean="0"/>
              <a:t>.</a:t>
            </a:r>
          </a:p>
          <a:p>
            <a:r>
              <a:rPr lang="en-US" dirty="0" err="1" smtClean="0"/>
              <a:t>Kampanja</a:t>
            </a:r>
            <a:r>
              <a:rPr lang="en-US" dirty="0" smtClean="0"/>
              <a:t> </a:t>
            </a:r>
            <a:r>
              <a:rPr lang="en-US" dirty="0" err="1" smtClean="0"/>
              <a:t>će</a:t>
            </a:r>
            <a:r>
              <a:rPr lang="en-US" dirty="0" smtClean="0"/>
              <a:t> </a:t>
            </a:r>
            <a:r>
              <a:rPr lang="en-US" dirty="0" err="1" smtClean="0"/>
              <a:t>posebno</a:t>
            </a:r>
            <a:r>
              <a:rPr lang="en-US" dirty="0" smtClean="0"/>
              <a:t> </a:t>
            </a:r>
            <a:r>
              <a:rPr lang="en-US" dirty="0" err="1" smtClean="0"/>
              <a:t>biti</a:t>
            </a:r>
            <a:r>
              <a:rPr lang="en-US" dirty="0" smtClean="0"/>
              <a:t> </a:t>
            </a:r>
            <a:r>
              <a:rPr lang="en-US" dirty="0" err="1" smtClean="0"/>
              <a:t>usmerena</a:t>
            </a:r>
            <a:r>
              <a:rPr lang="en-US" dirty="0" smtClean="0"/>
              <a:t> </a:t>
            </a:r>
            <a:r>
              <a:rPr lang="en-US" dirty="0" err="1" smtClean="0"/>
              <a:t>na</a:t>
            </a:r>
            <a:r>
              <a:rPr lang="en-US" dirty="0" smtClean="0"/>
              <a:t> </a:t>
            </a:r>
            <a:r>
              <a:rPr lang="en-US" dirty="0" err="1" smtClean="0"/>
              <a:t>podizanje</a:t>
            </a:r>
            <a:r>
              <a:rPr lang="en-US" dirty="0" smtClean="0"/>
              <a:t> </a:t>
            </a:r>
            <a:r>
              <a:rPr lang="en-US" dirty="0" err="1" smtClean="0"/>
              <a:t>svesti</a:t>
            </a:r>
            <a:r>
              <a:rPr lang="en-US" dirty="0" smtClean="0"/>
              <a:t> </a:t>
            </a:r>
            <a:r>
              <a:rPr lang="en-US" dirty="0" err="1" smtClean="0"/>
              <a:t>da</a:t>
            </a:r>
            <a:r>
              <a:rPr lang="en-US" dirty="0" smtClean="0"/>
              <a:t> </a:t>
            </a:r>
            <a:r>
              <a:rPr lang="en-US" dirty="0" err="1" smtClean="0"/>
              <a:t>izbor</a:t>
            </a:r>
            <a:r>
              <a:rPr lang="en-US" dirty="0" smtClean="0"/>
              <a:t> </a:t>
            </a:r>
            <a:r>
              <a:rPr lang="en-US" dirty="0" err="1" smtClean="0"/>
              <a:t>zdravih</a:t>
            </a:r>
            <a:r>
              <a:rPr lang="en-US" dirty="0" smtClean="0"/>
              <a:t> </a:t>
            </a:r>
            <a:r>
              <a:rPr lang="en-US" dirty="0" err="1" smtClean="0"/>
              <a:t>namirnica</a:t>
            </a:r>
            <a:r>
              <a:rPr lang="en-US" dirty="0" smtClean="0"/>
              <a:t> </a:t>
            </a:r>
            <a:r>
              <a:rPr lang="en-US" dirty="0" err="1" smtClean="0"/>
              <a:t>može</a:t>
            </a:r>
            <a:r>
              <a:rPr lang="en-US" dirty="0" smtClean="0"/>
              <a:t> </a:t>
            </a:r>
            <a:r>
              <a:rPr lang="en-US" dirty="0" err="1" smtClean="0"/>
              <a:t>biti</a:t>
            </a:r>
            <a:r>
              <a:rPr lang="en-US" dirty="0" smtClean="0"/>
              <a:t> </a:t>
            </a:r>
            <a:r>
              <a:rPr lang="en-US" dirty="0" err="1" smtClean="0"/>
              <a:t>jednostavan</a:t>
            </a:r>
            <a:r>
              <a:rPr lang="en-US" dirty="0" smtClean="0"/>
              <a:t>. </a:t>
            </a:r>
            <a:r>
              <a:rPr lang="en-US" b="1" dirty="0" err="1" smtClean="0">
                <a:solidFill>
                  <a:srgbClr val="002060"/>
                </a:solidFill>
              </a:rPr>
              <a:t>Posebno</a:t>
            </a:r>
            <a:r>
              <a:rPr lang="en-US" b="1" dirty="0" smtClean="0">
                <a:solidFill>
                  <a:srgbClr val="002060"/>
                </a:solidFill>
              </a:rPr>
              <a:t> se </a:t>
            </a:r>
            <a:r>
              <a:rPr lang="en-US" b="1" dirty="0" err="1" smtClean="0">
                <a:solidFill>
                  <a:srgbClr val="002060"/>
                </a:solidFill>
              </a:rPr>
              <a:t>ističe</a:t>
            </a:r>
            <a:r>
              <a:rPr lang="en-US" b="1" dirty="0" smtClean="0">
                <a:solidFill>
                  <a:srgbClr val="002060"/>
                </a:solidFill>
              </a:rPr>
              <a:t> </a:t>
            </a:r>
            <a:r>
              <a:rPr lang="en-US" b="1" dirty="0" err="1" smtClean="0">
                <a:solidFill>
                  <a:srgbClr val="002060"/>
                </a:solidFill>
              </a:rPr>
              <a:t>značaj</a:t>
            </a:r>
            <a:r>
              <a:rPr lang="en-US" b="1" dirty="0" smtClean="0">
                <a:solidFill>
                  <a:srgbClr val="002060"/>
                </a:solidFill>
              </a:rPr>
              <a:t> </a:t>
            </a:r>
            <a:r>
              <a:rPr lang="en-US" b="1" dirty="0" err="1" smtClean="0">
                <a:solidFill>
                  <a:srgbClr val="002060"/>
                </a:solidFill>
              </a:rPr>
              <a:t>započinjanja</a:t>
            </a:r>
            <a:r>
              <a:rPr lang="en-US" b="1" dirty="0" smtClean="0">
                <a:solidFill>
                  <a:srgbClr val="002060"/>
                </a:solidFill>
              </a:rPr>
              <a:t> </a:t>
            </a:r>
            <a:r>
              <a:rPr lang="en-US" b="1" dirty="0" err="1" smtClean="0">
                <a:solidFill>
                  <a:srgbClr val="002060"/>
                </a:solidFill>
              </a:rPr>
              <a:t>dana</a:t>
            </a:r>
            <a:r>
              <a:rPr lang="en-US" b="1" dirty="0" smtClean="0">
                <a:solidFill>
                  <a:srgbClr val="002060"/>
                </a:solidFill>
              </a:rPr>
              <a:t> </a:t>
            </a:r>
            <a:r>
              <a:rPr lang="en-US" b="1" dirty="0" err="1" smtClean="0">
                <a:solidFill>
                  <a:srgbClr val="002060"/>
                </a:solidFill>
              </a:rPr>
              <a:t>zdravim</a:t>
            </a:r>
            <a:r>
              <a:rPr lang="en-US" b="1" dirty="0" smtClean="0">
                <a:solidFill>
                  <a:srgbClr val="002060"/>
                </a:solidFill>
              </a:rPr>
              <a:t> </a:t>
            </a:r>
            <a:r>
              <a:rPr lang="en-US" b="1" dirty="0" err="1" smtClean="0">
                <a:solidFill>
                  <a:srgbClr val="002060"/>
                </a:solidFill>
              </a:rPr>
              <a:t>doručkom</a:t>
            </a:r>
            <a:r>
              <a:rPr lang="en-US" dirty="0" smtClean="0"/>
              <a:t>. Pored toga, </a:t>
            </a:r>
            <a:r>
              <a:rPr lang="en-US" dirty="0" err="1" smtClean="0"/>
              <a:t>ove</a:t>
            </a:r>
            <a:r>
              <a:rPr lang="en-US" dirty="0" smtClean="0"/>
              <a:t> </a:t>
            </a:r>
            <a:r>
              <a:rPr lang="en-US" dirty="0" err="1" smtClean="0"/>
              <a:t>godine</a:t>
            </a:r>
            <a:r>
              <a:rPr lang="en-US" dirty="0" smtClean="0"/>
              <a:t>, </a:t>
            </a:r>
            <a:r>
              <a:rPr lang="en-US" dirty="0" err="1" smtClean="0"/>
              <a:t>kampanja</a:t>
            </a:r>
            <a:r>
              <a:rPr lang="en-US" dirty="0" smtClean="0"/>
              <a:t> </a:t>
            </a:r>
            <a:r>
              <a:rPr lang="en-US" dirty="0" err="1" smtClean="0"/>
              <a:t>pokreće</a:t>
            </a:r>
            <a:r>
              <a:rPr lang="en-US" dirty="0" smtClean="0"/>
              <a:t> </a:t>
            </a:r>
            <a:r>
              <a:rPr lang="en-US" dirty="0" err="1" smtClean="0"/>
              <a:t>inicijativu</a:t>
            </a:r>
            <a:r>
              <a:rPr lang="en-US" dirty="0" smtClean="0"/>
              <a:t> </a:t>
            </a:r>
            <a:r>
              <a:rPr lang="en-US" dirty="0" err="1" smtClean="0"/>
              <a:t>stvaranja</a:t>
            </a:r>
            <a:r>
              <a:rPr lang="en-US" dirty="0" smtClean="0"/>
              <a:t> </a:t>
            </a:r>
            <a:r>
              <a:rPr lang="en-US" dirty="0" err="1" smtClean="0"/>
              <a:t>globalne</a:t>
            </a:r>
            <a:r>
              <a:rPr lang="en-US" dirty="0" smtClean="0"/>
              <a:t> </a:t>
            </a:r>
            <a:r>
              <a:rPr lang="en-US" dirty="0" err="1" smtClean="0"/>
              <a:t>mreže</a:t>
            </a:r>
            <a:r>
              <a:rPr lang="en-US" dirty="0" smtClean="0"/>
              <a:t> </a:t>
            </a:r>
            <a:r>
              <a:rPr lang="en-US" b="1" dirty="0" smtClean="0">
                <a:solidFill>
                  <a:srgbClr val="002060"/>
                </a:solidFill>
              </a:rPr>
              <a:t>“</a:t>
            </a:r>
            <a:r>
              <a:rPr lang="en-US" b="1" dirty="0" err="1" smtClean="0">
                <a:solidFill>
                  <a:srgbClr val="002060"/>
                </a:solidFill>
              </a:rPr>
              <a:t>Gradovi</a:t>
            </a:r>
            <a:r>
              <a:rPr lang="en-US" b="1" dirty="0" smtClean="0">
                <a:solidFill>
                  <a:srgbClr val="002060"/>
                </a:solidFill>
              </a:rPr>
              <a:t> </a:t>
            </a:r>
            <a:r>
              <a:rPr lang="en-US" b="1" dirty="0" err="1" smtClean="0">
                <a:solidFill>
                  <a:srgbClr val="002060"/>
                </a:solidFill>
              </a:rPr>
              <a:t>svesni</a:t>
            </a:r>
            <a:r>
              <a:rPr lang="en-US" b="1" dirty="0" smtClean="0">
                <a:solidFill>
                  <a:srgbClr val="002060"/>
                </a:solidFill>
              </a:rPr>
              <a:t> </a:t>
            </a:r>
            <a:r>
              <a:rPr lang="en-US" b="1" dirty="0" err="1" smtClean="0">
                <a:solidFill>
                  <a:srgbClr val="002060"/>
                </a:solidFill>
              </a:rPr>
              <a:t>dijabetesa</a:t>
            </a:r>
            <a:r>
              <a:rPr lang="en-US" b="1" dirty="0" smtClean="0">
                <a:solidFill>
                  <a:srgbClr val="002060"/>
                </a:solidFill>
              </a:rPr>
              <a:t>“ </a:t>
            </a:r>
            <a:r>
              <a:rPr lang="en-US" dirty="0" err="1" smtClean="0"/>
              <a:t>posvećene</a:t>
            </a:r>
            <a:r>
              <a:rPr lang="en-US" dirty="0" smtClean="0"/>
              <a:t> </a:t>
            </a:r>
            <a:r>
              <a:rPr lang="en-US" dirty="0" err="1" smtClean="0"/>
              <a:t>stvaranju</a:t>
            </a:r>
            <a:r>
              <a:rPr lang="en-US" dirty="0" smtClean="0"/>
              <a:t> </a:t>
            </a:r>
            <a:r>
              <a:rPr lang="en-US" dirty="0" err="1" smtClean="0"/>
              <a:t>i</a:t>
            </a:r>
            <a:r>
              <a:rPr lang="en-US" dirty="0" smtClean="0"/>
              <a:t> </a:t>
            </a:r>
            <a:r>
              <a:rPr lang="en-US" dirty="0" err="1" smtClean="0"/>
              <a:t>promociji</a:t>
            </a:r>
            <a:r>
              <a:rPr lang="en-US" dirty="0" smtClean="0"/>
              <a:t> </a:t>
            </a:r>
            <a:r>
              <a:rPr lang="en-US" dirty="0" err="1" smtClean="0"/>
              <a:t>zdrave</a:t>
            </a:r>
            <a:r>
              <a:rPr lang="en-US" dirty="0" smtClean="0"/>
              <a:t> urbane </a:t>
            </a:r>
            <a:r>
              <a:rPr lang="en-US" dirty="0" err="1" smtClean="0"/>
              <a:t>sredine</a:t>
            </a:r>
            <a:r>
              <a:rPr lang="en-US" dirty="0" smtClean="0"/>
              <a:t>.</a:t>
            </a:r>
            <a:endParaRPr lang="en-US" dirty="0" smtClean="0"/>
          </a:p>
        </p:txBody>
      </p:sp>
      <p:pic>
        <p:nvPicPr>
          <p:cNvPr id="6" name="Picture 4" descr="http://www.idf.org/sites/default/files/pictures/wdd14-banner-new.png"/>
          <p:cNvPicPr>
            <a:picLocks noChangeAspect="1" noChangeArrowheads="1"/>
          </p:cNvPicPr>
          <p:nvPr/>
        </p:nvPicPr>
        <p:blipFill>
          <a:blip r:embed="rId2"/>
          <a:srcRect/>
          <a:stretch>
            <a:fillRect/>
          </a:stretch>
        </p:blipFill>
        <p:spPr bwMode="auto">
          <a:xfrm>
            <a:off x="0" y="0"/>
            <a:ext cx="8953500" cy="140601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9506" name="Title 3"/>
          <p:cNvSpPr>
            <a:spLocks noGrp="1"/>
          </p:cNvSpPr>
          <p:nvPr>
            <p:ph type="title" idx="4294967295"/>
          </p:nvPr>
        </p:nvSpPr>
        <p:spPr/>
        <p:txBody>
          <a:bodyPr/>
          <a:lstStyle/>
          <a:p>
            <a:pPr eaLnBrk="1" hangingPunct="1"/>
            <a:r>
              <a:rPr lang="sr-Latn-CS" sz="2000" smtClean="0"/>
              <a:t>Značajno bolji profil glikemije sa savremenim insulinima</a:t>
            </a:r>
            <a:endParaRPr lang="en-GB" sz="2000" smtClean="0"/>
          </a:p>
        </p:txBody>
      </p:sp>
      <p:sp>
        <p:nvSpPr>
          <p:cNvPr id="60420" name="Rectangle 4"/>
          <p:cNvSpPr>
            <a:spLocks noChangeArrowheads="1"/>
          </p:cNvSpPr>
          <p:nvPr/>
        </p:nvSpPr>
        <p:spPr bwMode="auto">
          <a:xfrm>
            <a:off x="176217" y="4699004"/>
            <a:ext cx="5565775" cy="138499"/>
          </a:xfrm>
          <a:prstGeom prst="rect">
            <a:avLst/>
          </a:prstGeom>
          <a:noFill/>
          <a:ln>
            <a:noFill/>
          </a:ln>
          <a:extLst/>
        </p:spPr>
        <p:txBody>
          <a:bodyPr lIns="0" tIns="0" rIns="0" bIns="0" anchor="b">
            <a:spAutoFit/>
          </a:bodyPr>
          <a:lstStyle/>
          <a:p>
            <a:pPr eaLnBrk="0" hangingPunct="0"/>
            <a:r>
              <a:rPr lang="en-GB" sz="900">
                <a:solidFill>
                  <a:schemeClr val="accent1"/>
                </a:solidFill>
                <a:latin typeface="Verdana" pitchFamily="34" charset="0"/>
              </a:rPr>
              <a:t>Hermansen </a:t>
            </a:r>
            <a:r>
              <a:rPr lang="en-GB" sz="900" i="1">
                <a:solidFill>
                  <a:schemeClr val="accent1"/>
                </a:solidFill>
                <a:latin typeface="Verdana" pitchFamily="34" charset="0"/>
              </a:rPr>
              <a:t>et al. Diabetologia </a:t>
            </a:r>
            <a:r>
              <a:rPr lang="en-GB" sz="900">
                <a:solidFill>
                  <a:schemeClr val="accent1"/>
                </a:solidFill>
                <a:latin typeface="Verdana" pitchFamily="34" charset="0"/>
              </a:rPr>
              <a:t>2004;47:622–9</a:t>
            </a:r>
          </a:p>
        </p:txBody>
      </p:sp>
      <p:grpSp>
        <p:nvGrpSpPr>
          <p:cNvPr id="2709533" name="Group 110"/>
          <p:cNvGrpSpPr>
            <a:grpSpLocks/>
          </p:cNvGrpSpPr>
          <p:nvPr/>
        </p:nvGrpSpPr>
        <p:grpSpPr bwMode="auto">
          <a:xfrm>
            <a:off x="646116" y="1177928"/>
            <a:ext cx="8421687" cy="2924175"/>
            <a:chOff x="81" y="897"/>
            <a:chExt cx="5541" cy="1925"/>
          </a:xfrm>
        </p:grpSpPr>
        <p:sp>
          <p:nvSpPr>
            <p:cNvPr id="2709534" name="Text Box 4"/>
            <p:cNvSpPr txBox="1">
              <a:spLocks noChangeArrowheads="1"/>
            </p:cNvSpPr>
            <p:nvPr/>
          </p:nvSpPr>
          <p:spPr bwMode="auto">
            <a:xfrm flipH="1" flipV="1">
              <a:off x="81" y="1004"/>
              <a:ext cx="364" cy="1476"/>
            </a:xfrm>
            <a:prstGeom prst="rect">
              <a:avLst/>
            </a:prstGeom>
            <a:noFill/>
            <a:ln w="9525">
              <a:noFill/>
              <a:miter lim="800000"/>
              <a:headEnd/>
              <a:tailEnd/>
            </a:ln>
          </p:spPr>
          <p:txBody>
            <a:bodyPr vert="eaVert">
              <a:spAutoFit/>
            </a:bodyPr>
            <a:lstStyle/>
            <a:p>
              <a:pPr algn="ctr" eaLnBrk="0" hangingPunct="0"/>
              <a:r>
                <a:rPr lang="en-GB" sz="1200">
                  <a:latin typeface="Verdana" pitchFamily="34" charset="0"/>
                </a:rPr>
                <a:t>Srednja vrednost </a:t>
              </a:r>
              <a:r>
                <a:rPr lang="sr-Latn-CS" sz="1200">
                  <a:latin typeface="Verdana" pitchFamily="34" charset="0"/>
                </a:rPr>
                <a:t>glikemije</a:t>
              </a:r>
              <a:r>
                <a:rPr lang="en-GB" sz="1200">
                  <a:latin typeface="Verdana" pitchFamily="34" charset="0"/>
                </a:rPr>
                <a:t> (mmol/l)</a:t>
              </a:r>
            </a:p>
          </p:txBody>
        </p:sp>
        <p:sp>
          <p:nvSpPr>
            <p:cNvPr id="2709535" name="Text Box 18"/>
            <p:cNvSpPr txBox="1">
              <a:spLocks noChangeArrowheads="1"/>
            </p:cNvSpPr>
            <p:nvPr/>
          </p:nvSpPr>
          <p:spPr bwMode="auto">
            <a:xfrm>
              <a:off x="1713" y="988"/>
              <a:ext cx="798" cy="203"/>
            </a:xfrm>
            <a:prstGeom prst="rect">
              <a:avLst/>
            </a:prstGeom>
            <a:noFill/>
            <a:ln w="9525">
              <a:noFill/>
              <a:miter lim="800000"/>
              <a:headEnd/>
              <a:tailEnd/>
            </a:ln>
          </p:spPr>
          <p:txBody>
            <a:bodyPr>
              <a:spAutoFit/>
            </a:bodyPr>
            <a:lstStyle/>
            <a:p>
              <a:pPr algn="ctr" eaLnBrk="0" hangingPunct="0"/>
              <a:r>
                <a:rPr lang="en-GB" sz="1400" i="1">
                  <a:latin typeface="Verdana" pitchFamily="34" charset="0"/>
                </a:rPr>
                <a:t>p&lt;</a:t>
              </a:r>
              <a:r>
                <a:rPr lang="en-GB" sz="1400">
                  <a:latin typeface="Verdana" pitchFamily="34" charset="0"/>
                </a:rPr>
                <a:t>0.001</a:t>
              </a:r>
            </a:p>
          </p:txBody>
        </p:sp>
        <p:sp>
          <p:nvSpPr>
            <p:cNvPr id="60424" name="Rectangle 102"/>
            <p:cNvSpPr>
              <a:spLocks noChangeArrowheads="1"/>
            </p:cNvSpPr>
            <p:nvPr/>
          </p:nvSpPr>
          <p:spPr bwMode="auto">
            <a:xfrm>
              <a:off x="4518" y="1306"/>
              <a:ext cx="1104" cy="304"/>
            </a:xfrm>
            <a:prstGeom prst="rect">
              <a:avLst/>
            </a:prstGeom>
            <a:noFill/>
            <a:ln>
              <a:noFill/>
            </a:ln>
            <a:extLst/>
          </p:spPr>
          <p:txBody>
            <a:bodyPr>
              <a:spAutoFit/>
            </a:bodyPr>
            <a:lstStyle/>
            <a:p>
              <a:pPr eaLnBrk="0" hangingPunct="0">
                <a:defRPr/>
              </a:pPr>
              <a:r>
                <a:rPr lang="en-GB" sz="1200" dirty="0">
                  <a:solidFill>
                    <a:schemeClr val="accent1">
                      <a:lumMod val="50000"/>
                    </a:schemeClr>
                  </a:solidFill>
                  <a:latin typeface="+mn-lt"/>
                  <a:cs typeface="Arial" pitchFamily="34" charset="0"/>
                </a:rPr>
                <a:t>Insulin </a:t>
              </a:r>
              <a:r>
                <a:rPr lang="en-GB" sz="1200" dirty="0" err="1">
                  <a:solidFill>
                    <a:schemeClr val="accent1">
                      <a:lumMod val="50000"/>
                    </a:schemeClr>
                  </a:solidFill>
                  <a:latin typeface="+mn-lt"/>
                  <a:cs typeface="Arial" pitchFamily="34" charset="0"/>
                </a:rPr>
                <a:t>aspart</a:t>
              </a:r>
              <a:endParaRPr lang="en-GB" sz="1200" baseline="30000" dirty="0">
                <a:solidFill>
                  <a:schemeClr val="accent1">
                    <a:lumMod val="50000"/>
                  </a:schemeClr>
                </a:solidFill>
                <a:latin typeface="+mn-lt"/>
                <a:cs typeface="Arial" pitchFamily="34" charset="0"/>
              </a:endParaRPr>
            </a:p>
            <a:p>
              <a:pPr eaLnBrk="0" hangingPunct="0">
                <a:defRPr/>
              </a:pPr>
              <a:r>
                <a:rPr lang="en-GB" sz="1200" dirty="0">
                  <a:solidFill>
                    <a:schemeClr val="accent1">
                      <a:lumMod val="50000"/>
                    </a:schemeClr>
                  </a:solidFill>
                  <a:latin typeface="+mn-lt"/>
                  <a:cs typeface="Arial" pitchFamily="34" charset="0"/>
                </a:rPr>
                <a:t>+ insulin</a:t>
              </a:r>
              <a:r>
                <a:rPr lang="sr-Latn-CS" sz="1200" dirty="0">
                  <a:solidFill>
                    <a:schemeClr val="accent1">
                      <a:lumMod val="50000"/>
                    </a:schemeClr>
                  </a:solidFill>
                  <a:latin typeface="+mn-lt"/>
                  <a:cs typeface="Arial" pitchFamily="34" charset="0"/>
                </a:rPr>
                <a:t> </a:t>
              </a:r>
              <a:r>
                <a:rPr lang="en-GB" sz="1200" dirty="0" err="1">
                  <a:solidFill>
                    <a:schemeClr val="accent1">
                      <a:lumMod val="50000"/>
                    </a:schemeClr>
                  </a:solidFill>
                  <a:latin typeface="+mn-lt"/>
                  <a:cs typeface="Arial" pitchFamily="34" charset="0"/>
                </a:rPr>
                <a:t>detemir</a:t>
              </a:r>
              <a:r>
                <a:rPr lang="en-GB" sz="1200" dirty="0">
                  <a:solidFill>
                    <a:schemeClr val="accent1">
                      <a:lumMod val="50000"/>
                    </a:schemeClr>
                  </a:solidFill>
                  <a:latin typeface="+mn-lt"/>
                  <a:cs typeface="Arial" pitchFamily="34" charset="0"/>
                </a:rPr>
                <a:t> </a:t>
              </a:r>
            </a:p>
          </p:txBody>
        </p:sp>
        <p:sp>
          <p:nvSpPr>
            <p:cNvPr id="60425" name="Rectangle 103"/>
            <p:cNvSpPr>
              <a:spLocks noChangeArrowheads="1"/>
            </p:cNvSpPr>
            <p:nvPr/>
          </p:nvSpPr>
          <p:spPr bwMode="auto">
            <a:xfrm>
              <a:off x="4531" y="1662"/>
              <a:ext cx="1053" cy="304"/>
            </a:xfrm>
            <a:prstGeom prst="rect">
              <a:avLst/>
            </a:prstGeom>
            <a:noFill/>
            <a:ln>
              <a:noFill/>
            </a:ln>
            <a:extLst/>
          </p:spPr>
          <p:txBody>
            <a:bodyPr>
              <a:spAutoFit/>
            </a:bodyPr>
            <a:lstStyle/>
            <a:p>
              <a:pPr eaLnBrk="0" hangingPunct="0">
                <a:defRPr/>
              </a:pPr>
              <a:r>
                <a:rPr lang="sr-Latn-CS" sz="1200" dirty="0">
                  <a:solidFill>
                    <a:schemeClr val="accent1">
                      <a:lumMod val="50000"/>
                    </a:schemeClr>
                  </a:solidFill>
                  <a:latin typeface="+mn-lt"/>
                  <a:cs typeface="Arial" pitchFamily="34" charset="0"/>
                </a:rPr>
                <a:t>Regularni h</a:t>
              </a:r>
              <a:r>
                <a:rPr lang="en-GB" sz="1200" dirty="0" err="1">
                  <a:solidFill>
                    <a:schemeClr val="accent1">
                      <a:lumMod val="50000"/>
                    </a:schemeClr>
                  </a:solidFill>
                  <a:latin typeface="+mn-lt"/>
                  <a:cs typeface="Arial" pitchFamily="34" charset="0"/>
                </a:rPr>
                <a:t>umani</a:t>
              </a:r>
              <a:r>
                <a:rPr lang="en-GB" sz="1200" dirty="0">
                  <a:solidFill>
                    <a:schemeClr val="accent1">
                      <a:lumMod val="50000"/>
                    </a:schemeClr>
                  </a:solidFill>
                  <a:latin typeface="+mn-lt"/>
                  <a:cs typeface="Arial" pitchFamily="34" charset="0"/>
                </a:rPr>
                <a:t> insulin + NPH </a:t>
              </a:r>
            </a:p>
          </p:txBody>
        </p:sp>
        <p:sp>
          <p:nvSpPr>
            <p:cNvPr id="2709538" name="Line 105"/>
            <p:cNvSpPr>
              <a:spLocks noChangeShapeType="1"/>
            </p:cNvSpPr>
            <p:nvPr/>
          </p:nvSpPr>
          <p:spPr bwMode="auto">
            <a:xfrm>
              <a:off x="4236" y="1491"/>
              <a:ext cx="281" cy="0"/>
            </a:xfrm>
            <a:prstGeom prst="line">
              <a:avLst/>
            </a:prstGeom>
            <a:noFill/>
            <a:ln w="19050">
              <a:solidFill>
                <a:srgbClr val="E97F20"/>
              </a:solidFill>
              <a:round/>
              <a:headEnd/>
              <a:tailEnd/>
            </a:ln>
          </p:spPr>
          <p:txBody>
            <a:bodyPr/>
            <a:lstStyle/>
            <a:p>
              <a:endParaRPr lang="en-US"/>
            </a:p>
          </p:txBody>
        </p:sp>
        <p:grpSp>
          <p:nvGrpSpPr>
            <p:cNvPr id="2709539" name="Group 107"/>
            <p:cNvGrpSpPr>
              <a:grpSpLocks/>
            </p:cNvGrpSpPr>
            <p:nvPr/>
          </p:nvGrpSpPr>
          <p:grpSpPr bwMode="auto">
            <a:xfrm>
              <a:off x="4249" y="1776"/>
              <a:ext cx="281" cy="74"/>
              <a:chOff x="4349" y="1045"/>
              <a:chExt cx="281" cy="101"/>
            </a:xfrm>
          </p:grpSpPr>
          <p:sp>
            <p:nvSpPr>
              <p:cNvPr id="2709540" name="Line 108"/>
              <p:cNvSpPr>
                <a:spLocks noChangeShapeType="1"/>
              </p:cNvSpPr>
              <p:nvPr/>
            </p:nvSpPr>
            <p:spPr bwMode="auto">
              <a:xfrm>
                <a:off x="4349" y="1097"/>
                <a:ext cx="281" cy="0"/>
              </a:xfrm>
              <a:prstGeom prst="line">
                <a:avLst/>
              </a:prstGeom>
              <a:noFill/>
              <a:ln w="19050">
                <a:solidFill>
                  <a:srgbClr val="969696"/>
                </a:solidFill>
                <a:round/>
                <a:headEnd/>
                <a:tailEnd/>
              </a:ln>
            </p:spPr>
            <p:txBody>
              <a:bodyPr/>
              <a:lstStyle/>
              <a:p>
                <a:endParaRPr lang="en-US"/>
              </a:p>
            </p:txBody>
          </p:sp>
          <p:sp>
            <p:nvSpPr>
              <p:cNvPr id="2709541" name="Rectangle 109"/>
              <p:cNvSpPr>
                <a:spLocks noChangeArrowheads="1"/>
              </p:cNvSpPr>
              <p:nvPr/>
            </p:nvSpPr>
            <p:spPr bwMode="auto">
              <a:xfrm>
                <a:off x="4438" y="1045"/>
                <a:ext cx="103" cy="101"/>
              </a:xfrm>
              <a:prstGeom prst="rect">
                <a:avLst/>
              </a:prstGeom>
              <a:solidFill>
                <a:srgbClr val="969696"/>
              </a:solidFill>
              <a:ln w="9525">
                <a:noFill/>
                <a:miter lim="800000"/>
                <a:headEnd/>
                <a:tailEnd/>
              </a:ln>
            </p:spPr>
            <p:txBody>
              <a:bodyPr wrap="none" anchor="ctr"/>
              <a:lstStyle/>
              <a:p>
                <a:pPr eaLnBrk="0" hangingPunct="0"/>
                <a:endParaRPr lang="da-DK" sz="1400"/>
              </a:p>
            </p:txBody>
          </p:sp>
        </p:grpSp>
        <p:sp>
          <p:nvSpPr>
            <p:cNvPr id="2709542" name="Text Box 161"/>
            <p:cNvSpPr txBox="1">
              <a:spLocks noChangeArrowheads="1"/>
            </p:cNvSpPr>
            <p:nvPr/>
          </p:nvSpPr>
          <p:spPr bwMode="auto">
            <a:xfrm>
              <a:off x="4319" y="986"/>
              <a:ext cx="1264" cy="203"/>
            </a:xfrm>
            <a:prstGeom prst="rect">
              <a:avLst/>
            </a:prstGeom>
            <a:noFill/>
            <a:ln w="9525">
              <a:noFill/>
              <a:miter lim="800000"/>
              <a:headEnd/>
              <a:tailEnd/>
            </a:ln>
          </p:spPr>
          <p:txBody>
            <a:bodyPr>
              <a:spAutoFit/>
            </a:bodyPr>
            <a:lstStyle/>
            <a:p>
              <a:pPr algn="ctr" eaLnBrk="0" hangingPunct="0"/>
              <a:r>
                <a:rPr lang="sr-Latn-CS" sz="1400" b="1">
                  <a:latin typeface="Verdana" pitchFamily="34" charset="0"/>
                </a:rPr>
                <a:t>DM 1</a:t>
              </a:r>
              <a:endParaRPr lang="en-GB" sz="1400" b="1">
                <a:latin typeface="Verdana" pitchFamily="34" charset="0"/>
              </a:endParaRPr>
            </a:p>
          </p:txBody>
        </p:sp>
        <p:sp>
          <p:nvSpPr>
            <p:cNvPr id="2709543" name="Freeform 19"/>
            <p:cNvSpPr>
              <a:spLocks/>
            </p:cNvSpPr>
            <p:nvPr/>
          </p:nvSpPr>
          <p:spPr bwMode="auto">
            <a:xfrm>
              <a:off x="826" y="1250"/>
              <a:ext cx="3017" cy="807"/>
            </a:xfrm>
            <a:custGeom>
              <a:avLst/>
              <a:gdLst>
                <a:gd name="T0" fmla="*/ 0 w 2819"/>
                <a:gd name="T1" fmla="*/ 858130205 h 866"/>
                <a:gd name="T2" fmla="*/ 2147483647 w 2819"/>
                <a:gd name="T3" fmla="*/ 0 h 866"/>
                <a:gd name="T4" fmla="*/ 2147483647 w 2819"/>
                <a:gd name="T5" fmla="*/ 858130205 h 866"/>
                <a:gd name="T6" fmla="*/ 2147483647 w 2819"/>
                <a:gd name="T7" fmla="*/ 858130205 h 866"/>
                <a:gd name="T8" fmla="*/ 2147483647 w 2819"/>
                <a:gd name="T9" fmla="*/ 858130205 h 866"/>
                <a:gd name="T10" fmla="*/ 2147483647 w 2819"/>
                <a:gd name="T11" fmla="*/ 858130205 h 866"/>
                <a:gd name="T12" fmla="*/ 2147483647 w 2819"/>
                <a:gd name="T13" fmla="*/ 858130205 h 866"/>
                <a:gd name="T14" fmla="*/ 2147483647 w 2819"/>
                <a:gd name="T15" fmla="*/ 858130205 h 866"/>
                <a:gd name="T16" fmla="*/ 0 60000 65536"/>
                <a:gd name="T17" fmla="*/ 0 60000 65536"/>
                <a:gd name="T18" fmla="*/ 0 60000 65536"/>
                <a:gd name="T19" fmla="*/ 0 60000 65536"/>
                <a:gd name="T20" fmla="*/ 0 60000 65536"/>
                <a:gd name="T21" fmla="*/ 0 60000 65536"/>
                <a:gd name="T22" fmla="*/ 0 60000 65536"/>
                <a:gd name="T23" fmla="*/ 0 60000 65536"/>
                <a:gd name="T24" fmla="*/ 0 w 2819"/>
                <a:gd name="T25" fmla="*/ 0 h 866"/>
                <a:gd name="T26" fmla="*/ 2819 w 2819"/>
                <a:gd name="T27" fmla="*/ 866 h 8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9" h="866">
                  <a:moveTo>
                    <a:pt x="0" y="571"/>
                  </a:moveTo>
                  <a:lnTo>
                    <a:pt x="404" y="0"/>
                  </a:lnTo>
                  <a:lnTo>
                    <a:pt x="806" y="866"/>
                  </a:lnTo>
                  <a:lnTo>
                    <a:pt x="1212" y="378"/>
                  </a:lnTo>
                  <a:lnTo>
                    <a:pt x="1610" y="671"/>
                  </a:lnTo>
                  <a:lnTo>
                    <a:pt x="2009" y="176"/>
                  </a:lnTo>
                  <a:lnTo>
                    <a:pt x="2413" y="282"/>
                  </a:lnTo>
                  <a:lnTo>
                    <a:pt x="2819" y="529"/>
                  </a:lnTo>
                </a:path>
              </a:pathLst>
            </a:custGeom>
            <a:noFill/>
            <a:ln w="17526">
              <a:solidFill>
                <a:srgbClr val="969696"/>
              </a:solidFill>
              <a:round/>
              <a:headEnd/>
              <a:tailEnd/>
            </a:ln>
          </p:spPr>
          <p:txBody>
            <a:bodyPr/>
            <a:lstStyle/>
            <a:p>
              <a:endParaRPr lang="en-US"/>
            </a:p>
          </p:txBody>
        </p:sp>
        <p:sp>
          <p:nvSpPr>
            <p:cNvPr id="2709544" name="Line 25"/>
            <p:cNvSpPr>
              <a:spLocks noChangeShapeType="1"/>
            </p:cNvSpPr>
            <p:nvPr/>
          </p:nvSpPr>
          <p:spPr bwMode="auto">
            <a:xfrm>
              <a:off x="862" y="2378"/>
              <a:ext cx="0" cy="51"/>
            </a:xfrm>
            <a:prstGeom prst="line">
              <a:avLst/>
            </a:prstGeom>
            <a:noFill/>
            <a:ln w="19050">
              <a:solidFill>
                <a:schemeClr val="accent1"/>
              </a:solidFill>
              <a:round/>
              <a:headEnd/>
              <a:tailEnd/>
            </a:ln>
          </p:spPr>
          <p:txBody>
            <a:bodyPr/>
            <a:lstStyle/>
            <a:p>
              <a:endParaRPr lang="en-US"/>
            </a:p>
          </p:txBody>
        </p:sp>
        <p:sp>
          <p:nvSpPr>
            <p:cNvPr id="2709545" name="Line 26"/>
            <p:cNvSpPr>
              <a:spLocks noChangeShapeType="1"/>
            </p:cNvSpPr>
            <p:nvPr/>
          </p:nvSpPr>
          <p:spPr bwMode="auto">
            <a:xfrm>
              <a:off x="1247" y="2378"/>
              <a:ext cx="0" cy="51"/>
            </a:xfrm>
            <a:prstGeom prst="line">
              <a:avLst/>
            </a:prstGeom>
            <a:noFill/>
            <a:ln w="19050">
              <a:solidFill>
                <a:schemeClr val="accent1"/>
              </a:solidFill>
              <a:round/>
              <a:headEnd/>
              <a:tailEnd/>
            </a:ln>
          </p:spPr>
          <p:txBody>
            <a:bodyPr/>
            <a:lstStyle/>
            <a:p>
              <a:endParaRPr lang="en-US"/>
            </a:p>
          </p:txBody>
        </p:sp>
        <p:sp>
          <p:nvSpPr>
            <p:cNvPr id="2709546" name="Line 27"/>
            <p:cNvSpPr>
              <a:spLocks noChangeShapeType="1"/>
            </p:cNvSpPr>
            <p:nvPr/>
          </p:nvSpPr>
          <p:spPr bwMode="auto">
            <a:xfrm>
              <a:off x="1687" y="2378"/>
              <a:ext cx="0" cy="51"/>
            </a:xfrm>
            <a:prstGeom prst="line">
              <a:avLst/>
            </a:prstGeom>
            <a:noFill/>
            <a:ln w="19050">
              <a:solidFill>
                <a:schemeClr val="accent1"/>
              </a:solidFill>
              <a:round/>
              <a:headEnd/>
              <a:tailEnd/>
            </a:ln>
          </p:spPr>
          <p:txBody>
            <a:bodyPr/>
            <a:lstStyle/>
            <a:p>
              <a:endParaRPr lang="en-US"/>
            </a:p>
          </p:txBody>
        </p:sp>
        <p:sp>
          <p:nvSpPr>
            <p:cNvPr id="2709547" name="Line 28"/>
            <p:cNvSpPr>
              <a:spLocks noChangeShapeType="1"/>
            </p:cNvSpPr>
            <p:nvPr/>
          </p:nvSpPr>
          <p:spPr bwMode="auto">
            <a:xfrm>
              <a:off x="2118" y="2378"/>
              <a:ext cx="0" cy="51"/>
            </a:xfrm>
            <a:prstGeom prst="line">
              <a:avLst/>
            </a:prstGeom>
            <a:noFill/>
            <a:ln w="19050">
              <a:solidFill>
                <a:schemeClr val="accent1"/>
              </a:solidFill>
              <a:round/>
              <a:headEnd/>
              <a:tailEnd/>
            </a:ln>
          </p:spPr>
          <p:txBody>
            <a:bodyPr/>
            <a:lstStyle/>
            <a:p>
              <a:endParaRPr lang="en-US"/>
            </a:p>
          </p:txBody>
        </p:sp>
        <p:sp>
          <p:nvSpPr>
            <p:cNvPr id="2709548" name="Line 29"/>
            <p:cNvSpPr>
              <a:spLocks noChangeShapeType="1"/>
            </p:cNvSpPr>
            <p:nvPr/>
          </p:nvSpPr>
          <p:spPr bwMode="auto">
            <a:xfrm>
              <a:off x="2543" y="2378"/>
              <a:ext cx="0" cy="51"/>
            </a:xfrm>
            <a:prstGeom prst="line">
              <a:avLst/>
            </a:prstGeom>
            <a:noFill/>
            <a:ln w="19050">
              <a:solidFill>
                <a:schemeClr val="accent1"/>
              </a:solidFill>
              <a:round/>
              <a:headEnd/>
              <a:tailEnd/>
            </a:ln>
          </p:spPr>
          <p:txBody>
            <a:bodyPr/>
            <a:lstStyle/>
            <a:p>
              <a:endParaRPr lang="en-US"/>
            </a:p>
          </p:txBody>
        </p:sp>
        <p:sp>
          <p:nvSpPr>
            <p:cNvPr id="2709549" name="Line 30"/>
            <p:cNvSpPr>
              <a:spLocks noChangeShapeType="1"/>
            </p:cNvSpPr>
            <p:nvPr/>
          </p:nvSpPr>
          <p:spPr bwMode="auto">
            <a:xfrm>
              <a:off x="2971" y="2378"/>
              <a:ext cx="0" cy="51"/>
            </a:xfrm>
            <a:prstGeom prst="line">
              <a:avLst/>
            </a:prstGeom>
            <a:noFill/>
            <a:ln w="19050">
              <a:solidFill>
                <a:schemeClr val="accent1"/>
              </a:solidFill>
              <a:round/>
              <a:headEnd/>
              <a:tailEnd/>
            </a:ln>
          </p:spPr>
          <p:txBody>
            <a:bodyPr/>
            <a:lstStyle/>
            <a:p>
              <a:endParaRPr lang="en-US"/>
            </a:p>
          </p:txBody>
        </p:sp>
        <p:sp>
          <p:nvSpPr>
            <p:cNvPr id="2709550" name="Line 31"/>
            <p:cNvSpPr>
              <a:spLocks noChangeShapeType="1"/>
            </p:cNvSpPr>
            <p:nvPr/>
          </p:nvSpPr>
          <p:spPr bwMode="auto">
            <a:xfrm>
              <a:off x="3403" y="2378"/>
              <a:ext cx="0" cy="51"/>
            </a:xfrm>
            <a:prstGeom prst="line">
              <a:avLst/>
            </a:prstGeom>
            <a:noFill/>
            <a:ln w="19050">
              <a:solidFill>
                <a:schemeClr val="accent1"/>
              </a:solidFill>
              <a:round/>
              <a:headEnd/>
              <a:tailEnd/>
            </a:ln>
          </p:spPr>
          <p:txBody>
            <a:bodyPr/>
            <a:lstStyle/>
            <a:p>
              <a:endParaRPr lang="en-US"/>
            </a:p>
          </p:txBody>
        </p:sp>
        <p:sp>
          <p:nvSpPr>
            <p:cNvPr id="2709551" name="Freeform 33"/>
            <p:cNvSpPr>
              <a:spLocks/>
            </p:cNvSpPr>
            <p:nvPr/>
          </p:nvSpPr>
          <p:spPr bwMode="auto">
            <a:xfrm>
              <a:off x="609" y="2304"/>
              <a:ext cx="3228" cy="125"/>
            </a:xfrm>
            <a:custGeom>
              <a:avLst/>
              <a:gdLst>
                <a:gd name="T0" fmla="*/ 0 w 3015"/>
                <a:gd name="T1" fmla="*/ 0 h 134"/>
                <a:gd name="T2" fmla="*/ 0 w 3015"/>
                <a:gd name="T3" fmla="*/ 869756022 h 134"/>
                <a:gd name="T4" fmla="*/ 2147483647 w 3015"/>
                <a:gd name="T5" fmla="*/ 869756022 h 134"/>
                <a:gd name="T6" fmla="*/ 2147483647 w 3015"/>
                <a:gd name="T7" fmla="*/ 869756022 h 134"/>
                <a:gd name="T8" fmla="*/ 0 60000 65536"/>
                <a:gd name="T9" fmla="*/ 0 60000 65536"/>
                <a:gd name="T10" fmla="*/ 0 60000 65536"/>
                <a:gd name="T11" fmla="*/ 0 60000 65536"/>
                <a:gd name="T12" fmla="*/ 0 w 3015"/>
                <a:gd name="T13" fmla="*/ 0 h 134"/>
                <a:gd name="T14" fmla="*/ 3015 w 3015"/>
                <a:gd name="T15" fmla="*/ 134 h 134"/>
              </a:gdLst>
              <a:ahLst/>
              <a:cxnLst>
                <a:cxn ang="T8">
                  <a:pos x="T0" y="T1"/>
                </a:cxn>
                <a:cxn ang="T9">
                  <a:pos x="T2" y="T3"/>
                </a:cxn>
                <a:cxn ang="T10">
                  <a:pos x="T4" y="T5"/>
                </a:cxn>
                <a:cxn ang="T11">
                  <a:pos x="T6" y="T7"/>
                </a:cxn>
              </a:cxnLst>
              <a:rect l="T12" t="T13" r="T14" b="T15"/>
              <a:pathLst>
                <a:path w="3015" h="134">
                  <a:moveTo>
                    <a:pt x="0" y="0"/>
                  </a:moveTo>
                  <a:lnTo>
                    <a:pt x="0" y="83"/>
                  </a:lnTo>
                  <a:lnTo>
                    <a:pt x="3015" y="83"/>
                  </a:lnTo>
                  <a:lnTo>
                    <a:pt x="3015" y="134"/>
                  </a:lnTo>
                </a:path>
              </a:pathLst>
            </a:custGeom>
            <a:noFill/>
            <a:ln w="19050">
              <a:solidFill>
                <a:schemeClr val="accent1"/>
              </a:solidFill>
              <a:round/>
              <a:headEnd/>
              <a:tailEnd/>
            </a:ln>
          </p:spPr>
          <p:txBody>
            <a:bodyPr/>
            <a:lstStyle/>
            <a:p>
              <a:endParaRPr lang="en-US"/>
            </a:p>
          </p:txBody>
        </p:sp>
        <p:grpSp>
          <p:nvGrpSpPr>
            <p:cNvPr id="2709552" name="Group 109"/>
            <p:cNvGrpSpPr>
              <a:grpSpLocks/>
            </p:cNvGrpSpPr>
            <p:nvPr/>
          </p:nvGrpSpPr>
          <p:grpSpPr bwMode="auto">
            <a:xfrm>
              <a:off x="159" y="897"/>
              <a:ext cx="512" cy="1561"/>
              <a:chOff x="318680" y="1424943"/>
              <a:chExt cx="813091" cy="2479533"/>
            </a:xfrm>
          </p:grpSpPr>
          <p:sp>
            <p:nvSpPr>
              <p:cNvPr id="2709553" name="Text Box 5"/>
              <p:cNvSpPr txBox="1">
                <a:spLocks noChangeArrowheads="1"/>
              </p:cNvSpPr>
              <p:nvPr/>
            </p:nvSpPr>
            <p:spPr bwMode="auto">
              <a:xfrm>
                <a:off x="350208" y="1424943"/>
                <a:ext cx="615626" cy="289720"/>
              </a:xfrm>
              <a:prstGeom prst="rect">
                <a:avLst/>
              </a:prstGeom>
              <a:noFill/>
              <a:ln w="9525">
                <a:noFill/>
                <a:miter lim="800000"/>
                <a:headEnd/>
                <a:tailEnd/>
              </a:ln>
            </p:spPr>
            <p:txBody>
              <a:bodyPr>
                <a:spAutoFit/>
              </a:bodyPr>
              <a:lstStyle/>
              <a:p>
                <a:pPr algn="r" eaLnBrk="0" hangingPunct="0"/>
                <a:r>
                  <a:rPr lang="en-GB" sz="1200">
                    <a:latin typeface="Verdana" pitchFamily="34" charset="0"/>
                  </a:rPr>
                  <a:t>11</a:t>
                </a:r>
              </a:p>
            </p:txBody>
          </p:sp>
          <p:sp>
            <p:nvSpPr>
              <p:cNvPr id="2709554" name="Text Box 6"/>
              <p:cNvSpPr txBox="1">
                <a:spLocks noChangeArrowheads="1"/>
              </p:cNvSpPr>
              <p:nvPr/>
            </p:nvSpPr>
            <p:spPr bwMode="auto">
              <a:xfrm>
                <a:off x="350208" y="1861247"/>
                <a:ext cx="615626" cy="289720"/>
              </a:xfrm>
              <a:prstGeom prst="rect">
                <a:avLst/>
              </a:prstGeom>
              <a:noFill/>
              <a:ln w="9525">
                <a:noFill/>
                <a:miter lim="800000"/>
                <a:headEnd/>
                <a:tailEnd/>
              </a:ln>
            </p:spPr>
            <p:txBody>
              <a:bodyPr>
                <a:spAutoFit/>
              </a:bodyPr>
              <a:lstStyle/>
              <a:p>
                <a:pPr algn="r" eaLnBrk="0" hangingPunct="0"/>
                <a:r>
                  <a:rPr lang="en-GB" sz="1200">
                    <a:latin typeface="Verdana" pitchFamily="34" charset="0"/>
                  </a:rPr>
                  <a:t>10</a:t>
                </a:r>
              </a:p>
            </p:txBody>
          </p:sp>
          <p:sp>
            <p:nvSpPr>
              <p:cNvPr id="2709555" name="Text Box 7"/>
              <p:cNvSpPr txBox="1">
                <a:spLocks noChangeArrowheads="1"/>
              </p:cNvSpPr>
              <p:nvPr/>
            </p:nvSpPr>
            <p:spPr bwMode="auto">
              <a:xfrm>
                <a:off x="318680" y="2299210"/>
                <a:ext cx="647154" cy="289720"/>
              </a:xfrm>
              <a:prstGeom prst="rect">
                <a:avLst/>
              </a:prstGeom>
              <a:noFill/>
              <a:ln w="9525">
                <a:noFill/>
                <a:miter lim="800000"/>
                <a:headEnd/>
                <a:tailEnd/>
              </a:ln>
            </p:spPr>
            <p:txBody>
              <a:bodyPr>
                <a:spAutoFit/>
              </a:bodyPr>
              <a:lstStyle/>
              <a:p>
                <a:pPr algn="r" eaLnBrk="0" hangingPunct="0"/>
                <a:r>
                  <a:rPr lang="en-GB" sz="1200">
                    <a:latin typeface="Verdana" pitchFamily="34" charset="0"/>
                  </a:rPr>
                  <a:t>9</a:t>
                </a:r>
              </a:p>
            </p:txBody>
          </p:sp>
          <p:sp>
            <p:nvSpPr>
              <p:cNvPr id="2709556" name="Text Box 8"/>
              <p:cNvSpPr txBox="1">
                <a:spLocks noChangeArrowheads="1"/>
              </p:cNvSpPr>
              <p:nvPr/>
            </p:nvSpPr>
            <p:spPr bwMode="auto">
              <a:xfrm>
                <a:off x="340252" y="2738832"/>
                <a:ext cx="625582" cy="289720"/>
              </a:xfrm>
              <a:prstGeom prst="rect">
                <a:avLst/>
              </a:prstGeom>
              <a:noFill/>
              <a:ln w="9525">
                <a:noFill/>
                <a:miter lim="800000"/>
                <a:headEnd/>
                <a:tailEnd/>
              </a:ln>
            </p:spPr>
            <p:txBody>
              <a:bodyPr>
                <a:spAutoFit/>
              </a:bodyPr>
              <a:lstStyle/>
              <a:p>
                <a:pPr algn="r" eaLnBrk="0" hangingPunct="0"/>
                <a:r>
                  <a:rPr lang="en-GB" sz="1200">
                    <a:latin typeface="Verdana" pitchFamily="34" charset="0"/>
                  </a:rPr>
                  <a:t>8</a:t>
                </a:r>
              </a:p>
            </p:txBody>
          </p:sp>
          <p:sp>
            <p:nvSpPr>
              <p:cNvPr id="2709557" name="Text Box 9"/>
              <p:cNvSpPr txBox="1">
                <a:spLocks noChangeArrowheads="1"/>
              </p:cNvSpPr>
              <p:nvPr/>
            </p:nvSpPr>
            <p:spPr bwMode="auto">
              <a:xfrm>
                <a:off x="473001" y="3614756"/>
                <a:ext cx="492833" cy="289720"/>
              </a:xfrm>
              <a:prstGeom prst="rect">
                <a:avLst/>
              </a:prstGeom>
              <a:noFill/>
              <a:ln w="9525">
                <a:noFill/>
                <a:miter lim="800000"/>
                <a:headEnd/>
                <a:tailEnd/>
              </a:ln>
            </p:spPr>
            <p:txBody>
              <a:bodyPr>
                <a:spAutoFit/>
              </a:bodyPr>
              <a:lstStyle/>
              <a:p>
                <a:pPr algn="r" eaLnBrk="0" hangingPunct="0"/>
                <a:r>
                  <a:rPr lang="en-GB" sz="1200">
                    <a:latin typeface="Verdana" pitchFamily="34" charset="0"/>
                  </a:rPr>
                  <a:t>0</a:t>
                </a:r>
              </a:p>
            </p:txBody>
          </p:sp>
          <p:sp>
            <p:nvSpPr>
              <p:cNvPr id="2709558" name="Text Box 10"/>
              <p:cNvSpPr txBox="1">
                <a:spLocks noChangeArrowheads="1"/>
              </p:cNvSpPr>
              <p:nvPr/>
            </p:nvSpPr>
            <p:spPr bwMode="auto">
              <a:xfrm>
                <a:off x="318680" y="3174812"/>
                <a:ext cx="647154" cy="289649"/>
              </a:xfrm>
              <a:prstGeom prst="rect">
                <a:avLst/>
              </a:prstGeom>
              <a:noFill/>
              <a:ln w="9525">
                <a:noFill/>
                <a:miter lim="800000"/>
                <a:headEnd/>
                <a:tailEnd/>
              </a:ln>
            </p:spPr>
            <p:txBody>
              <a:bodyPr>
                <a:spAutoFit/>
              </a:bodyPr>
              <a:lstStyle/>
              <a:p>
                <a:pPr algn="r" eaLnBrk="0" hangingPunct="0"/>
                <a:r>
                  <a:rPr lang="en-GB" sz="1200">
                    <a:latin typeface="Verdana" pitchFamily="34" charset="0"/>
                  </a:rPr>
                  <a:t>7</a:t>
                </a:r>
              </a:p>
            </p:txBody>
          </p:sp>
          <p:sp>
            <p:nvSpPr>
              <p:cNvPr id="2709559" name="Line 20"/>
              <p:cNvSpPr>
                <a:spLocks noChangeShapeType="1"/>
              </p:cNvSpPr>
              <p:nvPr/>
            </p:nvSpPr>
            <p:spPr bwMode="auto">
              <a:xfrm flipH="1">
                <a:off x="946722" y="2468976"/>
                <a:ext cx="86917" cy="1663"/>
              </a:xfrm>
              <a:prstGeom prst="line">
                <a:avLst/>
              </a:prstGeom>
              <a:noFill/>
              <a:ln w="19050">
                <a:solidFill>
                  <a:schemeClr val="accent1"/>
                </a:solidFill>
                <a:round/>
                <a:headEnd/>
                <a:tailEnd/>
              </a:ln>
            </p:spPr>
            <p:txBody>
              <a:bodyPr/>
              <a:lstStyle/>
              <a:p>
                <a:endParaRPr lang="en-US"/>
              </a:p>
            </p:txBody>
          </p:sp>
          <p:sp>
            <p:nvSpPr>
              <p:cNvPr id="2709560" name="Line 21"/>
              <p:cNvSpPr>
                <a:spLocks noChangeShapeType="1"/>
              </p:cNvSpPr>
              <p:nvPr/>
            </p:nvSpPr>
            <p:spPr bwMode="auto">
              <a:xfrm flipH="1">
                <a:off x="946722" y="2907869"/>
                <a:ext cx="86917" cy="0"/>
              </a:xfrm>
              <a:prstGeom prst="line">
                <a:avLst/>
              </a:prstGeom>
              <a:noFill/>
              <a:ln w="19050">
                <a:solidFill>
                  <a:schemeClr val="accent1"/>
                </a:solidFill>
                <a:round/>
                <a:headEnd/>
                <a:tailEnd/>
              </a:ln>
            </p:spPr>
            <p:txBody>
              <a:bodyPr/>
              <a:lstStyle/>
              <a:p>
                <a:endParaRPr lang="en-US"/>
              </a:p>
            </p:txBody>
          </p:sp>
          <p:sp>
            <p:nvSpPr>
              <p:cNvPr id="2709561" name="Line 22"/>
              <p:cNvSpPr>
                <a:spLocks noChangeShapeType="1"/>
              </p:cNvSpPr>
              <p:nvPr/>
            </p:nvSpPr>
            <p:spPr bwMode="auto">
              <a:xfrm flipH="1">
                <a:off x="946722" y="3783993"/>
                <a:ext cx="86917" cy="0"/>
              </a:xfrm>
              <a:prstGeom prst="line">
                <a:avLst/>
              </a:prstGeom>
              <a:noFill/>
              <a:ln w="19050">
                <a:solidFill>
                  <a:schemeClr val="accent1"/>
                </a:solidFill>
                <a:round/>
                <a:headEnd/>
                <a:tailEnd/>
              </a:ln>
            </p:spPr>
            <p:txBody>
              <a:bodyPr/>
              <a:lstStyle/>
              <a:p>
                <a:endParaRPr lang="en-US"/>
              </a:p>
            </p:txBody>
          </p:sp>
          <p:sp>
            <p:nvSpPr>
              <p:cNvPr id="2709562" name="Line 23"/>
              <p:cNvSpPr>
                <a:spLocks noChangeShapeType="1"/>
              </p:cNvSpPr>
              <p:nvPr/>
            </p:nvSpPr>
            <p:spPr bwMode="auto">
              <a:xfrm flipH="1">
                <a:off x="946722" y="2030083"/>
                <a:ext cx="86917" cy="1663"/>
              </a:xfrm>
              <a:prstGeom prst="line">
                <a:avLst/>
              </a:prstGeom>
              <a:noFill/>
              <a:ln w="19050">
                <a:solidFill>
                  <a:schemeClr val="accent1"/>
                </a:solidFill>
                <a:round/>
                <a:headEnd/>
                <a:tailEnd/>
              </a:ln>
            </p:spPr>
            <p:txBody>
              <a:bodyPr/>
              <a:lstStyle/>
              <a:p>
                <a:endParaRPr lang="en-US"/>
              </a:p>
            </p:txBody>
          </p:sp>
          <p:sp>
            <p:nvSpPr>
              <p:cNvPr id="2709563" name="Line 24"/>
              <p:cNvSpPr>
                <a:spLocks noChangeShapeType="1"/>
              </p:cNvSpPr>
              <p:nvPr/>
            </p:nvSpPr>
            <p:spPr bwMode="auto">
              <a:xfrm flipH="1">
                <a:off x="946722" y="3346762"/>
                <a:ext cx="86917" cy="0"/>
              </a:xfrm>
              <a:prstGeom prst="line">
                <a:avLst/>
              </a:prstGeom>
              <a:noFill/>
              <a:ln w="19050">
                <a:solidFill>
                  <a:schemeClr val="accent1"/>
                </a:solidFill>
                <a:round/>
                <a:headEnd/>
                <a:tailEnd/>
              </a:ln>
            </p:spPr>
            <p:txBody>
              <a:bodyPr/>
              <a:lstStyle/>
              <a:p>
                <a:endParaRPr lang="en-US"/>
              </a:p>
            </p:txBody>
          </p:sp>
          <p:sp>
            <p:nvSpPr>
              <p:cNvPr id="2709564" name="Freeform 32"/>
              <p:cNvSpPr>
                <a:spLocks/>
              </p:cNvSpPr>
              <p:nvPr/>
            </p:nvSpPr>
            <p:spPr bwMode="auto">
              <a:xfrm>
                <a:off x="946722" y="1592853"/>
                <a:ext cx="86917" cy="1953405"/>
              </a:xfrm>
              <a:custGeom>
                <a:avLst/>
                <a:gdLst>
                  <a:gd name="T0" fmla="*/ 2147483647 w 51"/>
                  <a:gd name="T1" fmla="*/ 2147483647 h 1316"/>
                  <a:gd name="T2" fmla="*/ 2147483647 w 51"/>
                  <a:gd name="T3" fmla="*/ 0 h 1316"/>
                  <a:gd name="T4" fmla="*/ 0 w 51"/>
                  <a:gd name="T5" fmla="*/ 0 h 1316"/>
                  <a:gd name="T6" fmla="*/ 0 60000 65536"/>
                  <a:gd name="T7" fmla="*/ 0 60000 65536"/>
                  <a:gd name="T8" fmla="*/ 0 60000 65536"/>
                  <a:gd name="T9" fmla="*/ 0 w 51"/>
                  <a:gd name="T10" fmla="*/ 0 h 1316"/>
                  <a:gd name="T11" fmla="*/ 51 w 51"/>
                  <a:gd name="T12" fmla="*/ 1316 h 1316"/>
                </a:gdLst>
                <a:ahLst/>
                <a:cxnLst>
                  <a:cxn ang="T6">
                    <a:pos x="T0" y="T1"/>
                  </a:cxn>
                  <a:cxn ang="T7">
                    <a:pos x="T2" y="T3"/>
                  </a:cxn>
                  <a:cxn ang="T8">
                    <a:pos x="T4" y="T5"/>
                  </a:cxn>
                </a:cxnLst>
                <a:rect l="T9" t="T10" r="T11" b="T12"/>
                <a:pathLst>
                  <a:path w="51" h="1316">
                    <a:moveTo>
                      <a:pt x="51" y="1316"/>
                    </a:moveTo>
                    <a:lnTo>
                      <a:pt x="51" y="0"/>
                    </a:lnTo>
                    <a:lnTo>
                      <a:pt x="0" y="0"/>
                    </a:lnTo>
                  </a:path>
                </a:pathLst>
              </a:custGeom>
              <a:noFill/>
              <a:ln w="19050">
                <a:solidFill>
                  <a:schemeClr val="accent1"/>
                </a:solidFill>
                <a:round/>
                <a:headEnd/>
                <a:tailEnd/>
              </a:ln>
            </p:spPr>
            <p:txBody>
              <a:bodyPr/>
              <a:lstStyle/>
              <a:p>
                <a:endParaRPr lang="en-US"/>
              </a:p>
            </p:txBody>
          </p:sp>
          <p:sp>
            <p:nvSpPr>
              <p:cNvPr id="2709565" name="Line 34"/>
              <p:cNvSpPr>
                <a:spLocks noChangeShapeType="1"/>
              </p:cNvSpPr>
              <p:nvPr/>
            </p:nvSpPr>
            <p:spPr bwMode="auto">
              <a:xfrm flipV="1">
                <a:off x="941115" y="3461473"/>
                <a:ext cx="190656" cy="174559"/>
              </a:xfrm>
              <a:prstGeom prst="line">
                <a:avLst/>
              </a:prstGeom>
              <a:noFill/>
              <a:ln w="19050">
                <a:solidFill>
                  <a:schemeClr val="accent1"/>
                </a:solidFill>
                <a:round/>
                <a:headEnd/>
                <a:tailEnd/>
              </a:ln>
            </p:spPr>
            <p:txBody>
              <a:bodyPr/>
              <a:lstStyle/>
              <a:p>
                <a:endParaRPr lang="en-US"/>
              </a:p>
            </p:txBody>
          </p:sp>
          <p:sp>
            <p:nvSpPr>
              <p:cNvPr id="2709566" name="Line 35"/>
              <p:cNvSpPr>
                <a:spLocks noChangeShapeType="1"/>
              </p:cNvSpPr>
              <p:nvPr/>
            </p:nvSpPr>
            <p:spPr bwMode="auto">
              <a:xfrm flipV="1">
                <a:off x="941115" y="3572858"/>
                <a:ext cx="190656" cy="169572"/>
              </a:xfrm>
              <a:prstGeom prst="line">
                <a:avLst/>
              </a:prstGeom>
              <a:noFill/>
              <a:ln w="19050">
                <a:solidFill>
                  <a:schemeClr val="accent1"/>
                </a:solidFill>
                <a:round/>
                <a:headEnd/>
                <a:tailEnd/>
              </a:ln>
            </p:spPr>
            <p:txBody>
              <a:bodyPr/>
              <a:lstStyle/>
              <a:p>
                <a:endParaRPr lang="en-US"/>
              </a:p>
            </p:txBody>
          </p:sp>
        </p:grpSp>
        <p:sp>
          <p:nvSpPr>
            <p:cNvPr id="2709567" name="Line 36"/>
            <p:cNvSpPr>
              <a:spLocks noChangeShapeType="1"/>
            </p:cNvSpPr>
            <p:nvPr/>
          </p:nvSpPr>
          <p:spPr bwMode="auto">
            <a:xfrm>
              <a:off x="834" y="1995"/>
              <a:ext cx="56" cy="1"/>
            </a:xfrm>
            <a:prstGeom prst="line">
              <a:avLst/>
            </a:prstGeom>
            <a:noFill/>
            <a:ln w="17463">
              <a:solidFill>
                <a:srgbClr val="000000"/>
              </a:solidFill>
              <a:round/>
              <a:headEnd/>
              <a:tailEnd/>
            </a:ln>
          </p:spPr>
          <p:txBody>
            <a:bodyPr/>
            <a:lstStyle/>
            <a:p>
              <a:endParaRPr lang="en-US"/>
            </a:p>
          </p:txBody>
        </p:sp>
        <p:sp>
          <p:nvSpPr>
            <p:cNvPr id="2709568" name="Line 37"/>
            <p:cNvSpPr>
              <a:spLocks noChangeShapeType="1"/>
            </p:cNvSpPr>
            <p:nvPr/>
          </p:nvSpPr>
          <p:spPr bwMode="auto">
            <a:xfrm>
              <a:off x="834" y="1881"/>
              <a:ext cx="56" cy="1"/>
            </a:xfrm>
            <a:prstGeom prst="line">
              <a:avLst/>
            </a:prstGeom>
            <a:noFill/>
            <a:ln w="17463">
              <a:solidFill>
                <a:srgbClr val="000000"/>
              </a:solidFill>
              <a:round/>
              <a:headEnd/>
              <a:tailEnd/>
            </a:ln>
          </p:spPr>
          <p:txBody>
            <a:bodyPr/>
            <a:lstStyle/>
            <a:p>
              <a:endParaRPr lang="en-US"/>
            </a:p>
          </p:txBody>
        </p:sp>
        <p:sp>
          <p:nvSpPr>
            <p:cNvPr id="2709569" name="Line 38"/>
            <p:cNvSpPr>
              <a:spLocks noChangeShapeType="1"/>
            </p:cNvSpPr>
            <p:nvPr/>
          </p:nvSpPr>
          <p:spPr bwMode="auto">
            <a:xfrm>
              <a:off x="862" y="1881"/>
              <a:ext cx="1" cy="114"/>
            </a:xfrm>
            <a:prstGeom prst="line">
              <a:avLst/>
            </a:prstGeom>
            <a:noFill/>
            <a:ln w="17463">
              <a:solidFill>
                <a:srgbClr val="000000"/>
              </a:solidFill>
              <a:round/>
              <a:headEnd/>
              <a:tailEnd/>
            </a:ln>
          </p:spPr>
          <p:txBody>
            <a:bodyPr/>
            <a:lstStyle/>
            <a:p>
              <a:endParaRPr lang="en-US"/>
            </a:p>
          </p:txBody>
        </p:sp>
        <p:sp>
          <p:nvSpPr>
            <p:cNvPr id="2709570" name="Line 39"/>
            <p:cNvSpPr>
              <a:spLocks noChangeShapeType="1"/>
            </p:cNvSpPr>
            <p:nvPr/>
          </p:nvSpPr>
          <p:spPr bwMode="auto">
            <a:xfrm>
              <a:off x="834" y="1841"/>
              <a:ext cx="56" cy="0"/>
            </a:xfrm>
            <a:prstGeom prst="line">
              <a:avLst/>
            </a:prstGeom>
            <a:noFill/>
            <a:ln w="17463">
              <a:solidFill>
                <a:srgbClr val="000000"/>
              </a:solidFill>
              <a:round/>
              <a:headEnd/>
              <a:tailEnd/>
            </a:ln>
          </p:spPr>
          <p:txBody>
            <a:bodyPr/>
            <a:lstStyle/>
            <a:p>
              <a:endParaRPr lang="en-US"/>
            </a:p>
          </p:txBody>
        </p:sp>
        <p:sp>
          <p:nvSpPr>
            <p:cNvPr id="2709571" name="Line 40"/>
            <p:cNvSpPr>
              <a:spLocks noChangeShapeType="1"/>
            </p:cNvSpPr>
            <p:nvPr/>
          </p:nvSpPr>
          <p:spPr bwMode="auto">
            <a:xfrm>
              <a:off x="834" y="1725"/>
              <a:ext cx="56" cy="1"/>
            </a:xfrm>
            <a:prstGeom prst="line">
              <a:avLst/>
            </a:prstGeom>
            <a:noFill/>
            <a:ln w="17463">
              <a:solidFill>
                <a:srgbClr val="000000"/>
              </a:solidFill>
              <a:round/>
              <a:headEnd/>
              <a:tailEnd/>
            </a:ln>
          </p:spPr>
          <p:txBody>
            <a:bodyPr/>
            <a:lstStyle/>
            <a:p>
              <a:endParaRPr lang="en-US"/>
            </a:p>
          </p:txBody>
        </p:sp>
        <p:sp>
          <p:nvSpPr>
            <p:cNvPr id="2709572" name="Line 41"/>
            <p:cNvSpPr>
              <a:spLocks noChangeShapeType="1"/>
            </p:cNvSpPr>
            <p:nvPr/>
          </p:nvSpPr>
          <p:spPr bwMode="auto">
            <a:xfrm>
              <a:off x="862" y="1725"/>
              <a:ext cx="1" cy="116"/>
            </a:xfrm>
            <a:prstGeom prst="line">
              <a:avLst/>
            </a:prstGeom>
            <a:noFill/>
            <a:ln w="17463">
              <a:solidFill>
                <a:srgbClr val="000000"/>
              </a:solidFill>
              <a:round/>
              <a:headEnd/>
              <a:tailEnd/>
            </a:ln>
          </p:spPr>
          <p:txBody>
            <a:bodyPr/>
            <a:lstStyle/>
            <a:p>
              <a:endParaRPr lang="en-US"/>
            </a:p>
          </p:txBody>
        </p:sp>
        <p:sp>
          <p:nvSpPr>
            <p:cNvPr id="2709573" name="Line 42"/>
            <p:cNvSpPr>
              <a:spLocks noChangeShapeType="1"/>
            </p:cNvSpPr>
            <p:nvPr/>
          </p:nvSpPr>
          <p:spPr bwMode="auto">
            <a:xfrm>
              <a:off x="1224" y="1789"/>
              <a:ext cx="57" cy="1"/>
            </a:xfrm>
            <a:prstGeom prst="line">
              <a:avLst/>
            </a:prstGeom>
            <a:noFill/>
            <a:ln w="17463">
              <a:solidFill>
                <a:srgbClr val="000000"/>
              </a:solidFill>
              <a:round/>
              <a:headEnd/>
              <a:tailEnd/>
            </a:ln>
          </p:spPr>
          <p:txBody>
            <a:bodyPr/>
            <a:lstStyle/>
            <a:p>
              <a:endParaRPr lang="en-US"/>
            </a:p>
          </p:txBody>
        </p:sp>
        <p:sp>
          <p:nvSpPr>
            <p:cNvPr id="2709574" name="Line 43"/>
            <p:cNvSpPr>
              <a:spLocks noChangeShapeType="1"/>
            </p:cNvSpPr>
            <p:nvPr/>
          </p:nvSpPr>
          <p:spPr bwMode="auto">
            <a:xfrm>
              <a:off x="1224" y="1663"/>
              <a:ext cx="57" cy="1"/>
            </a:xfrm>
            <a:prstGeom prst="line">
              <a:avLst/>
            </a:prstGeom>
            <a:noFill/>
            <a:ln w="17463">
              <a:solidFill>
                <a:srgbClr val="000000"/>
              </a:solidFill>
              <a:round/>
              <a:headEnd/>
              <a:tailEnd/>
            </a:ln>
          </p:spPr>
          <p:txBody>
            <a:bodyPr/>
            <a:lstStyle/>
            <a:p>
              <a:endParaRPr lang="en-US"/>
            </a:p>
          </p:txBody>
        </p:sp>
        <p:sp>
          <p:nvSpPr>
            <p:cNvPr id="2709575" name="Line 44"/>
            <p:cNvSpPr>
              <a:spLocks noChangeShapeType="1"/>
            </p:cNvSpPr>
            <p:nvPr/>
          </p:nvSpPr>
          <p:spPr bwMode="auto">
            <a:xfrm>
              <a:off x="1253" y="1663"/>
              <a:ext cx="1" cy="126"/>
            </a:xfrm>
            <a:prstGeom prst="line">
              <a:avLst/>
            </a:prstGeom>
            <a:noFill/>
            <a:ln w="17463">
              <a:solidFill>
                <a:srgbClr val="000000"/>
              </a:solidFill>
              <a:round/>
              <a:headEnd/>
              <a:tailEnd/>
            </a:ln>
          </p:spPr>
          <p:txBody>
            <a:bodyPr/>
            <a:lstStyle/>
            <a:p>
              <a:endParaRPr lang="en-US"/>
            </a:p>
          </p:txBody>
        </p:sp>
        <p:sp>
          <p:nvSpPr>
            <p:cNvPr id="2709576" name="Line 45"/>
            <p:cNvSpPr>
              <a:spLocks noChangeShapeType="1"/>
            </p:cNvSpPr>
            <p:nvPr/>
          </p:nvSpPr>
          <p:spPr bwMode="auto">
            <a:xfrm>
              <a:off x="1224" y="1312"/>
              <a:ext cx="57" cy="1"/>
            </a:xfrm>
            <a:prstGeom prst="line">
              <a:avLst/>
            </a:prstGeom>
            <a:noFill/>
            <a:ln w="17463">
              <a:solidFill>
                <a:srgbClr val="000000"/>
              </a:solidFill>
              <a:round/>
              <a:headEnd/>
              <a:tailEnd/>
            </a:ln>
          </p:spPr>
          <p:txBody>
            <a:bodyPr/>
            <a:lstStyle/>
            <a:p>
              <a:endParaRPr lang="en-US"/>
            </a:p>
          </p:txBody>
        </p:sp>
        <p:sp>
          <p:nvSpPr>
            <p:cNvPr id="2709577" name="Line 46"/>
            <p:cNvSpPr>
              <a:spLocks noChangeShapeType="1"/>
            </p:cNvSpPr>
            <p:nvPr/>
          </p:nvSpPr>
          <p:spPr bwMode="auto">
            <a:xfrm>
              <a:off x="1224" y="1188"/>
              <a:ext cx="57" cy="1"/>
            </a:xfrm>
            <a:prstGeom prst="line">
              <a:avLst/>
            </a:prstGeom>
            <a:noFill/>
            <a:ln w="17463">
              <a:solidFill>
                <a:srgbClr val="000000"/>
              </a:solidFill>
              <a:round/>
              <a:headEnd/>
              <a:tailEnd/>
            </a:ln>
          </p:spPr>
          <p:txBody>
            <a:bodyPr/>
            <a:lstStyle/>
            <a:p>
              <a:endParaRPr lang="en-US"/>
            </a:p>
          </p:txBody>
        </p:sp>
        <p:sp>
          <p:nvSpPr>
            <p:cNvPr id="2709578" name="Line 47"/>
            <p:cNvSpPr>
              <a:spLocks noChangeShapeType="1"/>
            </p:cNvSpPr>
            <p:nvPr/>
          </p:nvSpPr>
          <p:spPr bwMode="auto">
            <a:xfrm>
              <a:off x="1253" y="1188"/>
              <a:ext cx="1" cy="124"/>
            </a:xfrm>
            <a:prstGeom prst="line">
              <a:avLst/>
            </a:prstGeom>
            <a:noFill/>
            <a:ln w="17463">
              <a:solidFill>
                <a:srgbClr val="000000"/>
              </a:solidFill>
              <a:round/>
              <a:headEnd/>
              <a:tailEnd/>
            </a:ln>
          </p:spPr>
          <p:txBody>
            <a:bodyPr/>
            <a:lstStyle/>
            <a:p>
              <a:endParaRPr lang="en-US"/>
            </a:p>
          </p:txBody>
        </p:sp>
        <p:sp>
          <p:nvSpPr>
            <p:cNvPr id="2709579" name="Line 48"/>
            <p:cNvSpPr>
              <a:spLocks noChangeShapeType="1"/>
            </p:cNvSpPr>
            <p:nvPr/>
          </p:nvSpPr>
          <p:spPr bwMode="auto">
            <a:xfrm>
              <a:off x="1659" y="2110"/>
              <a:ext cx="55" cy="2"/>
            </a:xfrm>
            <a:prstGeom prst="line">
              <a:avLst/>
            </a:prstGeom>
            <a:noFill/>
            <a:ln w="17463">
              <a:solidFill>
                <a:srgbClr val="000000"/>
              </a:solidFill>
              <a:round/>
              <a:headEnd/>
              <a:tailEnd/>
            </a:ln>
          </p:spPr>
          <p:txBody>
            <a:bodyPr/>
            <a:lstStyle/>
            <a:p>
              <a:endParaRPr lang="en-US"/>
            </a:p>
          </p:txBody>
        </p:sp>
        <p:sp>
          <p:nvSpPr>
            <p:cNvPr id="2709580" name="Line 49"/>
            <p:cNvSpPr>
              <a:spLocks noChangeShapeType="1"/>
            </p:cNvSpPr>
            <p:nvPr/>
          </p:nvSpPr>
          <p:spPr bwMode="auto">
            <a:xfrm>
              <a:off x="1659" y="1998"/>
              <a:ext cx="55" cy="2"/>
            </a:xfrm>
            <a:prstGeom prst="line">
              <a:avLst/>
            </a:prstGeom>
            <a:noFill/>
            <a:ln w="17463">
              <a:solidFill>
                <a:srgbClr val="000000"/>
              </a:solidFill>
              <a:round/>
              <a:headEnd/>
              <a:tailEnd/>
            </a:ln>
          </p:spPr>
          <p:txBody>
            <a:bodyPr/>
            <a:lstStyle/>
            <a:p>
              <a:endParaRPr lang="en-US"/>
            </a:p>
          </p:txBody>
        </p:sp>
        <p:sp>
          <p:nvSpPr>
            <p:cNvPr id="2709581" name="Line 50"/>
            <p:cNvSpPr>
              <a:spLocks noChangeShapeType="1"/>
            </p:cNvSpPr>
            <p:nvPr/>
          </p:nvSpPr>
          <p:spPr bwMode="auto">
            <a:xfrm>
              <a:off x="1686" y="1998"/>
              <a:ext cx="1" cy="112"/>
            </a:xfrm>
            <a:prstGeom prst="line">
              <a:avLst/>
            </a:prstGeom>
            <a:noFill/>
            <a:ln w="17463">
              <a:solidFill>
                <a:srgbClr val="000000"/>
              </a:solidFill>
              <a:round/>
              <a:headEnd/>
              <a:tailEnd/>
            </a:ln>
          </p:spPr>
          <p:txBody>
            <a:bodyPr/>
            <a:lstStyle/>
            <a:p>
              <a:endParaRPr lang="en-US"/>
            </a:p>
          </p:txBody>
        </p:sp>
        <p:sp>
          <p:nvSpPr>
            <p:cNvPr id="2709582" name="Line 51"/>
            <p:cNvSpPr>
              <a:spLocks noChangeShapeType="1"/>
            </p:cNvSpPr>
            <p:nvPr/>
          </p:nvSpPr>
          <p:spPr bwMode="auto">
            <a:xfrm>
              <a:off x="1659" y="2125"/>
              <a:ext cx="55" cy="1"/>
            </a:xfrm>
            <a:prstGeom prst="line">
              <a:avLst/>
            </a:prstGeom>
            <a:noFill/>
            <a:ln w="17463">
              <a:solidFill>
                <a:srgbClr val="000000"/>
              </a:solidFill>
              <a:round/>
              <a:headEnd/>
              <a:tailEnd/>
            </a:ln>
          </p:spPr>
          <p:txBody>
            <a:bodyPr/>
            <a:lstStyle/>
            <a:p>
              <a:endParaRPr lang="en-US"/>
            </a:p>
          </p:txBody>
        </p:sp>
        <p:sp>
          <p:nvSpPr>
            <p:cNvPr id="2709583" name="Line 52"/>
            <p:cNvSpPr>
              <a:spLocks noChangeShapeType="1"/>
            </p:cNvSpPr>
            <p:nvPr/>
          </p:nvSpPr>
          <p:spPr bwMode="auto">
            <a:xfrm>
              <a:off x="1659" y="2013"/>
              <a:ext cx="55" cy="1"/>
            </a:xfrm>
            <a:prstGeom prst="line">
              <a:avLst/>
            </a:prstGeom>
            <a:noFill/>
            <a:ln w="17463">
              <a:solidFill>
                <a:srgbClr val="000000"/>
              </a:solidFill>
              <a:round/>
              <a:headEnd/>
              <a:tailEnd/>
            </a:ln>
          </p:spPr>
          <p:txBody>
            <a:bodyPr/>
            <a:lstStyle/>
            <a:p>
              <a:endParaRPr lang="en-US"/>
            </a:p>
          </p:txBody>
        </p:sp>
        <p:sp>
          <p:nvSpPr>
            <p:cNvPr id="2709584" name="Line 53"/>
            <p:cNvSpPr>
              <a:spLocks noChangeShapeType="1"/>
            </p:cNvSpPr>
            <p:nvPr/>
          </p:nvSpPr>
          <p:spPr bwMode="auto">
            <a:xfrm>
              <a:off x="1686" y="2013"/>
              <a:ext cx="1" cy="112"/>
            </a:xfrm>
            <a:prstGeom prst="line">
              <a:avLst/>
            </a:prstGeom>
            <a:noFill/>
            <a:ln w="17463">
              <a:solidFill>
                <a:srgbClr val="000000"/>
              </a:solidFill>
              <a:round/>
              <a:headEnd/>
              <a:tailEnd/>
            </a:ln>
          </p:spPr>
          <p:txBody>
            <a:bodyPr/>
            <a:lstStyle/>
            <a:p>
              <a:endParaRPr lang="en-US"/>
            </a:p>
          </p:txBody>
        </p:sp>
        <p:sp>
          <p:nvSpPr>
            <p:cNvPr id="2709585" name="Line 54"/>
            <p:cNvSpPr>
              <a:spLocks noChangeShapeType="1"/>
            </p:cNvSpPr>
            <p:nvPr/>
          </p:nvSpPr>
          <p:spPr bwMode="auto">
            <a:xfrm>
              <a:off x="2090" y="1916"/>
              <a:ext cx="54" cy="1"/>
            </a:xfrm>
            <a:prstGeom prst="line">
              <a:avLst/>
            </a:prstGeom>
            <a:noFill/>
            <a:ln w="17463">
              <a:solidFill>
                <a:srgbClr val="000000"/>
              </a:solidFill>
              <a:round/>
              <a:headEnd/>
              <a:tailEnd/>
            </a:ln>
          </p:spPr>
          <p:txBody>
            <a:bodyPr/>
            <a:lstStyle/>
            <a:p>
              <a:endParaRPr lang="en-US"/>
            </a:p>
          </p:txBody>
        </p:sp>
        <p:sp>
          <p:nvSpPr>
            <p:cNvPr id="2709586" name="Line 55"/>
            <p:cNvSpPr>
              <a:spLocks noChangeShapeType="1"/>
            </p:cNvSpPr>
            <p:nvPr/>
          </p:nvSpPr>
          <p:spPr bwMode="auto">
            <a:xfrm>
              <a:off x="2090" y="1797"/>
              <a:ext cx="54" cy="1"/>
            </a:xfrm>
            <a:prstGeom prst="line">
              <a:avLst/>
            </a:prstGeom>
            <a:noFill/>
            <a:ln w="17463">
              <a:solidFill>
                <a:srgbClr val="000000"/>
              </a:solidFill>
              <a:round/>
              <a:headEnd/>
              <a:tailEnd/>
            </a:ln>
          </p:spPr>
          <p:txBody>
            <a:bodyPr/>
            <a:lstStyle/>
            <a:p>
              <a:endParaRPr lang="en-US"/>
            </a:p>
          </p:txBody>
        </p:sp>
        <p:sp>
          <p:nvSpPr>
            <p:cNvPr id="2709587" name="Line 56"/>
            <p:cNvSpPr>
              <a:spLocks noChangeShapeType="1"/>
            </p:cNvSpPr>
            <p:nvPr/>
          </p:nvSpPr>
          <p:spPr bwMode="auto">
            <a:xfrm>
              <a:off x="2118" y="1797"/>
              <a:ext cx="1" cy="119"/>
            </a:xfrm>
            <a:prstGeom prst="line">
              <a:avLst/>
            </a:prstGeom>
            <a:noFill/>
            <a:ln w="17463">
              <a:solidFill>
                <a:srgbClr val="000000"/>
              </a:solidFill>
              <a:round/>
              <a:headEnd/>
              <a:tailEnd/>
            </a:ln>
          </p:spPr>
          <p:txBody>
            <a:bodyPr/>
            <a:lstStyle/>
            <a:p>
              <a:endParaRPr lang="en-US"/>
            </a:p>
          </p:txBody>
        </p:sp>
        <p:sp>
          <p:nvSpPr>
            <p:cNvPr id="2709588" name="Line 57"/>
            <p:cNvSpPr>
              <a:spLocks noChangeShapeType="1"/>
            </p:cNvSpPr>
            <p:nvPr/>
          </p:nvSpPr>
          <p:spPr bwMode="auto">
            <a:xfrm>
              <a:off x="2090" y="1658"/>
              <a:ext cx="54" cy="1"/>
            </a:xfrm>
            <a:prstGeom prst="line">
              <a:avLst/>
            </a:prstGeom>
            <a:noFill/>
            <a:ln w="17463">
              <a:solidFill>
                <a:srgbClr val="000000"/>
              </a:solidFill>
              <a:round/>
              <a:headEnd/>
              <a:tailEnd/>
            </a:ln>
          </p:spPr>
          <p:txBody>
            <a:bodyPr/>
            <a:lstStyle/>
            <a:p>
              <a:endParaRPr lang="en-US"/>
            </a:p>
          </p:txBody>
        </p:sp>
        <p:sp>
          <p:nvSpPr>
            <p:cNvPr id="2709589" name="Line 58"/>
            <p:cNvSpPr>
              <a:spLocks noChangeShapeType="1"/>
            </p:cNvSpPr>
            <p:nvPr/>
          </p:nvSpPr>
          <p:spPr bwMode="auto">
            <a:xfrm>
              <a:off x="2090" y="1543"/>
              <a:ext cx="54" cy="1"/>
            </a:xfrm>
            <a:prstGeom prst="line">
              <a:avLst/>
            </a:prstGeom>
            <a:noFill/>
            <a:ln w="17463">
              <a:solidFill>
                <a:srgbClr val="000000"/>
              </a:solidFill>
              <a:round/>
              <a:headEnd/>
              <a:tailEnd/>
            </a:ln>
          </p:spPr>
          <p:txBody>
            <a:bodyPr/>
            <a:lstStyle/>
            <a:p>
              <a:endParaRPr lang="en-US"/>
            </a:p>
          </p:txBody>
        </p:sp>
        <p:sp>
          <p:nvSpPr>
            <p:cNvPr id="2709590" name="Line 59"/>
            <p:cNvSpPr>
              <a:spLocks noChangeShapeType="1"/>
            </p:cNvSpPr>
            <p:nvPr/>
          </p:nvSpPr>
          <p:spPr bwMode="auto">
            <a:xfrm>
              <a:off x="2118" y="1543"/>
              <a:ext cx="1" cy="115"/>
            </a:xfrm>
            <a:prstGeom prst="line">
              <a:avLst/>
            </a:prstGeom>
            <a:noFill/>
            <a:ln w="17463">
              <a:solidFill>
                <a:srgbClr val="000000"/>
              </a:solidFill>
              <a:round/>
              <a:headEnd/>
              <a:tailEnd/>
            </a:ln>
          </p:spPr>
          <p:txBody>
            <a:bodyPr/>
            <a:lstStyle/>
            <a:p>
              <a:endParaRPr lang="en-US"/>
            </a:p>
          </p:txBody>
        </p:sp>
        <p:sp>
          <p:nvSpPr>
            <p:cNvPr id="2709591" name="Line 60"/>
            <p:cNvSpPr>
              <a:spLocks noChangeShapeType="1"/>
            </p:cNvSpPr>
            <p:nvPr/>
          </p:nvSpPr>
          <p:spPr bwMode="auto">
            <a:xfrm>
              <a:off x="2516" y="1792"/>
              <a:ext cx="55" cy="2"/>
            </a:xfrm>
            <a:prstGeom prst="line">
              <a:avLst/>
            </a:prstGeom>
            <a:noFill/>
            <a:ln w="17463">
              <a:solidFill>
                <a:srgbClr val="000000"/>
              </a:solidFill>
              <a:round/>
              <a:headEnd/>
              <a:tailEnd/>
            </a:ln>
          </p:spPr>
          <p:txBody>
            <a:bodyPr/>
            <a:lstStyle/>
            <a:p>
              <a:endParaRPr lang="en-US"/>
            </a:p>
          </p:txBody>
        </p:sp>
        <p:sp>
          <p:nvSpPr>
            <p:cNvPr id="2709592" name="Line 61"/>
            <p:cNvSpPr>
              <a:spLocks noChangeShapeType="1"/>
            </p:cNvSpPr>
            <p:nvPr/>
          </p:nvSpPr>
          <p:spPr bwMode="auto">
            <a:xfrm>
              <a:off x="2516" y="1669"/>
              <a:ext cx="55" cy="0"/>
            </a:xfrm>
            <a:prstGeom prst="line">
              <a:avLst/>
            </a:prstGeom>
            <a:noFill/>
            <a:ln w="17463">
              <a:solidFill>
                <a:srgbClr val="000000"/>
              </a:solidFill>
              <a:round/>
              <a:headEnd/>
              <a:tailEnd/>
            </a:ln>
          </p:spPr>
          <p:txBody>
            <a:bodyPr/>
            <a:lstStyle/>
            <a:p>
              <a:endParaRPr lang="en-US"/>
            </a:p>
          </p:txBody>
        </p:sp>
        <p:sp>
          <p:nvSpPr>
            <p:cNvPr id="2709593" name="Line 62"/>
            <p:cNvSpPr>
              <a:spLocks noChangeShapeType="1"/>
            </p:cNvSpPr>
            <p:nvPr/>
          </p:nvSpPr>
          <p:spPr bwMode="auto">
            <a:xfrm>
              <a:off x="2543" y="1669"/>
              <a:ext cx="1" cy="123"/>
            </a:xfrm>
            <a:prstGeom prst="line">
              <a:avLst/>
            </a:prstGeom>
            <a:noFill/>
            <a:ln w="17463">
              <a:solidFill>
                <a:srgbClr val="000000"/>
              </a:solidFill>
              <a:round/>
              <a:headEnd/>
              <a:tailEnd/>
            </a:ln>
          </p:spPr>
          <p:txBody>
            <a:bodyPr/>
            <a:lstStyle/>
            <a:p>
              <a:endParaRPr lang="en-US"/>
            </a:p>
          </p:txBody>
        </p:sp>
        <p:sp>
          <p:nvSpPr>
            <p:cNvPr id="2709594" name="Line 63"/>
            <p:cNvSpPr>
              <a:spLocks noChangeShapeType="1"/>
            </p:cNvSpPr>
            <p:nvPr/>
          </p:nvSpPr>
          <p:spPr bwMode="auto">
            <a:xfrm>
              <a:off x="2516" y="1934"/>
              <a:ext cx="55" cy="1"/>
            </a:xfrm>
            <a:prstGeom prst="line">
              <a:avLst/>
            </a:prstGeom>
            <a:noFill/>
            <a:ln w="17463">
              <a:solidFill>
                <a:srgbClr val="000000"/>
              </a:solidFill>
              <a:round/>
              <a:headEnd/>
              <a:tailEnd/>
            </a:ln>
          </p:spPr>
          <p:txBody>
            <a:bodyPr/>
            <a:lstStyle/>
            <a:p>
              <a:endParaRPr lang="en-US"/>
            </a:p>
          </p:txBody>
        </p:sp>
        <p:sp>
          <p:nvSpPr>
            <p:cNvPr id="2709595" name="Line 64"/>
            <p:cNvSpPr>
              <a:spLocks noChangeShapeType="1"/>
            </p:cNvSpPr>
            <p:nvPr/>
          </p:nvSpPr>
          <p:spPr bwMode="auto">
            <a:xfrm>
              <a:off x="2516" y="1815"/>
              <a:ext cx="55" cy="0"/>
            </a:xfrm>
            <a:prstGeom prst="line">
              <a:avLst/>
            </a:prstGeom>
            <a:noFill/>
            <a:ln w="17463">
              <a:solidFill>
                <a:srgbClr val="000000"/>
              </a:solidFill>
              <a:round/>
              <a:headEnd/>
              <a:tailEnd/>
            </a:ln>
          </p:spPr>
          <p:txBody>
            <a:bodyPr/>
            <a:lstStyle/>
            <a:p>
              <a:endParaRPr lang="en-US"/>
            </a:p>
          </p:txBody>
        </p:sp>
        <p:sp>
          <p:nvSpPr>
            <p:cNvPr id="2709596" name="Line 65"/>
            <p:cNvSpPr>
              <a:spLocks noChangeShapeType="1"/>
            </p:cNvSpPr>
            <p:nvPr/>
          </p:nvSpPr>
          <p:spPr bwMode="auto">
            <a:xfrm>
              <a:off x="2543" y="1815"/>
              <a:ext cx="1" cy="119"/>
            </a:xfrm>
            <a:prstGeom prst="line">
              <a:avLst/>
            </a:prstGeom>
            <a:noFill/>
            <a:ln w="17463">
              <a:solidFill>
                <a:srgbClr val="000000"/>
              </a:solidFill>
              <a:round/>
              <a:headEnd/>
              <a:tailEnd/>
            </a:ln>
          </p:spPr>
          <p:txBody>
            <a:bodyPr/>
            <a:lstStyle/>
            <a:p>
              <a:endParaRPr lang="en-US"/>
            </a:p>
          </p:txBody>
        </p:sp>
        <p:sp>
          <p:nvSpPr>
            <p:cNvPr id="2709597" name="Line 66"/>
            <p:cNvSpPr>
              <a:spLocks noChangeShapeType="1"/>
            </p:cNvSpPr>
            <p:nvPr/>
          </p:nvSpPr>
          <p:spPr bwMode="auto">
            <a:xfrm>
              <a:off x="2947" y="1468"/>
              <a:ext cx="54" cy="1"/>
            </a:xfrm>
            <a:prstGeom prst="line">
              <a:avLst/>
            </a:prstGeom>
            <a:noFill/>
            <a:ln w="17463">
              <a:solidFill>
                <a:srgbClr val="000000"/>
              </a:solidFill>
              <a:round/>
              <a:headEnd/>
              <a:tailEnd/>
            </a:ln>
          </p:spPr>
          <p:txBody>
            <a:bodyPr/>
            <a:lstStyle/>
            <a:p>
              <a:endParaRPr lang="en-US"/>
            </a:p>
          </p:txBody>
        </p:sp>
        <p:sp>
          <p:nvSpPr>
            <p:cNvPr id="2709598" name="Line 67"/>
            <p:cNvSpPr>
              <a:spLocks noChangeShapeType="1"/>
            </p:cNvSpPr>
            <p:nvPr/>
          </p:nvSpPr>
          <p:spPr bwMode="auto">
            <a:xfrm>
              <a:off x="2947" y="1346"/>
              <a:ext cx="54" cy="0"/>
            </a:xfrm>
            <a:prstGeom prst="line">
              <a:avLst/>
            </a:prstGeom>
            <a:noFill/>
            <a:ln w="17463">
              <a:solidFill>
                <a:srgbClr val="000000"/>
              </a:solidFill>
              <a:round/>
              <a:headEnd/>
              <a:tailEnd/>
            </a:ln>
          </p:spPr>
          <p:txBody>
            <a:bodyPr/>
            <a:lstStyle/>
            <a:p>
              <a:endParaRPr lang="en-US"/>
            </a:p>
          </p:txBody>
        </p:sp>
        <p:sp>
          <p:nvSpPr>
            <p:cNvPr id="2709599" name="Line 68"/>
            <p:cNvSpPr>
              <a:spLocks noChangeShapeType="1"/>
            </p:cNvSpPr>
            <p:nvPr/>
          </p:nvSpPr>
          <p:spPr bwMode="auto">
            <a:xfrm>
              <a:off x="2975" y="1346"/>
              <a:ext cx="1" cy="122"/>
            </a:xfrm>
            <a:prstGeom prst="line">
              <a:avLst/>
            </a:prstGeom>
            <a:noFill/>
            <a:ln w="17463">
              <a:solidFill>
                <a:srgbClr val="000000"/>
              </a:solidFill>
              <a:round/>
              <a:headEnd/>
              <a:tailEnd/>
            </a:ln>
          </p:spPr>
          <p:txBody>
            <a:bodyPr/>
            <a:lstStyle/>
            <a:p>
              <a:endParaRPr lang="en-US"/>
            </a:p>
          </p:txBody>
        </p:sp>
        <p:sp>
          <p:nvSpPr>
            <p:cNvPr id="2709600" name="Line 69"/>
            <p:cNvSpPr>
              <a:spLocks noChangeShapeType="1"/>
            </p:cNvSpPr>
            <p:nvPr/>
          </p:nvSpPr>
          <p:spPr bwMode="auto">
            <a:xfrm>
              <a:off x="3379" y="1580"/>
              <a:ext cx="55" cy="0"/>
            </a:xfrm>
            <a:prstGeom prst="line">
              <a:avLst/>
            </a:prstGeom>
            <a:noFill/>
            <a:ln w="17463">
              <a:solidFill>
                <a:srgbClr val="000000"/>
              </a:solidFill>
              <a:round/>
              <a:headEnd/>
              <a:tailEnd/>
            </a:ln>
          </p:spPr>
          <p:txBody>
            <a:bodyPr/>
            <a:lstStyle/>
            <a:p>
              <a:endParaRPr lang="en-US"/>
            </a:p>
          </p:txBody>
        </p:sp>
        <p:sp>
          <p:nvSpPr>
            <p:cNvPr id="2709601" name="Line 70"/>
            <p:cNvSpPr>
              <a:spLocks noChangeShapeType="1"/>
            </p:cNvSpPr>
            <p:nvPr/>
          </p:nvSpPr>
          <p:spPr bwMode="auto">
            <a:xfrm>
              <a:off x="3379" y="1458"/>
              <a:ext cx="55" cy="0"/>
            </a:xfrm>
            <a:prstGeom prst="line">
              <a:avLst/>
            </a:prstGeom>
            <a:noFill/>
            <a:ln w="17463">
              <a:solidFill>
                <a:srgbClr val="000000"/>
              </a:solidFill>
              <a:round/>
              <a:headEnd/>
              <a:tailEnd/>
            </a:ln>
          </p:spPr>
          <p:txBody>
            <a:bodyPr/>
            <a:lstStyle/>
            <a:p>
              <a:endParaRPr lang="en-US"/>
            </a:p>
          </p:txBody>
        </p:sp>
        <p:sp>
          <p:nvSpPr>
            <p:cNvPr id="2709602" name="Line 71"/>
            <p:cNvSpPr>
              <a:spLocks noChangeShapeType="1"/>
            </p:cNvSpPr>
            <p:nvPr/>
          </p:nvSpPr>
          <p:spPr bwMode="auto">
            <a:xfrm>
              <a:off x="3407" y="1458"/>
              <a:ext cx="1" cy="122"/>
            </a:xfrm>
            <a:prstGeom prst="line">
              <a:avLst/>
            </a:prstGeom>
            <a:noFill/>
            <a:ln w="17463">
              <a:solidFill>
                <a:srgbClr val="000000"/>
              </a:solidFill>
              <a:round/>
              <a:headEnd/>
              <a:tailEnd/>
            </a:ln>
          </p:spPr>
          <p:txBody>
            <a:bodyPr/>
            <a:lstStyle/>
            <a:p>
              <a:endParaRPr lang="en-US"/>
            </a:p>
          </p:txBody>
        </p:sp>
        <p:sp>
          <p:nvSpPr>
            <p:cNvPr id="2709603" name="Line 72"/>
            <p:cNvSpPr>
              <a:spLocks noChangeShapeType="1"/>
            </p:cNvSpPr>
            <p:nvPr/>
          </p:nvSpPr>
          <p:spPr bwMode="auto">
            <a:xfrm>
              <a:off x="3379" y="1569"/>
              <a:ext cx="55" cy="0"/>
            </a:xfrm>
            <a:prstGeom prst="line">
              <a:avLst/>
            </a:prstGeom>
            <a:noFill/>
            <a:ln w="17463">
              <a:solidFill>
                <a:srgbClr val="000000"/>
              </a:solidFill>
              <a:round/>
              <a:headEnd/>
              <a:tailEnd/>
            </a:ln>
          </p:spPr>
          <p:txBody>
            <a:bodyPr/>
            <a:lstStyle/>
            <a:p>
              <a:endParaRPr lang="en-US"/>
            </a:p>
          </p:txBody>
        </p:sp>
        <p:sp>
          <p:nvSpPr>
            <p:cNvPr id="2709604" name="Line 73"/>
            <p:cNvSpPr>
              <a:spLocks noChangeShapeType="1"/>
            </p:cNvSpPr>
            <p:nvPr/>
          </p:nvSpPr>
          <p:spPr bwMode="auto">
            <a:xfrm>
              <a:off x="3379" y="1444"/>
              <a:ext cx="55" cy="1"/>
            </a:xfrm>
            <a:prstGeom prst="line">
              <a:avLst/>
            </a:prstGeom>
            <a:noFill/>
            <a:ln w="17463">
              <a:solidFill>
                <a:srgbClr val="000000"/>
              </a:solidFill>
              <a:round/>
              <a:headEnd/>
              <a:tailEnd/>
            </a:ln>
          </p:spPr>
          <p:txBody>
            <a:bodyPr/>
            <a:lstStyle/>
            <a:p>
              <a:endParaRPr lang="en-US"/>
            </a:p>
          </p:txBody>
        </p:sp>
        <p:sp>
          <p:nvSpPr>
            <p:cNvPr id="2709605" name="Line 74"/>
            <p:cNvSpPr>
              <a:spLocks noChangeShapeType="1"/>
            </p:cNvSpPr>
            <p:nvPr/>
          </p:nvSpPr>
          <p:spPr bwMode="auto">
            <a:xfrm>
              <a:off x="3407" y="1444"/>
              <a:ext cx="1" cy="125"/>
            </a:xfrm>
            <a:prstGeom prst="line">
              <a:avLst/>
            </a:prstGeom>
            <a:noFill/>
            <a:ln w="17463">
              <a:solidFill>
                <a:srgbClr val="000000"/>
              </a:solidFill>
              <a:round/>
              <a:headEnd/>
              <a:tailEnd/>
            </a:ln>
          </p:spPr>
          <p:txBody>
            <a:bodyPr/>
            <a:lstStyle/>
            <a:p>
              <a:endParaRPr lang="en-US"/>
            </a:p>
          </p:txBody>
        </p:sp>
        <p:sp>
          <p:nvSpPr>
            <p:cNvPr id="2709606" name="Line 75"/>
            <p:cNvSpPr>
              <a:spLocks noChangeShapeType="1"/>
            </p:cNvSpPr>
            <p:nvPr/>
          </p:nvSpPr>
          <p:spPr bwMode="auto">
            <a:xfrm>
              <a:off x="3819" y="1743"/>
              <a:ext cx="54" cy="1"/>
            </a:xfrm>
            <a:prstGeom prst="line">
              <a:avLst/>
            </a:prstGeom>
            <a:noFill/>
            <a:ln w="17463">
              <a:solidFill>
                <a:srgbClr val="000000"/>
              </a:solidFill>
              <a:round/>
              <a:headEnd/>
              <a:tailEnd/>
            </a:ln>
          </p:spPr>
          <p:txBody>
            <a:bodyPr/>
            <a:lstStyle/>
            <a:p>
              <a:endParaRPr lang="en-US"/>
            </a:p>
          </p:txBody>
        </p:sp>
        <p:sp>
          <p:nvSpPr>
            <p:cNvPr id="2709607" name="Line 76"/>
            <p:cNvSpPr>
              <a:spLocks noChangeShapeType="1"/>
            </p:cNvSpPr>
            <p:nvPr/>
          </p:nvSpPr>
          <p:spPr bwMode="auto">
            <a:xfrm>
              <a:off x="3819" y="1622"/>
              <a:ext cx="54" cy="0"/>
            </a:xfrm>
            <a:prstGeom prst="line">
              <a:avLst/>
            </a:prstGeom>
            <a:noFill/>
            <a:ln w="17463">
              <a:solidFill>
                <a:srgbClr val="000000"/>
              </a:solidFill>
              <a:round/>
              <a:headEnd/>
              <a:tailEnd/>
            </a:ln>
          </p:spPr>
          <p:txBody>
            <a:bodyPr/>
            <a:lstStyle/>
            <a:p>
              <a:endParaRPr lang="en-US"/>
            </a:p>
          </p:txBody>
        </p:sp>
        <p:sp>
          <p:nvSpPr>
            <p:cNvPr id="2709608" name="Line 77"/>
            <p:cNvSpPr>
              <a:spLocks noChangeShapeType="1"/>
            </p:cNvSpPr>
            <p:nvPr/>
          </p:nvSpPr>
          <p:spPr bwMode="auto">
            <a:xfrm>
              <a:off x="3847" y="1622"/>
              <a:ext cx="1" cy="121"/>
            </a:xfrm>
            <a:prstGeom prst="line">
              <a:avLst/>
            </a:prstGeom>
            <a:noFill/>
            <a:ln w="17463">
              <a:solidFill>
                <a:srgbClr val="000000"/>
              </a:solidFill>
              <a:round/>
              <a:headEnd/>
              <a:tailEnd/>
            </a:ln>
          </p:spPr>
          <p:txBody>
            <a:bodyPr/>
            <a:lstStyle/>
            <a:p>
              <a:endParaRPr lang="en-US"/>
            </a:p>
          </p:txBody>
        </p:sp>
        <p:sp>
          <p:nvSpPr>
            <p:cNvPr id="2709609" name="Line 78"/>
            <p:cNvSpPr>
              <a:spLocks noChangeShapeType="1"/>
            </p:cNvSpPr>
            <p:nvPr/>
          </p:nvSpPr>
          <p:spPr bwMode="auto">
            <a:xfrm>
              <a:off x="3819" y="1823"/>
              <a:ext cx="54" cy="0"/>
            </a:xfrm>
            <a:prstGeom prst="line">
              <a:avLst/>
            </a:prstGeom>
            <a:noFill/>
            <a:ln w="17463">
              <a:solidFill>
                <a:srgbClr val="000000"/>
              </a:solidFill>
              <a:round/>
              <a:headEnd/>
              <a:tailEnd/>
            </a:ln>
          </p:spPr>
          <p:txBody>
            <a:bodyPr/>
            <a:lstStyle/>
            <a:p>
              <a:endParaRPr lang="en-US"/>
            </a:p>
          </p:txBody>
        </p:sp>
        <p:sp>
          <p:nvSpPr>
            <p:cNvPr id="2709610" name="Line 79"/>
            <p:cNvSpPr>
              <a:spLocks noChangeShapeType="1"/>
            </p:cNvSpPr>
            <p:nvPr/>
          </p:nvSpPr>
          <p:spPr bwMode="auto">
            <a:xfrm>
              <a:off x="3819" y="1698"/>
              <a:ext cx="54" cy="1"/>
            </a:xfrm>
            <a:prstGeom prst="line">
              <a:avLst/>
            </a:prstGeom>
            <a:noFill/>
            <a:ln w="17463">
              <a:solidFill>
                <a:srgbClr val="000000"/>
              </a:solidFill>
              <a:round/>
              <a:headEnd/>
              <a:tailEnd/>
            </a:ln>
          </p:spPr>
          <p:txBody>
            <a:bodyPr/>
            <a:lstStyle/>
            <a:p>
              <a:endParaRPr lang="en-US"/>
            </a:p>
          </p:txBody>
        </p:sp>
        <p:sp>
          <p:nvSpPr>
            <p:cNvPr id="2709611" name="Line 80"/>
            <p:cNvSpPr>
              <a:spLocks noChangeShapeType="1"/>
            </p:cNvSpPr>
            <p:nvPr/>
          </p:nvSpPr>
          <p:spPr bwMode="auto">
            <a:xfrm>
              <a:off x="3847" y="1698"/>
              <a:ext cx="1" cy="125"/>
            </a:xfrm>
            <a:prstGeom prst="line">
              <a:avLst/>
            </a:prstGeom>
            <a:noFill/>
            <a:ln w="17463">
              <a:solidFill>
                <a:srgbClr val="000000"/>
              </a:solidFill>
              <a:round/>
              <a:headEnd/>
              <a:tailEnd/>
            </a:ln>
          </p:spPr>
          <p:txBody>
            <a:bodyPr/>
            <a:lstStyle/>
            <a:p>
              <a:endParaRPr lang="en-US"/>
            </a:p>
          </p:txBody>
        </p:sp>
        <p:sp>
          <p:nvSpPr>
            <p:cNvPr id="2709612" name="Line 81"/>
            <p:cNvSpPr>
              <a:spLocks noChangeShapeType="1"/>
            </p:cNvSpPr>
            <p:nvPr/>
          </p:nvSpPr>
          <p:spPr bwMode="auto">
            <a:xfrm>
              <a:off x="2947" y="1744"/>
              <a:ext cx="54" cy="1"/>
            </a:xfrm>
            <a:prstGeom prst="line">
              <a:avLst/>
            </a:prstGeom>
            <a:noFill/>
            <a:ln w="17463">
              <a:solidFill>
                <a:srgbClr val="000000"/>
              </a:solidFill>
              <a:round/>
              <a:headEnd/>
              <a:tailEnd/>
            </a:ln>
          </p:spPr>
          <p:txBody>
            <a:bodyPr/>
            <a:lstStyle/>
            <a:p>
              <a:endParaRPr lang="en-US"/>
            </a:p>
          </p:txBody>
        </p:sp>
        <p:sp>
          <p:nvSpPr>
            <p:cNvPr id="2709613" name="Line 82"/>
            <p:cNvSpPr>
              <a:spLocks noChangeShapeType="1"/>
            </p:cNvSpPr>
            <p:nvPr/>
          </p:nvSpPr>
          <p:spPr bwMode="auto">
            <a:xfrm>
              <a:off x="2947" y="1619"/>
              <a:ext cx="54" cy="2"/>
            </a:xfrm>
            <a:prstGeom prst="line">
              <a:avLst/>
            </a:prstGeom>
            <a:noFill/>
            <a:ln w="17463">
              <a:solidFill>
                <a:srgbClr val="000000"/>
              </a:solidFill>
              <a:round/>
              <a:headEnd/>
              <a:tailEnd/>
            </a:ln>
          </p:spPr>
          <p:txBody>
            <a:bodyPr/>
            <a:lstStyle/>
            <a:p>
              <a:endParaRPr lang="en-US"/>
            </a:p>
          </p:txBody>
        </p:sp>
        <p:sp>
          <p:nvSpPr>
            <p:cNvPr id="2709614" name="Line 83"/>
            <p:cNvSpPr>
              <a:spLocks noChangeShapeType="1"/>
            </p:cNvSpPr>
            <p:nvPr/>
          </p:nvSpPr>
          <p:spPr bwMode="auto">
            <a:xfrm>
              <a:off x="2975" y="1619"/>
              <a:ext cx="1" cy="125"/>
            </a:xfrm>
            <a:prstGeom prst="line">
              <a:avLst/>
            </a:prstGeom>
            <a:noFill/>
            <a:ln w="17463">
              <a:solidFill>
                <a:srgbClr val="000000"/>
              </a:solidFill>
              <a:round/>
              <a:headEnd/>
              <a:tailEnd/>
            </a:ln>
          </p:spPr>
          <p:txBody>
            <a:bodyPr/>
            <a:lstStyle/>
            <a:p>
              <a:endParaRPr lang="en-US"/>
            </a:p>
          </p:txBody>
        </p:sp>
        <p:sp>
          <p:nvSpPr>
            <p:cNvPr id="2709615" name="Rectangle 84"/>
            <p:cNvSpPr>
              <a:spLocks noChangeArrowheads="1"/>
            </p:cNvSpPr>
            <p:nvPr/>
          </p:nvSpPr>
          <p:spPr bwMode="auto">
            <a:xfrm>
              <a:off x="833" y="1746"/>
              <a:ext cx="67" cy="60"/>
            </a:xfrm>
            <a:prstGeom prst="rect">
              <a:avLst/>
            </a:prstGeom>
            <a:solidFill>
              <a:srgbClr val="969696"/>
            </a:solidFill>
            <a:ln w="9525">
              <a:noFill/>
              <a:miter lim="800000"/>
              <a:headEnd/>
              <a:tailEnd/>
            </a:ln>
          </p:spPr>
          <p:txBody>
            <a:bodyPr/>
            <a:lstStyle/>
            <a:p>
              <a:pPr eaLnBrk="0" hangingPunct="0"/>
              <a:endParaRPr lang="da-DK" sz="1400"/>
            </a:p>
          </p:txBody>
        </p:sp>
        <p:sp>
          <p:nvSpPr>
            <p:cNvPr id="2709616" name="Rectangle 85"/>
            <p:cNvSpPr>
              <a:spLocks noChangeArrowheads="1"/>
            </p:cNvSpPr>
            <p:nvPr/>
          </p:nvSpPr>
          <p:spPr bwMode="auto">
            <a:xfrm>
              <a:off x="1222" y="1214"/>
              <a:ext cx="68" cy="60"/>
            </a:xfrm>
            <a:prstGeom prst="rect">
              <a:avLst/>
            </a:prstGeom>
            <a:solidFill>
              <a:srgbClr val="969696"/>
            </a:solidFill>
            <a:ln w="9525">
              <a:noFill/>
              <a:miter lim="800000"/>
              <a:headEnd/>
              <a:tailEnd/>
            </a:ln>
          </p:spPr>
          <p:txBody>
            <a:bodyPr/>
            <a:lstStyle/>
            <a:p>
              <a:pPr eaLnBrk="0" hangingPunct="0"/>
              <a:endParaRPr lang="da-DK" sz="1400"/>
            </a:p>
          </p:txBody>
        </p:sp>
        <p:sp>
          <p:nvSpPr>
            <p:cNvPr id="2709617" name="Rectangle 86"/>
            <p:cNvSpPr>
              <a:spLocks noChangeArrowheads="1"/>
            </p:cNvSpPr>
            <p:nvPr/>
          </p:nvSpPr>
          <p:spPr bwMode="auto">
            <a:xfrm>
              <a:off x="1649" y="2022"/>
              <a:ext cx="67" cy="59"/>
            </a:xfrm>
            <a:prstGeom prst="rect">
              <a:avLst/>
            </a:prstGeom>
            <a:solidFill>
              <a:srgbClr val="664422"/>
            </a:solidFill>
            <a:ln w="9525">
              <a:noFill/>
              <a:miter lim="800000"/>
              <a:headEnd/>
              <a:tailEnd/>
            </a:ln>
          </p:spPr>
          <p:txBody>
            <a:bodyPr/>
            <a:lstStyle/>
            <a:p>
              <a:pPr eaLnBrk="0" hangingPunct="0"/>
              <a:endParaRPr lang="da-DK" sz="1400"/>
            </a:p>
          </p:txBody>
        </p:sp>
        <p:sp>
          <p:nvSpPr>
            <p:cNvPr id="2709618" name="Rectangle 87"/>
            <p:cNvSpPr>
              <a:spLocks noChangeArrowheads="1"/>
            </p:cNvSpPr>
            <p:nvPr/>
          </p:nvSpPr>
          <p:spPr bwMode="auto">
            <a:xfrm>
              <a:off x="2084" y="1566"/>
              <a:ext cx="67" cy="60"/>
            </a:xfrm>
            <a:prstGeom prst="rect">
              <a:avLst/>
            </a:prstGeom>
            <a:solidFill>
              <a:srgbClr val="969696"/>
            </a:solidFill>
            <a:ln w="9525">
              <a:noFill/>
              <a:miter lim="800000"/>
              <a:headEnd/>
              <a:tailEnd/>
            </a:ln>
          </p:spPr>
          <p:txBody>
            <a:bodyPr/>
            <a:lstStyle/>
            <a:p>
              <a:pPr eaLnBrk="0" hangingPunct="0"/>
              <a:endParaRPr lang="da-DK" sz="1400"/>
            </a:p>
          </p:txBody>
        </p:sp>
        <p:sp>
          <p:nvSpPr>
            <p:cNvPr id="2709619" name="Rectangle 88"/>
            <p:cNvSpPr>
              <a:spLocks noChangeArrowheads="1"/>
            </p:cNvSpPr>
            <p:nvPr/>
          </p:nvSpPr>
          <p:spPr bwMode="auto">
            <a:xfrm>
              <a:off x="2511" y="1841"/>
              <a:ext cx="67" cy="60"/>
            </a:xfrm>
            <a:prstGeom prst="rect">
              <a:avLst/>
            </a:prstGeom>
            <a:solidFill>
              <a:srgbClr val="969696"/>
            </a:solidFill>
            <a:ln w="9525">
              <a:noFill/>
              <a:miter lim="800000"/>
              <a:headEnd/>
              <a:tailEnd/>
            </a:ln>
          </p:spPr>
          <p:txBody>
            <a:bodyPr/>
            <a:lstStyle/>
            <a:p>
              <a:pPr eaLnBrk="0" hangingPunct="0"/>
              <a:endParaRPr lang="da-DK" sz="1400"/>
            </a:p>
          </p:txBody>
        </p:sp>
        <p:sp>
          <p:nvSpPr>
            <p:cNvPr id="2709620" name="Rectangle 89"/>
            <p:cNvSpPr>
              <a:spLocks noChangeArrowheads="1"/>
            </p:cNvSpPr>
            <p:nvPr/>
          </p:nvSpPr>
          <p:spPr bwMode="auto">
            <a:xfrm>
              <a:off x="2941" y="1378"/>
              <a:ext cx="68" cy="59"/>
            </a:xfrm>
            <a:prstGeom prst="rect">
              <a:avLst/>
            </a:prstGeom>
            <a:solidFill>
              <a:srgbClr val="969696"/>
            </a:solidFill>
            <a:ln w="9525">
              <a:noFill/>
              <a:miter lim="800000"/>
              <a:headEnd/>
              <a:tailEnd/>
            </a:ln>
          </p:spPr>
          <p:txBody>
            <a:bodyPr/>
            <a:lstStyle/>
            <a:p>
              <a:pPr eaLnBrk="0" hangingPunct="0"/>
              <a:endParaRPr lang="da-DK" sz="1400"/>
            </a:p>
          </p:txBody>
        </p:sp>
        <p:sp>
          <p:nvSpPr>
            <p:cNvPr id="2709621" name="Rectangle 90"/>
            <p:cNvSpPr>
              <a:spLocks noChangeArrowheads="1"/>
            </p:cNvSpPr>
            <p:nvPr/>
          </p:nvSpPr>
          <p:spPr bwMode="auto">
            <a:xfrm>
              <a:off x="3371" y="1482"/>
              <a:ext cx="68" cy="62"/>
            </a:xfrm>
            <a:prstGeom prst="rect">
              <a:avLst/>
            </a:prstGeom>
            <a:solidFill>
              <a:srgbClr val="969696"/>
            </a:solidFill>
            <a:ln w="9525">
              <a:noFill/>
              <a:miter lim="800000"/>
              <a:headEnd/>
              <a:tailEnd/>
            </a:ln>
          </p:spPr>
          <p:txBody>
            <a:bodyPr/>
            <a:lstStyle/>
            <a:p>
              <a:pPr eaLnBrk="0" hangingPunct="0"/>
              <a:endParaRPr lang="da-DK" sz="1400"/>
            </a:p>
          </p:txBody>
        </p:sp>
        <p:sp>
          <p:nvSpPr>
            <p:cNvPr id="2709622" name="Rectangle 91"/>
            <p:cNvSpPr>
              <a:spLocks noChangeArrowheads="1"/>
            </p:cNvSpPr>
            <p:nvPr/>
          </p:nvSpPr>
          <p:spPr bwMode="auto">
            <a:xfrm>
              <a:off x="3813" y="1725"/>
              <a:ext cx="67" cy="61"/>
            </a:xfrm>
            <a:prstGeom prst="rect">
              <a:avLst/>
            </a:prstGeom>
            <a:solidFill>
              <a:srgbClr val="969696"/>
            </a:solidFill>
            <a:ln w="9525">
              <a:noFill/>
              <a:miter lim="800000"/>
              <a:headEnd/>
              <a:tailEnd/>
            </a:ln>
          </p:spPr>
          <p:txBody>
            <a:bodyPr/>
            <a:lstStyle/>
            <a:p>
              <a:pPr eaLnBrk="0" hangingPunct="0"/>
              <a:endParaRPr lang="da-DK" sz="1400"/>
            </a:p>
          </p:txBody>
        </p:sp>
        <p:sp>
          <p:nvSpPr>
            <p:cNvPr id="2709623" name="Rectangle 92" descr="Wide upward diagonal"/>
            <p:cNvSpPr>
              <a:spLocks noChangeArrowheads="1"/>
            </p:cNvSpPr>
            <p:nvPr/>
          </p:nvSpPr>
          <p:spPr bwMode="auto">
            <a:xfrm>
              <a:off x="833" y="1904"/>
              <a:ext cx="67" cy="62"/>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sp>
          <p:nvSpPr>
            <p:cNvPr id="2709624" name="Rectangle 93" descr="Wide upward diagonal"/>
            <p:cNvSpPr>
              <a:spLocks noChangeArrowheads="1"/>
            </p:cNvSpPr>
            <p:nvPr/>
          </p:nvSpPr>
          <p:spPr bwMode="auto">
            <a:xfrm>
              <a:off x="1222" y="1698"/>
              <a:ext cx="68" cy="62"/>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sp>
          <p:nvSpPr>
            <p:cNvPr id="2709625" name="Rectangle 94" descr="Wide upward diagonal"/>
            <p:cNvSpPr>
              <a:spLocks noChangeArrowheads="1"/>
            </p:cNvSpPr>
            <p:nvPr/>
          </p:nvSpPr>
          <p:spPr bwMode="auto">
            <a:xfrm>
              <a:off x="1656" y="2022"/>
              <a:ext cx="67" cy="59"/>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sp>
          <p:nvSpPr>
            <p:cNvPr id="2709626" name="Rectangle 95" descr="Wide upward diagonal"/>
            <p:cNvSpPr>
              <a:spLocks noChangeArrowheads="1"/>
            </p:cNvSpPr>
            <p:nvPr/>
          </p:nvSpPr>
          <p:spPr bwMode="auto">
            <a:xfrm>
              <a:off x="2084" y="1823"/>
              <a:ext cx="67" cy="61"/>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sp>
          <p:nvSpPr>
            <p:cNvPr id="2709627" name="Rectangle 96" descr="Wide upward diagonal"/>
            <p:cNvSpPr>
              <a:spLocks noChangeArrowheads="1"/>
            </p:cNvSpPr>
            <p:nvPr/>
          </p:nvSpPr>
          <p:spPr bwMode="auto">
            <a:xfrm>
              <a:off x="2511" y="1694"/>
              <a:ext cx="67" cy="59"/>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sp>
          <p:nvSpPr>
            <p:cNvPr id="2709628" name="Freeform 97"/>
            <p:cNvSpPr>
              <a:spLocks/>
            </p:cNvSpPr>
            <p:nvPr/>
          </p:nvSpPr>
          <p:spPr bwMode="auto">
            <a:xfrm>
              <a:off x="827" y="1518"/>
              <a:ext cx="3022" cy="539"/>
            </a:xfrm>
            <a:custGeom>
              <a:avLst/>
              <a:gdLst>
                <a:gd name="T0" fmla="*/ 0 w 2822"/>
                <a:gd name="T1" fmla="*/ 885723226 h 577"/>
                <a:gd name="T2" fmla="*/ 2147483647 w 2822"/>
                <a:gd name="T3" fmla="*/ 885723226 h 577"/>
                <a:gd name="T4" fmla="*/ 2147483647 w 2822"/>
                <a:gd name="T5" fmla="*/ 885723226 h 577"/>
                <a:gd name="T6" fmla="*/ 2147483647 w 2822"/>
                <a:gd name="T7" fmla="*/ 885723226 h 577"/>
                <a:gd name="T8" fmla="*/ 2147483647 w 2822"/>
                <a:gd name="T9" fmla="*/ 885723226 h 577"/>
                <a:gd name="T10" fmla="*/ 2147483647 w 2822"/>
                <a:gd name="T11" fmla="*/ 885723226 h 577"/>
                <a:gd name="T12" fmla="*/ 2147483647 w 2822"/>
                <a:gd name="T13" fmla="*/ 0 h 577"/>
                <a:gd name="T14" fmla="*/ 2147483647 w 2822"/>
                <a:gd name="T15" fmla="*/ 885723226 h 577"/>
                <a:gd name="T16" fmla="*/ 0 60000 65536"/>
                <a:gd name="T17" fmla="*/ 0 60000 65536"/>
                <a:gd name="T18" fmla="*/ 0 60000 65536"/>
                <a:gd name="T19" fmla="*/ 0 60000 65536"/>
                <a:gd name="T20" fmla="*/ 0 60000 65536"/>
                <a:gd name="T21" fmla="*/ 0 60000 65536"/>
                <a:gd name="T22" fmla="*/ 0 60000 65536"/>
                <a:gd name="T23" fmla="*/ 0 60000 65536"/>
                <a:gd name="T24" fmla="*/ 0 w 2822"/>
                <a:gd name="T25" fmla="*/ 0 h 577"/>
                <a:gd name="T26" fmla="*/ 2822 w 2822"/>
                <a:gd name="T27" fmla="*/ 577 h 5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22" h="577">
                  <a:moveTo>
                    <a:pt x="0" y="448"/>
                  </a:moveTo>
                  <a:lnTo>
                    <a:pt x="393" y="225"/>
                  </a:lnTo>
                  <a:lnTo>
                    <a:pt x="804" y="577"/>
                  </a:lnTo>
                  <a:lnTo>
                    <a:pt x="1199" y="363"/>
                  </a:lnTo>
                  <a:lnTo>
                    <a:pt x="1608" y="223"/>
                  </a:lnTo>
                  <a:lnTo>
                    <a:pt x="2011" y="176"/>
                  </a:lnTo>
                  <a:lnTo>
                    <a:pt x="2401" y="0"/>
                  </a:lnTo>
                  <a:lnTo>
                    <a:pt x="2822" y="153"/>
                  </a:lnTo>
                </a:path>
              </a:pathLst>
            </a:custGeom>
            <a:noFill/>
            <a:ln w="17526">
              <a:solidFill>
                <a:srgbClr val="E97F20"/>
              </a:solidFill>
              <a:round/>
              <a:headEnd/>
              <a:tailEnd/>
            </a:ln>
          </p:spPr>
          <p:txBody>
            <a:bodyPr/>
            <a:lstStyle/>
            <a:p>
              <a:endParaRPr lang="en-US"/>
            </a:p>
          </p:txBody>
        </p:sp>
        <p:sp>
          <p:nvSpPr>
            <p:cNvPr id="2709629" name="Rectangle 98" descr="Wide upward diagonal"/>
            <p:cNvSpPr>
              <a:spLocks noChangeArrowheads="1"/>
            </p:cNvSpPr>
            <p:nvPr/>
          </p:nvSpPr>
          <p:spPr bwMode="auto">
            <a:xfrm>
              <a:off x="2941" y="1649"/>
              <a:ext cx="68" cy="59"/>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sp>
          <p:nvSpPr>
            <p:cNvPr id="2709630" name="Rectangle 99" descr="Wide upward diagonal"/>
            <p:cNvSpPr>
              <a:spLocks noChangeArrowheads="1"/>
            </p:cNvSpPr>
            <p:nvPr/>
          </p:nvSpPr>
          <p:spPr bwMode="auto">
            <a:xfrm>
              <a:off x="3379" y="1482"/>
              <a:ext cx="68" cy="62"/>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sp>
          <p:nvSpPr>
            <p:cNvPr id="2709631" name="Rectangle 100" descr="Wide upward diagonal"/>
            <p:cNvSpPr>
              <a:spLocks noChangeArrowheads="1"/>
            </p:cNvSpPr>
            <p:nvPr/>
          </p:nvSpPr>
          <p:spPr bwMode="auto">
            <a:xfrm>
              <a:off x="3810" y="1644"/>
              <a:ext cx="68" cy="61"/>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sp>
          <p:nvSpPr>
            <p:cNvPr id="60504" name="Rectangle 118"/>
            <p:cNvSpPr>
              <a:spLocks noChangeArrowheads="1"/>
            </p:cNvSpPr>
            <p:nvPr/>
          </p:nvSpPr>
          <p:spPr bwMode="invGray">
            <a:xfrm>
              <a:off x="671" y="2417"/>
              <a:ext cx="806" cy="393"/>
            </a:xfrm>
            <a:prstGeom prst="rect">
              <a:avLst/>
            </a:prstGeom>
            <a:noFill/>
            <a:ln>
              <a:noFill/>
            </a:ln>
            <a:extLst/>
          </p:spPr>
          <p:txBody>
            <a:bodyPr lIns="90488" tIns="44450" rIns="90488" bIns="44450">
              <a:spAutoFit/>
            </a:bodyPr>
            <a:lstStyle/>
            <a:p>
              <a:pPr algn="ctr" eaLnBrk="0" hangingPunct="0">
                <a:defRPr/>
              </a:pPr>
              <a:r>
                <a:rPr lang="en-GB" sz="1100" dirty="0">
                  <a:latin typeface="+mn-lt"/>
                  <a:cs typeface="Arial" pitchFamily="34" charset="0"/>
                </a:rPr>
                <a:t>Pre </a:t>
              </a:r>
              <a:r>
                <a:rPr lang="en-GB" sz="1100" dirty="0" err="1">
                  <a:latin typeface="+mn-lt"/>
                  <a:cs typeface="Arial" pitchFamily="34" charset="0"/>
                </a:rPr>
                <a:t>i</a:t>
              </a:r>
              <a:r>
                <a:rPr lang="en-GB" sz="1100" dirty="0">
                  <a:latin typeface="+mn-lt"/>
                  <a:cs typeface="Arial" pitchFamily="34" charset="0"/>
                </a:rPr>
                <a:t> 90 min</a:t>
              </a:r>
            </a:p>
            <a:p>
              <a:pPr algn="ctr" eaLnBrk="0" hangingPunct="0">
                <a:defRPr/>
              </a:pPr>
              <a:r>
                <a:rPr lang="en-GB" sz="1100" dirty="0" err="1">
                  <a:latin typeface="+mn-lt"/>
                  <a:cs typeface="Arial" pitchFamily="34" charset="0"/>
                </a:rPr>
                <a:t>posle</a:t>
              </a:r>
              <a:endParaRPr lang="en-GB" sz="1100" dirty="0">
                <a:latin typeface="+mn-lt"/>
                <a:cs typeface="Arial" pitchFamily="34" charset="0"/>
              </a:endParaRPr>
            </a:p>
            <a:p>
              <a:pPr algn="ctr" eaLnBrk="0" hangingPunct="0">
                <a:defRPr/>
              </a:pPr>
              <a:r>
                <a:rPr lang="en-GB" sz="1100" dirty="0" err="1">
                  <a:latin typeface="+mn-lt"/>
                  <a:cs typeface="Arial" pitchFamily="34" charset="0"/>
                </a:rPr>
                <a:t>doručka</a:t>
              </a:r>
              <a:endParaRPr lang="en-GB" sz="1100" dirty="0">
                <a:latin typeface="+mn-lt"/>
                <a:cs typeface="Arial" pitchFamily="34" charset="0"/>
              </a:endParaRPr>
            </a:p>
          </p:txBody>
        </p:sp>
        <p:sp>
          <p:nvSpPr>
            <p:cNvPr id="60505" name="Rectangle 119"/>
            <p:cNvSpPr>
              <a:spLocks noChangeArrowheads="1"/>
            </p:cNvSpPr>
            <p:nvPr/>
          </p:nvSpPr>
          <p:spPr bwMode="invGray">
            <a:xfrm>
              <a:off x="1544" y="2417"/>
              <a:ext cx="688" cy="393"/>
            </a:xfrm>
            <a:prstGeom prst="rect">
              <a:avLst/>
            </a:prstGeom>
            <a:noFill/>
            <a:ln>
              <a:noFill/>
            </a:ln>
            <a:extLst/>
          </p:spPr>
          <p:txBody>
            <a:bodyPr wrap="none" lIns="90488" tIns="44450" rIns="90488" bIns="44450">
              <a:spAutoFit/>
            </a:bodyPr>
            <a:lstStyle/>
            <a:p>
              <a:pPr algn="ctr" eaLnBrk="0" hangingPunct="0">
                <a:defRPr/>
              </a:pPr>
              <a:r>
                <a:rPr lang="en-GB" sz="1100" dirty="0">
                  <a:latin typeface="+mn-lt"/>
                  <a:cs typeface="Arial" pitchFamily="34" charset="0"/>
                </a:rPr>
                <a:t>Pre </a:t>
              </a:r>
              <a:r>
                <a:rPr lang="en-GB" sz="1100" dirty="0" err="1">
                  <a:latin typeface="+mn-lt"/>
                  <a:cs typeface="Arial" pitchFamily="34" charset="0"/>
                </a:rPr>
                <a:t>i</a:t>
              </a:r>
              <a:r>
                <a:rPr lang="en-GB" sz="1100" dirty="0">
                  <a:latin typeface="+mn-lt"/>
                  <a:cs typeface="Arial" pitchFamily="34" charset="0"/>
                </a:rPr>
                <a:t> 90 min</a:t>
              </a:r>
            </a:p>
            <a:p>
              <a:pPr algn="ctr" eaLnBrk="0" hangingPunct="0">
                <a:defRPr/>
              </a:pPr>
              <a:r>
                <a:rPr lang="en-GB" sz="1100" dirty="0" err="1">
                  <a:latin typeface="+mn-lt"/>
                  <a:cs typeface="Arial" pitchFamily="34" charset="0"/>
                </a:rPr>
                <a:t>posle</a:t>
              </a:r>
              <a:endParaRPr lang="en-GB" sz="1100" dirty="0">
                <a:latin typeface="+mn-lt"/>
                <a:cs typeface="Arial" pitchFamily="34" charset="0"/>
              </a:endParaRPr>
            </a:p>
            <a:p>
              <a:pPr algn="ctr" eaLnBrk="0" hangingPunct="0">
                <a:defRPr/>
              </a:pPr>
              <a:r>
                <a:rPr lang="en-GB" sz="1100" dirty="0" err="1">
                  <a:latin typeface="+mn-lt"/>
                  <a:cs typeface="Arial" pitchFamily="34" charset="0"/>
                </a:rPr>
                <a:t>ručka</a:t>
              </a:r>
              <a:endParaRPr lang="en-GB" sz="1100" dirty="0">
                <a:latin typeface="+mn-lt"/>
                <a:cs typeface="Arial" pitchFamily="34" charset="0"/>
              </a:endParaRPr>
            </a:p>
          </p:txBody>
        </p:sp>
        <p:sp>
          <p:nvSpPr>
            <p:cNvPr id="60506" name="Rectangle 120"/>
            <p:cNvSpPr>
              <a:spLocks noChangeArrowheads="1"/>
            </p:cNvSpPr>
            <p:nvPr/>
          </p:nvSpPr>
          <p:spPr bwMode="invGray">
            <a:xfrm>
              <a:off x="2393" y="2429"/>
              <a:ext cx="688" cy="393"/>
            </a:xfrm>
            <a:prstGeom prst="rect">
              <a:avLst/>
            </a:prstGeom>
            <a:noFill/>
            <a:ln>
              <a:noFill/>
            </a:ln>
            <a:extLst/>
          </p:spPr>
          <p:txBody>
            <a:bodyPr wrap="none" lIns="90488" tIns="44450" rIns="90488" bIns="44450">
              <a:spAutoFit/>
            </a:bodyPr>
            <a:lstStyle/>
            <a:p>
              <a:pPr algn="ctr" eaLnBrk="0" hangingPunct="0">
                <a:defRPr/>
              </a:pPr>
              <a:r>
                <a:rPr lang="en-GB" sz="1100" dirty="0">
                  <a:latin typeface="+mn-lt"/>
                  <a:cs typeface="Arial" pitchFamily="34" charset="0"/>
                </a:rPr>
                <a:t>Pre </a:t>
              </a:r>
              <a:r>
                <a:rPr lang="en-GB" sz="1100" dirty="0" err="1">
                  <a:latin typeface="+mn-lt"/>
                  <a:cs typeface="Arial" pitchFamily="34" charset="0"/>
                </a:rPr>
                <a:t>i</a:t>
              </a:r>
              <a:r>
                <a:rPr lang="en-GB" sz="1100" dirty="0">
                  <a:latin typeface="+mn-lt"/>
                  <a:cs typeface="Arial" pitchFamily="34" charset="0"/>
                </a:rPr>
                <a:t> 90 min</a:t>
              </a:r>
            </a:p>
            <a:p>
              <a:pPr algn="ctr" eaLnBrk="0" hangingPunct="0">
                <a:defRPr/>
              </a:pPr>
              <a:r>
                <a:rPr lang="en-GB" sz="1100" dirty="0" err="1">
                  <a:latin typeface="+mn-lt"/>
                  <a:cs typeface="Arial" pitchFamily="34" charset="0"/>
                </a:rPr>
                <a:t>posle</a:t>
              </a:r>
              <a:endParaRPr lang="en-GB" sz="1100" dirty="0">
                <a:latin typeface="+mn-lt"/>
                <a:cs typeface="Arial" pitchFamily="34" charset="0"/>
              </a:endParaRPr>
            </a:p>
            <a:p>
              <a:pPr algn="ctr" eaLnBrk="0" hangingPunct="0">
                <a:defRPr/>
              </a:pPr>
              <a:r>
                <a:rPr lang="en-GB" sz="1100" dirty="0" err="1">
                  <a:latin typeface="+mn-lt"/>
                  <a:cs typeface="Arial" pitchFamily="34" charset="0"/>
                </a:rPr>
                <a:t>večere</a:t>
              </a:r>
              <a:endParaRPr lang="en-GB" sz="1100" dirty="0">
                <a:latin typeface="+mn-lt"/>
                <a:cs typeface="Arial" pitchFamily="34" charset="0"/>
              </a:endParaRPr>
            </a:p>
          </p:txBody>
        </p:sp>
        <p:sp>
          <p:nvSpPr>
            <p:cNvPr id="60507" name="Rectangle 121"/>
            <p:cNvSpPr>
              <a:spLocks noChangeArrowheads="1"/>
            </p:cNvSpPr>
            <p:nvPr/>
          </p:nvSpPr>
          <p:spPr bwMode="invGray">
            <a:xfrm>
              <a:off x="3104" y="2414"/>
              <a:ext cx="539" cy="282"/>
            </a:xfrm>
            <a:prstGeom prst="rect">
              <a:avLst/>
            </a:prstGeom>
            <a:noFill/>
            <a:ln>
              <a:noFill/>
            </a:ln>
            <a:extLst/>
          </p:spPr>
          <p:txBody>
            <a:bodyPr wrap="none" lIns="90488" tIns="44450" rIns="90488" bIns="44450">
              <a:spAutoFit/>
            </a:bodyPr>
            <a:lstStyle/>
            <a:p>
              <a:pPr algn="ctr" eaLnBrk="0" hangingPunct="0">
                <a:defRPr/>
              </a:pPr>
              <a:r>
                <a:rPr lang="en-GB" sz="1100" dirty="0" err="1">
                  <a:latin typeface="+mn-lt"/>
                  <a:cs typeface="Arial" pitchFamily="34" charset="0"/>
                </a:rPr>
                <a:t>Pred</a:t>
              </a:r>
              <a:endParaRPr lang="en-GB" sz="1100" dirty="0">
                <a:latin typeface="+mn-lt"/>
                <a:cs typeface="Arial" pitchFamily="34" charset="0"/>
              </a:endParaRPr>
            </a:p>
            <a:p>
              <a:pPr algn="ctr" eaLnBrk="0" hangingPunct="0">
                <a:defRPr/>
              </a:pPr>
              <a:r>
                <a:rPr lang="en-GB" sz="1100" dirty="0" err="1">
                  <a:latin typeface="+mn-lt"/>
                  <a:cs typeface="Arial" pitchFamily="34" charset="0"/>
                </a:rPr>
                <a:t>spavanje</a:t>
              </a:r>
              <a:endParaRPr lang="en-GB" sz="1100" dirty="0">
                <a:latin typeface="+mn-lt"/>
                <a:cs typeface="Arial" pitchFamily="34" charset="0"/>
              </a:endParaRPr>
            </a:p>
          </p:txBody>
        </p:sp>
        <p:sp>
          <p:nvSpPr>
            <p:cNvPr id="60508" name="Rectangle 122"/>
            <p:cNvSpPr>
              <a:spLocks noChangeArrowheads="1"/>
            </p:cNvSpPr>
            <p:nvPr/>
          </p:nvSpPr>
          <p:spPr bwMode="invGray">
            <a:xfrm>
              <a:off x="3620" y="2429"/>
              <a:ext cx="557" cy="171"/>
            </a:xfrm>
            <a:prstGeom prst="rect">
              <a:avLst/>
            </a:prstGeom>
            <a:noFill/>
            <a:ln>
              <a:noFill/>
            </a:ln>
            <a:extLst/>
          </p:spPr>
          <p:txBody>
            <a:bodyPr wrap="none" lIns="90488" tIns="44450" rIns="90488" bIns="44450">
              <a:spAutoFit/>
            </a:bodyPr>
            <a:lstStyle/>
            <a:p>
              <a:pPr eaLnBrk="0" hangingPunct="0">
                <a:defRPr/>
              </a:pPr>
              <a:r>
                <a:rPr lang="en-GB" sz="1100" dirty="0">
                  <a:latin typeface="+mn-lt"/>
                  <a:cs typeface="Arial" pitchFamily="34" charset="0"/>
                </a:rPr>
                <a:t>3h </a:t>
              </a:r>
              <a:r>
                <a:rPr lang="en-GB" sz="1100" dirty="0" err="1">
                  <a:latin typeface="+mn-lt"/>
                  <a:cs typeface="Arial" pitchFamily="34" charset="0"/>
                </a:rPr>
                <a:t>ujutru</a:t>
              </a:r>
              <a:endParaRPr lang="en-GB" sz="1100" dirty="0">
                <a:latin typeface="+mn-lt"/>
                <a:cs typeface="Arial" pitchFamily="34" charset="0"/>
              </a:endParaRPr>
            </a:p>
          </p:txBody>
        </p:sp>
        <p:sp>
          <p:nvSpPr>
            <p:cNvPr id="2709637" name="Rectangle 15" descr="Wide upward diagonal"/>
            <p:cNvSpPr>
              <a:spLocks noChangeArrowheads="1"/>
            </p:cNvSpPr>
            <p:nvPr/>
          </p:nvSpPr>
          <p:spPr bwMode="auto">
            <a:xfrm>
              <a:off x="4333" y="1458"/>
              <a:ext cx="108" cy="69"/>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gr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4" name="Title 3"/>
          <p:cNvSpPr>
            <a:spLocks noGrp="1"/>
          </p:cNvSpPr>
          <p:nvPr>
            <p:ph type="title" idx="4294967295"/>
          </p:nvPr>
        </p:nvSpPr>
        <p:spPr/>
        <p:txBody>
          <a:bodyPr/>
          <a:lstStyle/>
          <a:p>
            <a:pPr eaLnBrk="1" hangingPunct="1"/>
            <a:r>
              <a:rPr lang="sr-Latn-CS" sz="2000" smtClean="0"/>
              <a:t>Značajno manje epizoda hipoglikemije, posebno noćnih</a:t>
            </a:r>
            <a:endParaRPr lang="en-GB" sz="2000" smtClean="0"/>
          </a:p>
        </p:txBody>
      </p:sp>
      <p:sp>
        <p:nvSpPr>
          <p:cNvPr id="61444" name="Rectangle 4"/>
          <p:cNvSpPr>
            <a:spLocks noChangeArrowheads="1"/>
          </p:cNvSpPr>
          <p:nvPr/>
        </p:nvSpPr>
        <p:spPr bwMode="auto">
          <a:xfrm>
            <a:off x="203206" y="4673603"/>
            <a:ext cx="8709025" cy="276999"/>
          </a:xfrm>
          <a:prstGeom prst="rect">
            <a:avLst/>
          </a:prstGeom>
          <a:noFill/>
          <a:ln>
            <a:noFill/>
          </a:ln>
          <a:extLst/>
        </p:spPr>
        <p:txBody>
          <a:bodyPr lIns="0" tIns="0" rIns="0" bIns="0" anchor="b">
            <a:spAutoFit/>
          </a:bodyPr>
          <a:lstStyle/>
          <a:p>
            <a:pPr eaLnBrk="0" hangingPunct="0"/>
            <a:r>
              <a:rPr lang="en-GB" sz="900">
                <a:solidFill>
                  <a:schemeClr val="accent1"/>
                </a:solidFill>
                <a:latin typeface="Verdana" pitchFamily="34" charset="0"/>
              </a:rPr>
              <a:t>CI</a:t>
            </a:r>
            <a:r>
              <a:rPr lang="sr-Latn-CS" sz="900">
                <a:solidFill>
                  <a:schemeClr val="accent1"/>
                </a:solidFill>
                <a:latin typeface="Verdana" pitchFamily="34" charset="0"/>
              </a:rPr>
              <a:t> -</a:t>
            </a:r>
            <a:r>
              <a:rPr lang="en-GB" sz="900">
                <a:solidFill>
                  <a:schemeClr val="accent1"/>
                </a:solidFill>
                <a:latin typeface="Verdana" pitchFamily="34" charset="0"/>
              </a:rPr>
              <a:t> interval pouzdanosti; NPH</a:t>
            </a:r>
            <a:r>
              <a:rPr lang="sr-Latn-CS" sz="900">
                <a:solidFill>
                  <a:schemeClr val="accent1"/>
                </a:solidFill>
                <a:latin typeface="Verdana" pitchFamily="34" charset="0"/>
              </a:rPr>
              <a:t> -</a:t>
            </a:r>
            <a:r>
              <a:rPr lang="en-GB" sz="900">
                <a:solidFill>
                  <a:schemeClr val="accent1"/>
                </a:solidFill>
                <a:latin typeface="Verdana" pitchFamily="34" charset="0"/>
              </a:rPr>
              <a:t> neutralan protamin Hagedorn; </a:t>
            </a:r>
            <a:r>
              <a:rPr lang="sr-Latn-CS" sz="900">
                <a:solidFill>
                  <a:schemeClr val="accent1"/>
                </a:solidFill>
                <a:latin typeface="Verdana" pitchFamily="34" charset="0"/>
              </a:rPr>
              <a:t>R</a:t>
            </a:r>
            <a:r>
              <a:rPr lang="en-GB" sz="900">
                <a:solidFill>
                  <a:schemeClr val="accent1"/>
                </a:solidFill>
                <a:latin typeface="Verdana" pitchFamily="34" charset="0"/>
              </a:rPr>
              <a:t>HI</a:t>
            </a:r>
            <a:r>
              <a:rPr lang="sr-Latn-CS" sz="900">
                <a:solidFill>
                  <a:schemeClr val="accent1"/>
                </a:solidFill>
                <a:latin typeface="Verdana" pitchFamily="34" charset="0"/>
              </a:rPr>
              <a:t> –</a:t>
            </a:r>
            <a:r>
              <a:rPr lang="en-GB" sz="900">
                <a:solidFill>
                  <a:schemeClr val="accent1"/>
                </a:solidFill>
                <a:latin typeface="Verdana" pitchFamily="34" charset="0"/>
              </a:rPr>
              <a:t> </a:t>
            </a:r>
            <a:r>
              <a:rPr lang="sr-Latn-CS" sz="900">
                <a:solidFill>
                  <a:schemeClr val="accent1"/>
                </a:solidFill>
                <a:latin typeface="Verdana" pitchFamily="34" charset="0"/>
              </a:rPr>
              <a:t>regularni </a:t>
            </a:r>
            <a:r>
              <a:rPr lang="en-GB" sz="900">
                <a:solidFill>
                  <a:schemeClr val="accent1"/>
                </a:solidFill>
                <a:latin typeface="Verdana" pitchFamily="34" charset="0"/>
              </a:rPr>
              <a:t>humani  insulin</a:t>
            </a:r>
            <a:r>
              <a:rPr lang="sr-Latn-CS" sz="900">
                <a:solidFill>
                  <a:schemeClr val="accent1"/>
                </a:solidFill>
                <a:latin typeface="Verdana" pitchFamily="34" charset="0"/>
              </a:rPr>
              <a:t>; IAsp – insulin aspart; IDet – insulin detemir </a:t>
            </a:r>
            <a:r>
              <a:rPr lang="en-GB" sz="900">
                <a:solidFill>
                  <a:schemeClr val="accent1"/>
                </a:solidFill>
                <a:latin typeface="Verdana" pitchFamily="34" charset="0"/>
              </a:rPr>
              <a:t/>
            </a:r>
            <a:br>
              <a:rPr lang="en-GB" sz="900">
                <a:solidFill>
                  <a:schemeClr val="accent1"/>
                </a:solidFill>
                <a:latin typeface="Verdana" pitchFamily="34" charset="0"/>
              </a:rPr>
            </a:br>
            <a:r>
              <a:rPr lang="en-GB" sz="900">
                <a:solidFill>
                  <a:schemeClr val="accent1"/>
                </a:solidFill>
                <a:latin typeface="Verdana" pitchFamily="34" charset="0"/>
              </a:rPr>
              <a:t>Adaptirano iz: Hermansen </a:t>
            </a:r>
            <a:r>
              <a:rPr lang="en-GB" sz="900" i="1">
                <a:solidFill>
                  <a:schemeClr val="accent1"/>
                </a:solidFill>
                <a:latin typeface="Verdana" pitchFamily="34" charset="0"/>
              </a:rPr>
              <a:t>et al. Diabetologia </a:t>
            </a:r>
            <a:r>
              <a:rPr lang="en-GB" sz="900">
                <a:solidFill>
                  <a:schemeClr val="accent1"/>
                </a:solidFill>
                <a:latin typeface="Verdana" pitchFamily="34" charset="0"/>
              </a:rPr>
              <a:t>2004;47:622–9</a:t>
            </a:r>
          </a:p>
        </p:txBody>
      </p:sp>
      <p:sp>
        <p:nvSpPr>
          <p:cNvPr id="61445" name="Text Box 4"/>
          <p:cNvSpPr txBox="1">
            <a:spLocks noChangeArrowheads="1"/>
          </p:cNvSpPr>
          <p:nvPr/>
        </p:nvSpPr>
        <p:spPr bwMode="auto">
          <a:xfrm>
            <a:off x="6096006" y="1973265"/>
            <a:ext cx="2328863" cy="1384995"/>
          </a:xfrm>
          <a:prstGeom prst="rect">
            <a:avLst/>
          </a:prstGeom>
          <a:ln/>
          <a:extLst/>
        </p:spPr>
        <p:style>
          <a:lnRef idx="1">
            <a:schemeClr val="accent3"/>
          </a:lnRef>
          <a:fillRef idx="3">
            <a:schemeClr val="accent3"/>
          </a:fillRef>
          <a:effectRef idx="2">
            <a:schemeClr val="accent3"/>
          </a:effectRef>
          <a:fontRef idx="minor">
            <a:schemeClr val="lt1"/>
          </a:fontRef>
        </p:style>
        <p:txBody>
          <a:bodyPr>
            <a:spAutoFit/>
          </a:bodyPr>
          <a:lstStyle/>
          <a:p>
            <a:pPr algn="ctr">
              <a:buClr>
                <a:srgbClr val="5FB79B"/>
              </a:buClr>
            </a:pPr>
            <a:r>
              <a:rPr lang="sr-Latn-CS" sz="1400">
                <a:solidFill>
                  <a:srgbClr val="000000"/>
                </a:solidFill>
                <a:cs typeface="Arial" charset="0"/>
              </a:rPr>
              <a:t>Relativni rizik za ukupne hipoglikemije je bio </a:t>
            </a:r>
            <a:r>
              <a:rPr lang="sr-Latn-CS" sz="1400" b="1">
                <a:solidFill>
                  <a:srgbClr val="000000"/>
                </a:solidFill>
                <a:cs typeface="Arial" charset="0"/>
              </a:rPr>
              <a:t>21%</a:t>
            </a:r>
            <a:r>
              <a:rPr lang="sr-Latn-CS" sz="1400">
                <a:solidFill>
                  <a:srgbClr val="000000"/>
                </a:solidFill>
                <a:cs typeface="Arial" charset="0"/>
              </a:rPr>
              <a:t>, a za noćne </a:t>
            </a:r>
            <a:r>
              <a:rPr lang="sr-Latn-CS" sz="1400" b="1">
                <a:solidFill>
                  <a:srgbClr val="000000"/>
                </a:solidFill>
                <a:cs typeface="Arial" charset="0"/>
              </a:rPr>
              <a:t>55%</a:t>
            </a:r>
            <a:r>
              <a:rPr lang="sr-Latn-CS" sz="1400">
                <a:solidFill>
                  <a:srgbClr val="000000"/>
                </a:solidFill>
                <a:cs typeface="Arial" charset="0"/>
              </a:rPr>
              <a:t> niži za savremene u odnosu na humane insuline .</a:t>
            </a:r>
            <a:endParaRPr lang="en-GB" sz="1400">
              <a:solidFill>
                <a:srgbClr val="000000"/>
              </a:solidFill>
              <a:cs typeface="Arial" charset="0"/>
            </a:endParaRPr>
          </a:p>
        </p:txBody>
      </p:sp>
      <p:sp>
        <p:nvSpPr>
          <p:cNvPr id="2711663" name="Text Box 161"/>
          <p:cNvSpPr txBox="1">
            <a:spLocks noChangeArrowheads="1"/>
          </p:cNvSpPr>
          <p:nvPr/>
        </p:nvSpPr>
        <p:spPr bwMode="auto">
          <a:xfrm>
            <a:off x="7940675" y="1046166"/>
            <a:ext cx="788988" cy="307777"/>
          </a:xfrm>
          <a:prstGeom prst="rect">
            <a:avLst/>
          </a:prstGeom>
          <a:noFill/>
          <a:ln w="9525">
            <a:noFill/>
            <a:miter lim="800000"/>
            <a:headEnd/>
            <a:tailEnd/>
          </a:ln>
        </p:spPr>
        <p:txBody>
          <a:bodyPr>
            <a:spAutoFit/>
          </a:bodyPr>
          <a:lstStyle/>
          <a:p>
            <a:pPr eaLnBrk="0" hangingPunct="0"/>
            <a:r>
              <a:rPr lang="sr-Latn-CS" sz="1400" b="1">
                <a:latin typeface="Verdana" pitchFamily="34" charset="0"/>
              </a:rPr>
              <a:t>DM 1</a:t>
            </a:r>
            <a:endParaRPr lang="en-GB" sz="1400" b="1">
              <a:latin typeface="Verdana" pitchFamily="34" charset="0"/>
            </a:endParaRPr>
          </a:p>
        </p:txBody>
      </p:sp>
      <p:graphicFrame>
        <p:nvGraphicFramePr>
          <p:cNvPr id="2711720" name="Group 168"/>
          <p:cNvGraphicFramePr>
            <a:graphicFrameLocks noGrp="1"/>
          </p:cNvGraphicFramePr>
          <p:nvPr/>
        </p:nvGraphicFramePr>
        <p:xfrm>
          <a:off x="442913" y="915025"/>
          <a:ext cx="5218112" cy="4151439"/>
        </p:xfrm>
        <a:graphic>
          <a:graphicData uri="http://schemas.openxmlformats.org/drawingml/2006/table">
            <a:tbl>
              <a:tblPr/>
              <a:tblGrid>
                <a:gridCol w="1304925"/>
                <a:gridCol w="1303337"/>
                <a:gridCol w="1304925"/>
                <a:gridCol w="1304925"/>
              </a:tblGrid>
              <a:tr h="1100609">
                <a:tc>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pPr>
                      <a:endParaRPr kumimoji="0" lang="en-GB" sz="1100" b="0" i="0" u="none" strike="noStrike" cap="none" normalizeH="0" baseline="0" dirty="0" smtClean="0">
                        <a:ln>
                          <a:noFill/>
                        </a:ln>
                        <a:solidFill>
                          <a:schemeClr val="bg1"/>
                        </a:solidFill>
                        <a:effectLst/>
                        <a:latin typeface="Verdana" pitchFamily="34" charset="0"/>
                        <a:cs typeface="Arial" charset="0"/>
                      </a:endParaRP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sr-Latn-CS" sz="1100" b="0" i="0" u="none" strike="noStrike" cap="none" normalizeH="0" baseline="0" smtClean="0">
                          <a:ln>
                            <a:noFill/>
                          </a:ln>
                          <a:solidFill>
                            <a:schemeClr val="bg1"/>
                          </a:solidFill>
                          <a:effectLst/>
                          <a:latin typeface="Verdana" pitchFamily="34" charset="0"/>
                          <a:cs typeface="Arial" charset="0"/>
                        </a:rPr>
                        <a:t>R</a:t>
                      </a:r>
                      <a:r>
                        <a:rPr kumimoji="0" lang="en-GB" sz="1100" b="0" i="0" u="none" strike="noStrike" cap="none" normalizeH="0" baseline="0" smtClean="0">
                          <a:ln>
                            <a:noFill/>
                          </a:ln>
                          <a:solidFill>
                            <a:schemeClr val="bg1"/>
                          </a:solidFill>
                          <a:effectLst/>
                          <a:latin typeface="Verdana" pitchFamily="34" charset="0"/>
                          <a:cs typeface="Arial" charset="0"/>
                        </a:rPr>
                        <a:t>elativn</a:t>
                      </a:r>
                      <a:r>
                        <a:rPr kumimoji="0" lang="sr-Latn-CS" sz="1100" b="0" i="0" u="none" strike="noStrike" cap="none" normalizeH="0" baseline="0" smtClean="0">
                          <a:ln>
                            <a:noFill/>
                          </a:ln>
                          <a:solidFill>
                            <a:schemeClr val="bg1"/>
                          </a:solidFill>
                          <a:effectLst/>
                          <a:latin typeface="Verdana" pitchFamily="34" charset="0"/>
                          <a:cs typeface="Arial" charset="0"/>
                        </a:rPr>
                        <a:t>i</a:t>
                      </a:r>
                      <a:r>
                        <a:rPr kumimoji="0" lang="en-GB" sz="1100" b="0" i="0" u="none" strike="noStrike" cap="none" normalizeH="0" baseline="0" smtClean="0">
                          <a:ln>
                            <a:noFill/>
                          </a:ln>
                          <a:solidFill>
                            <a:schemeClr val="bg1"/>
                          </a:solidFill>
                          <a:effectLst/>
                          <a:latin typeface="Verdana" pitchFamily="34" charset="0"/>
                          <a:cs typeface="Arial" charset="0"/>
                        </a:rPr>
                        <a:t> rizik</a:t>
                      </a:r>
                    </a:p>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chemeClr val="bg1"/>
                          </a:solidFill>
                          <a:effectLst/>
                          <a:latin typeface="Verdana" pitchFamily="34" charset="0"/>
                          <a:cs typeface="Arial" charset="0"/>
                        </a:rPr>
                        <a:t>(</a:t>
                      </a:r>
                      <a:r>
                        <a:rPr kumimoji="0" lang="sr-Latn-CS" sz="1100" b="0" i="0" u="none" strike="noStrike" cap="none" normalizeH="0" baseline="0" smtClean="0">
                          <a:ln>
                            <a:noFill/>
                          </a:ln>
                          <a:solidFill>
                            <a:schemeClr val="bg1"/>
                          </a:solidFill>
                          <a:effectLst/>
                          <a:latin typeface="Verdana" pitchFamily="34" charset="0"/>
                          <a:cs typeface="Arial" charset="0"/>
                        </a:rPr>
                        <a:t>IAsp</a:t>
                      </a:r>
                      <a:r>
                        <a:rPr kumimoji="0" lang="en-GB" sz="1100" b="0" i="0" u="none" strike="noStrike" cap="none" normalizeH="0" baseline="0" smtClean="0">
                          <a:ln>
                            <a:noFill/>
                          </a:ln>
                          <a:solidFill>
                            <a:schemeClr val="bg1"/>
                          </a:solidFill>
                          <a:effectLst/>
                          <a:latin typeface="Verdana" pitchFamily="34" charset="0"/>
                          <a:cs typeface="Arial" charset="0"/>
                        </a:rPr>
                        <a:t> + </a:t>
                      </a:r>
                      <a:r>
                        <a:rPr kumimoji="0" lang="sr-Latn-CS" sz="1100" b="0" i="0" u="none" strike="noStrike" cap="none" normalizeH="0" baseline="0" smtClean="0">
                          <a:ln>
                            <a:noFill/>
                          </a:ln>
                          <a:solidFill>
                            <a:schemeClr val="bg1"/>
                          </a:solidFill>
                          <a:effectLst/>
                          <a:latin typeface="Verdana" pitchFamily="34" charset="0"/>
                          <a:cs typeface="Arial" charset="0"/>
                        </a:rPr>
                        <a:t>Idet  </a:t>
                      </a:r>
                      <a:r>
                        <a:rPr kumimoji="0" lang="en-GB" sz="1100" b="0" i="0" u="none" strike="noStrike" cap="none" normalizeH="0" baseline="0" smtClean="0">
                          <a:ln>
                            <a:noFill/>
                          </a:ln>
                          <a:solidFill>
                            <a:schemeClr val="bg1"/>
                          </a:solidFill>
                          <a:effectLst/>
                          <a:latin typeface="Verdana" pitchFamily="34" charset="0"/>
                          <a:cs typeface="Arial" charset="0"/>
                        </a:rPr>
                        <a:t>/</a:t>
                      </a:r>
                      <a:r>
                        <a:rPr kumimoji="0" lang="sr-Latn-CS" sz="1100" b="0" i="0" u="none" strike="noStrike" cap="none" normalizeH="0" baseline="0" smtClean="0">
                          <a:ln>
                            <a:noFill/>
                          </a:ln>
                          <a:solidFill>
                            <a:schemeClr val="bg1"/>
                          </a:solidFill>
                          <a:effectLst/>
                          <a:latin typeface="Verdana" pitchFamily="34" charset="0"/>
                          <a:cs typeface="Arial" charset="0"/>
                        </a:rPr>
                        <a:t>    R</a:t>
                      </a:r>
                      <a:r>
                        <a:rPr kumimoji="0" lang="en-GB" sz="1100" b="0" i="0" u="none" strike="noStrike" cap="none" normalizeH="0" baseline="0" smtClean="0">
                          <a:ln>
                            <a:noFill/>
                          </a:ln>
                          <a:solidFill>
                            <a:schemeClr val="bg1"/>
                          </a:solidFill>
                          <a:effectLst/>
                          <a:latin typeface="Verdana" pitchFamily="34" charset="0"/>
                          <a:cs typeface="Arial" charset="0"/>
                        </a:rPr>
                        <a:t>HI + NPH)</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dirty="0" smtClean="0">
                          <a:ln>
                            <a:noFill/>
                          </a:ln>
                          <a:solidFill>
                            <a:schemeClr val="bg1"/>
                          </a:solidFill>
                          <a:effectLst/>
                          <a:latin typeface="Verdana" pitchFamily="34" charset="0"/>
                          <a:cs typeface="Arial" charset="0"/>
                        </a:rPr>
                        <a:t>95% CI</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1" u="none" strike="noStrike" cap="none" normalizeH="0" baseline="0" smtClean="0">
                          <a:ln>
                            <a:noFill/>
                          </a:ln>
                          <a:solidFill>
                            <a:schemeClr val="bg1"/>
                          </a:solidFill>
                          <a:effectLst/>
                          <a:latin typeface="Verdana" pitchFamily="34" charset="0"/>
                          <a:cs typeface="Arial" charset="0"/>
                        </a:rPr>
                        <a:t>p-</a:t>
                      </a:r>
                      <a:r>
                        <a:rPr kumimoji="0" lang="en-GB" sz="1100" b="0" i="0" u="none" strike="noStrike" cap="none" normalizeH="0" baseline="0" smtClean="0">
                          <a:ln>
                            <a:noFill/>
                          </a:ln>
                          <a:solidFill>
                            <a:schemeClr val="bg1"/>
                          </a:solidFill>
                          <a:effectLst/>
                          <a:latin typeface="Verdana" pitchFamily="34" charset="0"/>
                          <a:cs typeface="Arial" charset="0"/>
                        </a:rPr>
                        <a:t>vrednost</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14809">
                <a:tc>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Sve epizode</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1" i="0" u="none" strike="noStrike" cap="none" normalizeH="0" baseline="0" smtClean="0">
                          <a:ln>
                            <a:noFill/>
                          </a:ln>
                          <a:solidFill>
                            <a:srgbClr val="000000"/>
                          </a:solidFill>
                          <a:effectLst/>
                          <a:latin typeface="Verdana" pitchFamily="34" charset="0"/>
                          <a:cs typeface="Arial" charset="0"/>
                        </a:rPr>
                        <a:t>0.79</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[0.63–0.98]</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1" i="0" u="none" strike="noStrike" cap="none" normalizeH="0" baseline="0" smtClean="0">
                          <a:ln>
                            <a:noFill/>
                          </a:ln>
                          <a:solidFill>
                            <a:srgbClr val="000000"/>
                          </a:solidFill>
                          <a:effectLst/>
                          <a:latin typeface="Verdana" pitchFamily="34" charset="0"/>
                          <a:cs typeface="Arial" charset="0"/>
                        </a:rPr>
                        <a:t>0.036</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414809">
                <a:tc>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pPr>
                      <a:r>
                        <a:rPr kumimoji="0" lang="sr-Latn-CS" sz="1100" b="0" i="0" u="none" strike="noStrike" cap="none" normalizeH="0" baseline="0" smtClean="0">
                          <a:ln>
                            <a:noFill/>
                          </a:ln>
                          <a:solidFill>
                            <a:srgbClr val="000000"/>
                          </a:solidFill>
                          <a:effectLst/>
                          <a:latin typeface="Verdana" pitchFamily="34" charset="0"/>
                          <a:cs typeface="Arial" charset="0"/>
                        </a:rPr>
                        <a:t>Teške</a:t>
                      </a:r>
                      <a:endParaRPr kumimoji="0" lang="en-GB" sz="1100" b="0" i="0" u="none" strike="noStrike" cap="none" normalizeH="0" baseline="0" smtClean="0">
                        <a:ln>
                          <a:noFill/>
                        </a:ln>
                        <a:solidFill>
                          <a:srgbClr val="000000"/>
                        </a:solidFill>
                        <a:effectLst/>
                        <a:latin typeface="Verdana" pitchFamily="34" charset="0"/>
                        <a:cs typeface="Arial" charset="0"/>
                      </a:endParaRP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0.89</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[0.35–2.22]</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0.796</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414809">
                <a:tc>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Lake</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0.79</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[0.62–0.99]</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0.045</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80988">
                <a:tc gridSpan="4">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pPr>
                      <a:endParaRPr kumimoji="0" lang="en-GB" sz="1100" b="0" i="0" u="none" strike="noStrike" cap="none" normalizeH="0" baseline="0" smtClean="0">
                        <a:ln>
                          <a:noFill/>
                        </a:ln>
                        <a:solidFill>
                          <a:srgbClr val="000000"/>
                        </a:solidFill>
                        <a:effectLst/>
                        <a:latin typeface="Verdana" pitchFamily="34" charset="0"/>
                        <a:cs typeface="Arial" charset="0"/>
                      </a:endParaRP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0988">
                <a:tc gridSpan="4">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NOĆNE</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4809">
                <a:tc>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Sve</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1" i="0" u="none" strike="noStrike" cap="none" normalizeH="0" baseline="0" smtClean="0">
                          <a:ln>
                            <a:noFill/>
                          </a:ln>
                          <a:solidFill>
                            <a:srgbClr val="000000"/>
                          </a:solidFill>
                          <a:effectLst/>
                          <a:latin typeface="Verdana" pitchFamily="34" charset="0"/>
                          <a:cs typeface="Arial" charset="0"/>
                        </a:rPr>
                        <a:t>0.45</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[0.35–0.58]</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1" i="0" u="none" strike="noStrike" cap="none" normalizeH="0" baseline="0" smtClean="0">
                          <a:ln>
                            <a:noFill/>
                          </a:ln>
                          <a:solidFill>
                            <a:srgbClr val="000000"/>
                          </a:solidFill>
                          <a:effectLst/>
                          <a:latin typeface="Verdana" pitchFamily="34" charset="0"/>
                          <a:cs typeface="Arial" charset="0"/>
                        </a:rPr>
                        <a:t>&lt;0.001</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414809">
                <a:tc>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pPr>
                      <a:r>
                        <a:rPr kumimoji="0" lang="sr-Latn-CS" sz="1100" b="0" i="0" u="none" strike="noStrike" cap="none" normalizeH="0" baseline="0" smtClean="0">
                          <a:ln>
                            <a:noFill/>
                          </a:ln>
                          <a:solidFill>
                            <a:srgbClr val="000000"/>
                          </a:solidFill>
                          <a:effectLst/>
                          <a:latin typeface="Verdana" pitchFamily="34" charset="0"/>
                          <a:cs typeface="Arial" charset="0"/>
                        </a:rPr>
                        <a:t>Teške</a:t>
                      </a:r>
                      <a:endParaRPr kumimoji="0" lang="en-GB" sz="1100" b="0" i="0" u="none" strike="noStrike" cap="none" normalizeH="0" baseline="0" smtClean="0">
                        <a:ln>
                          <a:noFill/>
                        </a:ln>
                        <a:solidFill>
                          <a:srgbClr val="000000"/>
                        </a:solidFill>
                        <a:effectLst/>
                        <a:latin typeface="Verdana" pitchFamily="34" charset="0"/>
                        <a:cs typeface="Arial" charset="0"/>
                      </a:endParaRP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1" i="0" u="none" strike="noStrike" cap="none" normalizeH="0" baseline="0" smtClean="0">
                          <a:ln>
                            <a:noFill/>
                          </a:ln>
                          <a:solidFill>
                            <a:srgbClr val="000000"/>
                          </a:solidFill>
                          <a:effectLst/>
                          <a:latin typeface="Verdana" pitchFamily="34" charset="0"/>
                          <a:cs typeface="Arial" charset="0"/>
                        </a:rPr>
                        <a:t>0.17</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[0.04–0.63]</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1" i="0" u="none" strike="noStrike" cap="none" normalizeH="0" baseline="0" smtClean="0">
                          <a:ln>
                            <a:noFill/>
                          </a:ln>
                          <a:solidFill>
                            <a:srgbClr val="000000"/>
                          </a:solidFill>
                          <a:effectLst/>
                          <a:latin typeface="Verdana" pitchFamily="34" charset="0"/>
                          <a:cs typeface="Arial" charset="0"/>
                        </a:rPr>
                        <a:t>0.008</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414809">
                <a:tc>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Lake</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0.46</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smtClean="0">
                          <a:ln>
                            <a:noFill/>
                          </a:ln>
                          <a:solidFill>
                            <a:srgbClr val="000000"/>
                          </a:solidFill>
                          <a:effectLst/>
                          <a:latin typeface="Verdana" pitchFamily="34" charset="0"/>
                          <a:cs typeface="Arial" charset="0"/>
                        </a:rPr>
                        <a:t>[0.35–0.61]</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en-GB" sz="1100" b="0" i="0" u="none" strike="noStrike" cap="none" normalizeH="0" baseline="0" dirty="0" smtClean="0">
                          <a:ln>
                            <a:noFill/>
                          </a:ln>
                          <a:solidFill>
                            <a:srgbClr val="000000"/>
                          </a:solidFill>
                          <a:effectLst/>
                          <a:latin typeface="Verdana" pitchFamily="34" charset="0"/>
                          <a:cs typeface="Arial" charset="0"/>
                        </a:rPr>
                        <a:t>&lt;0.001</a:t>
                      </a:r>
                    </a:p>
                  </a:txBody>
                  <a:tcPr marT="35954" marB="359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02" name="Title 3"/>
          <p:cNvSpPr>
            <a:spLocks noGrp="1"/>
          </p:cNvSpPr>
          <p:nvPr>
            <p:ph type="title" idx="4294967295"/>
          </p:nvPr>
        </p:nvSpPr>
        <p:spPr/>
        <p:txBody>
          <a:bodyPr/>
          <a:lstStyle/>
          <a:p>
            <a:pPr eaLnBrk="1" hangingPunct="1"/>
            <a:r>
              <a:rPr lang="sr-Latn-CS" smtClean="0"/>
              <a:t>Rizik od noćnih hipoglikemija</a:t>
            </a:r>
            <a:endParaRPr lang="en-GB" smtClean="0"/>
          </a:p>
        </p:txBody>
      </p:sp>
      <p:sp>
        <p:nvSpPr>
          <p:cNvPr id="2713655" name="Rectangle 2"/>
          <p:cNvSpPr>
            <a:spLocks noChangeArrowheads="1"/>
          </p:cNvSpPr>
          <p:nvPr/>
        </p:nvSpPr>
        <p:spPr bwMode="auto">
          <a:xfrm>
            <a:off x="2892425" y="1985963"/>
            <a:ext cx="1098550" cy="2246312"/>
          </a:xfrm>
          <a:prstGeom prst="rect">
            <a:avLst/>
          </a:prstGeom>
          <a:solidFill>
            <a:srgbClr val="001965"/>
          </a:solidFill>
          <a:ln w="9525">
            <a:noFill/>
            <a:miter lim="800000"/>
            <a:headEnd/>
            <a:tailEnd/>
          </a:ln>
        </p:spPr>
        <p:txBody>
          <a:bodyPr/>
          <a:lstStyle/>
          <a:p>
            <a:pPr eaLnBrk="0" hangingPunct="0"/>
            <a:endParaRPr lang="sr-Latn-CS" sz="1400">
              <a:solidFill>
                <a:srgbClr val="001965"/>
              </a:solidFill>
            </a:endParaRPr>
          </a:p>
        </p:txBody>
      </p:sp>
      <p:sp>
        <p:nvSpPr>
          <p:cNvPr id="2713656" name="Line 3"/>
          <p:cNvSpPr>
            <a:spLocks noChangeShapeType="1"/>
          </p:cNvSpPr>
          <p:nvPr/>
        </p:nvSpPr>
        <p:spPr bwMode="auto">
          <a:xfrm>
            <a:off x="2128838" y="1865313"/>
            <a:ext cx="0" cy="2366962"/>
          </a:xfrm>
          <a:prstGeom prst="line">
            <a:avLst/>
          </a:prstGeom>
          <a:noFill/>
          <a:ln w="19050">
            <a:solidFill>
              <a:srgbClr val="001965"/>
            </a:solidFill>
            <a:round/>
            <a:headEnd/>
            <a:tailEnd/>
          </a:ln>
        </p:spPr>
        <p:txBody>
          <a:bodyPr/>
          <a:lstStyle/>
          <a:p>
            <a:endParaRPr lang="en-US"/>
          </a:p>
        </p:txBody>
      </p:sp>
      <p:sp>
        <p:nvSpPr>
          <p:cNvPr id="2713657" name="Line 4"/>
          <p:cNvSpPr>
            <a:spLocks noChangeShapeType="1"/>
          </p:cNvSpPr>
          <p:nvPr/>
        </p:nvSpPr>
        <p:spPr bwMode="auto">
          <a:xfrm>
            <a:off x="2070100" y="4232275"/>
            <a:ext cx="0" cy="0"/>
          </a:xfrm>
          <a:prstGeom prst="line">
            <a:avLst/>
          </a:prstGeom>
          <a:noFill/>
          <a:ln w="19050">
            <a:solidFill>
              <a:srgbClr val="000000"/>
            </a:solidFill>
            <a:round/>
            <a:headEnd/>
            <a:tailEnd/>
          </a:ln>
        </p:spPr>
        <p:txBody>
          <a:bodyPr/>
          <a:lstStyle/>
          <a:p>
            <a:endParaRPr lang="en-US"/>
          </a:p>
        </p:txBody>
      </p:sp>
      <p:sp>
        <p:nvSpPr>
          <p:cNvPr id="2713658" name="Line 5"/>
          <p:cNvSpPr>
            <a:spLocks noChangeShapeType="1"/>
          </p:cNvSpPr>
          <p:nvPr/>
        </p:nvSpPr>
        <p:spPr bwMode="auto">
          <a:xfrm>
            <a:off x="2070100" y="3995738"/>
            <a:ext cx="58738" cy="0"/>
          </a:xfrm>
          <a:prstGeom prst="line">
            <a:avLst/>
          </a:prstGeom>
          <a:noFill/>
          <a:ln w="19050">
            <a:solidFill>
              <a:srgbClr val="001965"/>
            </a:solidFill>
            <a:round/>
            <a:headEnd/>
            <a:tailEnd/>
          </a:ln>
        </p:spPr>
        <p:txBody>
          <a:bodyPr/>
          <a:lstStyle/>
          <a:p>
            <a:endParaRPr lang="en-US"/>
          </a:p>
        </p:txBody>
      </p:sp>
      <p:sp>
        <p:nvSpPr>
          <p:cNvPr id="2713659" name="Line 6"/>
          <p:cNvSpPr>
            <a:spLocks noChangeShapeType="1"/>
          </p:cNvSpPr>
          <p:nvPr/>
        </p:nvSpPr>
        <p:spPr bwMode="auto">
          <a:xfrm>
            <a:off x="2070100" y="3756025"/>
            <a:ext cx="58738" cy="0"/>
          </a:xfrm>
          <a:prstGeom prst="line">
            <a:avLst/>
          </a:prstGeom>
          <a:noFill/>
          <a:ln w="19050">
            <a:solidFill>
              <a:srgbClr val="001965"/>
            </a:solidFill>
            <a:round/>
            <a:headEnd/>
            <a:tailEnd/>
          </a:ln>
        </p:spPr>
        <p:txBody>
          <a:bodyPr/>
          <a:lstStyle/>
          <a:p>
            <a:endParaRPr lang="en-US"/>
          </a:p>
        </p:txBody>
      </p:sp>
      <p:sp>
        <p:nvSpPr>
          <p:cNvPr id="2713660" name="Line 7"/>
          <p:cNvSpPr>
            <a:spLocks noChangeShapeType="1"/>
          </p:cNvSpPr>
          <p:nvPr/>
        </p:nvSpPr>
        <p:spPr bwMode="auto">
          <a:xfrm>
            <a:off x="2070100" y="3521075"/>
            <a:ext cx="58738" cy="0"/>
          </a:xfrm>
          <a:prstGeom prst="line">
            <a:avLst/>
          </a:prstGeom>
          <a:noFill/>
          <a:ln w="19050">
            <a:solidFill>
              <a:srgbClr val="001965"/>
            </a:solidFill>
            <a:round/>
            <a:headEnd/>
            <a:tailEnd/>
          </a:ln>
        </p:spPr>
        <p:txBody>
          <a:bodyPr/>
          <a:lstStyle/>
          <a:p>
            <a:endParaRPr lang="en-US"/>
          </a:p>
        </p:txBody>
      </p:sp>
      <p:sp>
        <p:nvSpPr>
          <p:cNvPr id="2713661" name="Line 8"/>
          <p:cNvSpPr>
            <a:spLocks noChangeShapeType="1"/>
          </p:cNvSpPr>
          <p:nvPr/>
        </p:nvSpPr>
        <p:spPr bwMode="auto">
          <a:xfrm>
            <a:off x="2070100" y="3286125"/>
            <a:ext cx="58738" cy="0"/>
          </a:xfrm>
          <a:prstGeom prst="line">
            <a:avLst/>
          </a:prstGeom>
          <a:noFill/>
          <a:ln w="19050">
            <a:solidFill>
              <a:srgbClr val="001965"/>
            </a:solidFill>
            <a:round/>
            <a:headEnd/>
            <a:tailEnd/>
          </a:ln>
        </p:spPr>
        <p:txBody>
          <a:bodyPr/>
          <a:lstStyle/>
          <a:p>
            <a:endParaRPr lang="en-US"/>
          </a:p>
        </p:txBody>
      </p:sp>
      <p:sp>
        <p:nvSpPr>
          <p:cNvPr id="2713662" name="Line 9"/>
          <p:cNvSpPr>
            <a:spLocks noChangeShapeType="1"/>
          </p:cNvSpPr>
          <p:nvPr/>
        </p:nvSpPr>
        <p:spPr bwMode="auto">
          <a:xfrm>
            <a:off x="2070100" y="3044825"/>
            <a:ext cx="58738" cy="0"/>
          </a:xfrm>
          <a:prstGeom prst="line">
            <a:avLst/>
          </a:prstGeom>
          <a:noFill/>
          <a:ln w="19050">
            <a:solidFill>
              <a:srgbClr val="001965"/>
            </a:solidFill>
            <a:round/>
            <a:headEnd/>
            <a:tailEnd/>
          </a:ln>
        </p:spPr>
        <p:txBody>
          <a:bodyPr/>
          <a:lstStyle/>
          <a:p>
            <a:endParaRPr lang="en-US"/>
          </a:p>
        </p:txBody>
      </p:sp>
      <p:sp>
        <p:nvSpPr>
          <p:cNvPr id="2713663" name="Line 10"/>
          <p:cNvSpPr>
            <a:spLocks noChangeShapeType="1"/>
          </p:cNvSpPr>
          <p:nvPr/>
        </p:nvSpPr>
        <p:spPr bwMode="auto">
          <a:xfrm>
            <a:off x="2070100" y="2809875"/>
            <a:ext cx="58738" cy="0"/>
          </a:xfrm>
          <a:prstGeom prst="line">
            <a:avLst/>
          </a:prstGeom>
          <a:noFill/>
          <a:ln w="19050">
            <a:solidFill>
              <a:srgbClr val="001965"/>
            </a:solidFill>
            <a:round/>
            <a:headEnd/>
            <a:tailEnd/>
          </a:ln>
        </p:spPr>
        <p:txBody>
          <a:bodyPr/>
          <a:lstStyle/>
          <a:p>
            <a:endParaRPr lang="en-US"/>
          </a:p>
        </p:txBody>
      </p:sp>
      <p:sp>
        <p:nvSpPr>
          <p:cNvPr id="2713664" name="Line 11"/>
          <p:cNvSpPr>
            <a:spLocks noChangeShapeType="1"/>
          </p:cNvSpPr>
          <p:nvPr/>
        </p:nvSpPr>
        <p:spPr bwMode="auto">
          <a:xfrm>
            <a:off x="2070100" y="2576513"/>
            <a:ext cx="58738" cy="0"/>
          </a:xfrm>
          <a:prstGeom prst="line">
            <a:avLst/>
          </a:prstGeom>
          <a:noFill/>
          <a:ln w="19050">
            <a:solidFill>
              <a:srgbClr val="001965"/>
            </a:solidFill>
            <a:round/>
            <a:headEnd/>
            <a:tailEnd/>
          </a:ln>
        </p:spPr>
        <p:txBody>
          <a:bodyPr/>
          <a:lstStyle/>
          <a:p>
            <a:endParaRPr lang="en-US"/>
          </a:p>
        </p:txBody>
      </p:sp>
      <p:sp>
        <p:nvSpPr>
          <p:cNvPr id="2713665" name="Line 12"/>
          <p:cNvSpPr>
            <a:spLocks noChangeShapeType="1"/>
          </p:cNvSpPr>
          <p:nvPr/>
        </p:nvSpPr>
        <p:spPr bwMode="auto">
          <a:xfrm>
            <a:off x="2070100" y="2339975"/>
            <a:ext cx="58738" cy="0"/>
          </a:xfrm>
          <a:prstGeom prst="line">
            <a:avLst/>
          </a:prstGeom>
          <a:noFill/>
          <a:ln w="19050">
            <a:solidFill>
              <a:srgbClr val="001965"/>
            </a:solidFill>
            <a:round/>
            <a:headEnd/>
            <a:tailEnd/>
          </a:ln>
        </p:spPr>
        <p:txBody>
          <a:bodyPr/>
          <a:lstStyle/>
          <a:p>
            <a:endParaRPr lang="en-US"/>
          </a:p>
        </p:txBody>
      </p:sp>
      <p:sp>
        <p:nvSpPr>
          <p:cNvPr id="2713666" name="Line 13"/>
          <p:cNvSpPr>
            <a:spLocks noChangeShapeType="1"/>
          </p:cNvSpPr>
          <p:nvPr/>
        </p:nvSpPr>
        <p:spPr bwMode="auto">
          <a:xfrm>
            <a:off x="2070100" y="2098675"/>
            <a:ext cx="58738" cy="0"/>
          </a:xfrm>
          <a:prstGeom prst="line">
            <a:avLst/>
          </a:prstGeom>
          <a:noFill/>
          <a:ln w="19050">
            <a:solidFill>
              <a:srgbClr val="001965"/>
            </a:solidFill>
            <a:round/>
            <a:headEnd/>
            <a:tailEnd/>
          </a:ln>
        </p:spPr>
        <p:txBody>
          <a:bodyPr/>
          <a:lstStyle/>
          <a:p>
            <a:endParaRPr lang="en-US"/>
          </a:p>
        </p:txBody>
      </p:sp>
      <p:sp>
        <p:nvSpPr>
          <p:cNvPr id="2713667" name="Line 14"/>
          <p:cNvSpPr>
            <a:spLocks noChangeShapeType="1"/>
          </p:cNvSpPr>
          <p:nvPr/>
        </p:nvSpPr>
        <p:spPr bwMode="auto">
          <a:xfrm>
            <a:off x="2070100" y="1865313"/>
            <a:ext cx="58738" cy="0"/>
          </a:xfrm>
          <a:prstGeom prst="line">
            <a:avLst/>
          </a:prstGeom>
          <a:noFill/>
          <a:ln w="19050">
            <a:solidFill>
              <a:srgbClr val="001965"/>
            </a:solidFill>
            <a:round/>
            <a:headEnd/>
            <a:tailEnd/>
          </a:ln>
        </p:spPr>
        <p:txBody>
          <a:bodyPr/>
          <a:lstStyle/>
          <a:p>
            <a:endParaRPr lang="en-US"/>
          </a:p>
        </p:txBody>
      </p:sp>
      <p:sp>
        <p:nvSpPr>
          <p:cNvPr id="2713668" name="Line 15"/>
          <p:cNvSpPr>
            <a:spLocks noChangeShapeType="1"/>
          </p:cNvSpPr>
          <p:nvPr/>
        </p:nvSpPr>
        <p:spPr bwMode="auto">
          <a:xfrm>
            <a:off x="2128844" y="4232275"/>
            <a:ext cx="5075237" cy="0"/>
          </a:xfrm>
          <a:prstGeom prst="line">
            <a:avLst/>
          </a:prstGeom>
          <a:noFill/>
          <a:ln w="19050">
            <a:solidFill>
              <a:srgbClr val="001965"/>
            </a:solidFill>
            <a:round/>
            <a:headEnd/>
            <a:tailEnd/>
          </a:ln>
        </p:spPr>
        <p:txBody>
          <a:bodyPr/>
          <a:lstStyle/>
          <a:p>
            <a:endParaRPr lang="en-US"/>
          </a:p>
        </p:txBody>
      </p:sp>
      <p:sp>
        <p:nvSpPr>
          <p:cNvPr id="2713669" name="Line 16"/>
          <p:cNvSpPr>
            <a:spLocks noChangeShapeType="1"/>
          </p:cNvSpPr>
          <p:nvPr/>
        </p:nvSpPr>
        <p:spPr bwMode="auto">
          <a:xfrm flipV="1">
            <a:off x="2128838" y="4232276"/>
            <a:ext cx="0" cy="55563"/>
          </a:xfrm>
          <a:prstGeom prst="line">
            <a:avLst/>
          </a:prstGeom>
          <a:noFill/>
          <a:ln w="19050">
            <a:solidFill>
              <a:srgbClr val="001965"/>
            </a:solidFill>
            <a:round/>
            <a:headEnd/>
            <a:tailEnd/>
          </a:ln>
        </p:spPr>
        <p:txBody>
          <a:bodyPr/>
          <a:lstStyle/>
          <a:p>
            <a:endParaRPr lang="en-US"/>
          </a:p>
        </p:txBody>
      </p:sp>
      <p:sp>
        <p:nvSpPr>
          <p:cNvPr id="2713670" name="Line 17"/>
          <p:cNvSpPr>
            <a:spLocks noChangeShapeType="1"/>
          </p:cNvSpPr>
          <p:nvPr/>
        </p:nvSpPr>
        <p:spPr bwMode="auto">
          <a:xfrm flipV="1">
            <a:off x="7183438" y="4232276"/>
            <a:ext cx="0" cy="55563"/>
          </a:xfrm>
          <a:prstGeom prst="line">
            <a:avLst/>
          </a:prstGeom>
          <a:noFill/>
          <a:ln w="19050">
            <a:solidFill>
              <a:srgbClr val="001965"/>
            </a:solidFill>
            <a:round/>
            <a:headEnd/>
            <a:tailEnd/>
          </a:ln>
        </p:spPr>
        <p:txBody>
          <a:bodyPr/>
          <a:lstStyle/>
          <a:p>
            <a:endParaRPr lang="en-US"/>
          </a:p>
        </p:txBody>
      </p:sp>
      <p:sp>
        <p:nvSpPr>
          <p:cNvPr id="2713671" name="Rectangle 18"/>
          <p:cNvSpPr>
            <a:spLocks noChangeArrowheads="1"/>
          </p:cNvSpPr>
          <p:nvPr/>
        </p:nvSpPr>
        <p:spPr bwMode="auto">
          <a:xfrm>
            <a:off x="1871664" y="4157663"/>
            <a:ext cx="91372"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0</a:t>
            </a:r>
          </a:p>
        </p:txBody>
      </p:sp>
      <p:sp>
        <p:nvSpPr>
          <p:cNvPr id="2713672" name="Rectangle 19"/>
          <p:cNvSpPr>
            <a:spLocks noChangeArrowheads="1"/>
          </p:cNvSpPr>
          <p:nvPr/>
        </p:nvSpPr>
        <p:spPr bwMode="auto">
          <a:xfrm>
            <a:off x="1712913" y="3922713"/>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0.2</a:t>
            </a:r>
          </a:p>
        </p:txBody>
      </p:sp>
      <p:sp>
        <p:nvSpPr>
          <p:cNvPr id="2713673" name="Rectangle 20"/>
          <p:cNvSpPr>
            <a:spLocks noChangeArrowheads="1"/>
          </p:cNvSpPr>
          <p:nvPr/>
        </p:nvSpPr>
        <p:spPr bwMode="auto">
          <a:xfrm>
            <a:off x="1712913" y="3681413"/>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0.4</a:t>
            </a:r>
          </a:p>
        </p:txBody>
      </p:sp>
      <p:sp>
        <p:nvSpPr>
          <p:cNvPr id="2713674" name="Rectangle 21"/>
          <p:cNvSpPr>
            <a:spLocks noChangeArrowheads="1"/>
          </p:cNvSpPr>
          <p:nvPr/>
        </p:nvSpPr>
        <p:spPr bwMode="auto">
          <a:xfrm>
            <a:off x="1712913" y="3448050"/>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0.6</a:t>
            </a:r>
          </a:p>
        </p:txBody>
      </p:sp>
      <p:sp>
        <p:nvSpPr>
          <p:cNvPr id="2713675" name="Rectangle 22"/>
          <p:cNvSpPr>
            <a:spLocks noChangeArrowheads="1"/>
          </p:cNvSpPr>
          <p:nvPr/>
        </p:nvSpPr>
        <p:spPr bwMode="auto">
          <a:xfrm>
            <a:off x="1712913" y="3211513"/>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0.8</a:t>
            </a:r>
          </a:p>
        </p:txBody>
      </p:sp>
      <p:sp>
        <p:nvSpPr>
          <p:cNvPr id="2713676" name="Rectangle 23"/>
          <p:cNvSpPr>
            <a:spLocks noChangeArrowheads="1"/>
          </p:cNvSpPr>
          <p:nvPr/>
        </p:nvSpPr>
        <p:spPr bwMode="auto">
          <a:xfrm>
            <a:off x="1720851" y="2970213"/>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1.0</a:t>
            </a:r>
          </a:p>
        </p:txBody>
      </p:sp>
      <p:sp>
        <p:nvSpPr>
          <p:cNvPr id="2713677" name="Rectangle 24"/>
          <p:cNvSpPr>
            <a:spLocks noChangeArrowheads="1"/>
          </p:cNvSpPr>
          <p:nvPr/>
        </p:nvSpPr>
        <p:spPr bwMode="auto">
          <a:xfrm>
            <a:off x="1712913" y="2736850"/>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1.2</a:t>
            </a:r>
          </a:p>
        </p:txBody>
      </p:sp>
      <p:sp>
        <p:nvSpPr>
          <p:cNvPr id="2713678" name="Rectangle 25"/>
          <p:cNvSpPr>
            <a:spLocks noChangeArrowheads="1"/>
          </p:cNvSpPr>
          <p:nvPr/>
        </p:nvSpPr>
        <p:spPr bwMode="auto">
          <a:xfrm>
            <a:off x="1712913" y="2501900"/>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1.4</a:t>
            </a:r>
          </a:p>
        </p:txBody>
      </p:sp>
      <p:sp>
        <p:nvSpPr>
          <p:cNvPr id="2713679" name="Rectangle 26"/>
          <p:cNvSpPr>
            <a:spLocks noChangeArrowheads="1"/>
          </p:cNvSpPr>
          <p:nvPr/>
        </p:nvSpPr>
        <p:spPr bwMode="auto">
          <a:xfrm>
            <a:off x="1712913" y="2265363"/>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1.6</a:t>
            </a:r>
          </a:p>
        </p:txBody>
      </p:sp>
      <p:sp>
        <p:nvSpPr>
          <p:cNvPr id="2713680" name="Rectangle 27"/>
          <p:cNvSpPr>
            <a:spLocks noChangeArrowheads="1"/>
          </p:cNvSpPr>
          <p:nvPr/>
        </p:nvSpPr>
        <p:spPr bwMode="auto">
          <a:xfrm>
            <a:off x="1712913" y="2025650"/>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1.8</a:t>
            </a:r>
          </a:p>
        </p:txBody>
      </p:sp>
      <p:sp>
        <p:nvSpPr>
          <p:cNvPr id="2713681" name="Rectangle 28"/>
          <p:cNvSpPr>
            <a:spLocks noChangeArrowheads="1"/>
          </p:cNvSpPr>
          <p:nvPr/>
        </p:nvSpPr>
        <p:spPr bwMode="auto">
          <a:xfrm>
            <a:off x="1720851" y="1790700"/>
            <a:ext cx="227626" cy="215444"/>
          </a:xfrm>
          <a:prstGeom prst="rect">
            <a:avLst/>
          </a:prstGeom>
          <a:noFill/>
          <a:ln w="9525">
            <a:noFill/>
            <a:miter lim="800000"/>
            <a:headEnd/>
            <a:tailEnd/>
          </a:ln>
        </p:spPr>
        <p:txBody>
          <a:bodyPr wrap="none" lIns="0" tIns="0" rIns="0" bIns="0">
            <a:spAutoFit/>
          </a:bodyPr>
          <a:lstStyle/>
          <a:p>
            <a:r>
              <a:rPr lang="sr-Latn-CS" sz="1400">
                <a:solidFill>
                  <a:srgbClr val="001965"/>
                </a:solidFill>
              </a:rPr>
              <a:t>2.0</a:t>
            </a:r>
          </a:p>
        </p:txBody>
      </p:sp>
      <p:sp>
        <p:nvSpPr>
          <p:cNvPr id="19485" name="Rectangle 29"/>
          <p:cNvSpPr>
            <a:spLocks noChangeArrowheads="1"/>
          </p:cNvSpPr>
          <p:nvPr/>
        </p:nvSpPr>
        <p:spPr bwMode="auto">
          <a:xfrm rot="-5400000">
            <a:off x="36367" y="2761122"/>
            <a:ext cx="2505366" cy="430887"/>
          </a:xfrm>
          <a:prstGeom prst="rect">
            <a:avLst/>
          </a:prstGeom>
          <a:noFill/>
          <a:ln>
            <a:noFill/>
          </a:ln>
          <a:extLst/>
        </p:spPr>
        <p:txBody>
          <a:bodyPr wrap="none" lIns="0" tIns="0" rIns="0" bIns="0">
            <a:spAutoFit/>
          </a:bodyPr>
          <a:lstStyle/>
          <a:p>
            <a:pPr algn="ctr">
              <a:defRPr/>
            </a:pPr>
            <a:r>
              <a:rPr lang="sr-Latn-CS" sz="1400" dirty="0">
                <a:solidFill>
                  <a:srgbClr val="001965"/>
                </a:solidFill>
                <a:latin typeface="+mn-lt"/>
                <a:cs typeface="Arial" pitchFamily="34" charset="0"/>
              </a:rPr>
              <a:t>Stopa noćnih </a:t>
            </a:r>
            <a:r>
              <a:rPr lang="sr-Latn-CS" sz="1400" dirty="0" err="1">
                <a:solidFill>
                  <a:srgbClr val="001965"/>
                </a:solidFill>
                <a:latin typeface="+mn-lt"/>
                <a:cs typeface="Arial" pitchFamily="34" charset="0"/>
              </a:rPr>
              <a:t>hipoglikemija</a:t>
            </a:r>
            <a:r>
              <a:rPr lang="sr-Latn-CS" sz="1400" dirty="0">
                <a:solidFill>
                  <a:srgbClr val="001965"/>
                </a:solidFill>
                <a:latin typeface="+mn-lt"/>
                <a:cs typeface="Arial" pitchFamily="34" charset="0"/>
              </a:rPr>
              <a:t> </a:t>
            </a:r>
            <a:br>
              <a:rPr lang="sr-Latn-CS" sz="1400" dirty="0">
                <a:solidFill>
                  <a:srgbClr val="001965"/>
                </a:solidFill>
                <a:latin typeface="+mn-lt"/>
                <a:cs typeface="Arial" pitchFamily="34" charset="0"/>
              </a:rPr>
            </a:br>
            <a:r>
              <a:rPr lang="sr-Latn-CS" sz="1400" dirty="0">
                <a:solidFill>
                  <a:srgbClr val="001965"/>
                </a:solidFill>
                <a:latin typeface="+mn-lt"/>
                <a:cs typeface="Arial" pitchFamily="34" charset="0"/>
              </a:rPr>
              <a:t>(događaja/pacijent/godina)</a:t>
            </a:r>
          </a:p>
        </p:txBody>
      </p:sp>
      <p:sp>
        <p:nvSpPr>
          <p:cNvPr id="2713683" name="Rectangle 30"/>
          <p:cNvSpPr>
            <a:spLocks noChangeArrowheads="1"/>
          </p:cNvSpPr>
          <p:nvPr/>
        </p:nvSpPr>
        <p:spPr bwMode="auto">
          <a:xfrm>
            <a:off x="2760663" y="4295775"/>
            <a:ext cx="1312862" cy="215444"/>
          </a:xfrm>
          <a:prstGeom prst="rect">
            <a:avLst/>
          </a:prstGeom>
          <a:noFill/>
          <a:ln w="9525">
            <a:noFill/>
            <a:miter lim="800000"/>
            <a:headEnd/>
            <a:tailEnd/>
          </a:ln>
        </p:spPr>
        <p:txBody>
          <a:bodyPr lIns="0" tIns="0" rIns="0" bIns="0">
            <a:spAutoFit/>
          </a:bodyPr>
          <a:lstStyle/>
          <a:p>
            <a:pPr algn="ctr"/>
            <a:r>
              <a:rPr lang="sr-Latn-CS" sz="1400">
                <a:solidFill>
                  <a:srgbClr val="001965"/>
                </a:solidFill>
              </a:rPr>
              <a:t>RHI + NPH</a:t>
            </a:r>
          </a:p>
        </p:txBody>
      </p:sp>
      <p:sp>
        <p:nvSpPr>
          <p:cNvPr id="2713684" name="Rectangle 31" descr="Wide upward diagonal"/>
          <p:cNvSpPr>
            <a:spLocks noChangeArrowheads="1"/>
          </p:cNvSpPr>
          <p:nvPr/>
        </p:nvSpPr>
        <p:spPr bwMode="auto">
          <a:xfrm>
            <a:off x="5375278" y="3009900"/>
            <a:ext cx="1089025" cy="1220788"/>
          </a:xfrm>
          <a:prstGeom prst="rect">
            <a:avLst/>
          </a:prstGeom>
          <a:pattFill prst="wdUpDiag">
            <a:fgClr>
              <a:srgbClr val="92D050"/>
            </a:fgClr>
            <a:bgClr>
              <a:srgbClr val="FFC000"/>
            </a:bgClr>
          </a:pattFill>
          <a:ln w="9525">
            <a:noFill/>
            <a:miter lim="800000"/>
            <a:headEnd/>
            <a:tailEnd/>
          </a:ln>
        </p:spPr>
        <p:txBody>
          <a:bodyPr/>
          <a:lstStyle/>
          <a:p>
            <a:pPr eaLnBrk="0" hangingPunct="0"/>
            <a:endParaRPr lang="sr-Latn-CS" sz="1400">
              <a:solidFill>
                <a:srgbClr val="001965"/>
              </a:solidFill>
            </a:endParaRPr>
          </a:p>
        </p:txBody>
      </p:sp>
      <p:sp>
        <p:nvSpPr>
          <p:cNvPr id="19488" name="Text Box 33"/>
          <p:cNvSpPr txBox="1">
            <a:spLocks noChangeArrowheads="1"/>
          </p:cNvSpPr>
          <p:nvPr/>
        </p:nvSpPr>
        <p:spPr bwMode="auto">
          <a:xfrm>
            <a:off x="6688138" y="1701803"/>
            <a:ext cx="2311400" cy="954107"/>
          </a:xfrm>
          <a:prstGeom prst="rect">
            <a:avLst/>
          </a:prstGeom>
          <a:ln/>
          <a:extLst/>
        </p:spPr>
        <p:style>
          <a:lnRef idx="1">
            <a:schemeClr val="accent3"/>
          </a:lnRef>
          <a:fillRef idx="3">
            <a:schemeClr val="accent3"/>
          </a:fillRef>
          <a:effectRef idx="2">
            <a:schemeClr val="accent3"/>
          </a:effectRef>
          <a:fontRef idx="minor">
            <a:schemeClr val="lt1"/>
          </a:fontRef>
        </p:style>
        <p:txBody>
          <a:bodyPr>
            <a:spAutoFit/>
          </a:bodyPr>
          <a:lstStyle/>
          <a:p>
            <a:pPr algn="ctr">
              <a:spcBef>
                <a:spcPct val="50000"/>
              </a:spcBef>
            </a:pPr>
            <a:r>
              <a:rPr lang="sr-Latn-CS" sz="1400" b="1">
                <a:solidFill>
                  <a:srgbClr val="000000"/>
                </a:solidFill>
                <a:cs typeface="Arial" charset="0"/>
              </a:rPr>
              <a:t>46% </a:t>
            </a:r>
            <a:r>
              <a:rPr lang="sr-Latn-CS" sz="1400">
                <a:solidFill>
                  <a:srgbClr val="000000"/>
                </a:solidFill>
                <a:cs typeface="Arial" charset="0"/>
              </a:rPr>
              <a:t>manji rizik od noćnih hipoglikemija u odnosu na humane insuline </a:t>
            </a:r>
            <a:endParaRPr lang="sr-Latn-CS" sz="1400" baseline="30000">
              <a:solidFill>
                <a:srgbClr val="000000"/>
              </a:solidFill>
              <a:cs typeface="Arial" charset="0"/>
            </a:endParaRPr>
          </a:p>
        </p:txBody>
      </p:sp>
      <p:sp>
        <p:nvSpPr>
          <p:cNvPr id="2713686" name="Text Box 34"/>
          <p:cNvSpPr txBox="1">
            <a:spLocks noChangeArrowheads="1"/>
          </p:cNvSpPr>
          <p:nvPr/>
        </p:nvSpPr>
        <p:spPr bwMode="auto">
          <a:xfrm>
            <a:off x="4233863" y="1446216"/>
            <a:ext cx="1117600" cy="307777"/>
          </a:xfrm>
          <a:prstGeom prst="rect">
            <a:avLst/>
          </a:prstGeom>
          <a:noFill/>
          <a:ln w="9525">
            <a:noFill/>
            <a:miter lim="800000"/>
            <a:headEnd/>
            <a:tailEnd/>
          </a:ln>
        </p:spPr>
        <p:txBody>
          <a:bodyPr>
            <a:spAutoFit/>
          </a:bodyPr>
          <a:lstStyle/>
          <a:p>
            <a:pPr algn="ctr">
              <a:spcBef>
                <a:spcPct val="50000"/>
              </a:spcBef>
            </a:pPr>
            <a:r>
              <a:rPr lang="sr-Latn-CS" sz="1400" i="1">
                <a:solidFill>
                  <a:srgbClr val="001965"/>
                </a:solidFill>
                <a:latin typeface="Verdana" pitchFamily="34" charset="0"/>
              </a:rPr>
              <a:t>p</a:t>
            </a:r>
            <a:r>
              <a:rPr lang="sr-Latn-CS" sz="1400">
                <a:solidFill>
                  <a:srgbClr val="001965"/>
                </a:solidFill>
                <a:latin typeface="Verdana" pitchFamily="34" charset="0"/>
              </a:rPr>
              <a:t>&lt;0.05</a:t>
            </a:r>
          </a:p>
        </p:txBody>
      </p:sp>
      <p:sp>
        <p:nvSpPr>
          <p:cNvPr id="2713687" name="Rectangle 35"/>
          <p:cNvSpPr>
            <a:spLocks noChangeArrowheads="1"/>
          </p:cNvSpPr>
          <p:nvPr/>
        </p:nvSpPr>
        <p:spPr bwMode="auto">
          <a:xfrm>
            <a:off x="5470530" y="4291013"/>
            <a:ext cx="829393" cy="215444"/>
          </a:xfrm>
          <a:prstGeom prst="rect">
            <a:avLst/>
          </a:prstGeom>
          <a:noFill/>
          <a:ln w="9525">
            <a:noFill/>
            <a:miter lim="800000"/>
            <a:headEnd/>
            <a:tailEnd/>
          </a:ln>
        </p:spPr>
        <p:txBody>
          <a:bodyPr wrap="none" lIns="0" tIns="0" rIns="0" bIns="0">
            <a:spAutoFit/>
          </a:bodyPr>
          <a:lstStyle/>
          <a:p>
            <a:pPr algn="ctr"/>
            <a:r>
              <a:rPr lang="sr-Latn-CS" sz="1400">
                <a:solidFill>
                  <a:srgbClr val="001965"/>
                </a:solidFill>
              </a:rPr>
              <a:t>IAsp + IDet </a:t>
            </a:r>
            <a:endParaRPr lang="sr-Latn-CS" sz="1400" baseline="30000">
              <a:solidFill>
                <a:srgbClr val="001965"/>
              </a:solidFill>
            </a:endParaRPr>
          </a:p>
        </p:txBody>
      </p:sp>
      <p:sp>
        <p:nvSpPr>
          <p:cNvPr id="2713688" name="Line 36"/>
          <p:cNvSpPr>
            <a:spLocks noChangeShapeType="1"/>
          </p:cNvSpPr>
          <p:nvPr/>
        </p:nvSpPr>
        <p:spPr bwMode="auto">
          <a:xfrm flipV="1">
            <a:off x="4654550" y="4232276"/>
            <a:ext cx="0" cy="55563"/>
          </a:xfrm>
          <a:prstGeom prst="line">
            <a:avLst/>
          </a:prstGeom>
          <a:noFill/>
          <a:ln w="19050">
            <a:solidFill>
              <a:srgbClr val="001965"/>
            </a:solidFill>
            <a:round/>
            <a:headEnd/>
            <a:tailEnd/>
          </a:ln>
        </p:spPr>
        <p:txBody>
          <a:bodyPr/>
          <a:lstStyle/>
          <a:p>
            <a:endParaRPr lang="en-US"/>
          </a:p>
        </p:txBody>
      </p:sp>
      <p:grpSp>
        <p:nvGrpSpPr>
          <p:cNvPr id="2713689" name="Group 37"/>
          <p:cNvGrpSpPr>
            <a:grpSpLocks/>
          </p:cNvGrpSpPr>
          <p:nvPr/>
        </p:nvGrpSpPr>
        <p:grpSpPr bwMode="auto">
          <a:xfrm>
            <a:off x="3441700" y="1781175"/>
            <a:ext cx="2500313" cy="115888"/>
            <a:chOff x="2198" y="1138"/>
            <a:chExt cx="1487" cy="131"/>
          </a:xfrm>
        </p:grpSpPr>
        <p:sp>
          <p:nvSpPr>
            <p:cNvPr id="2713690" name="Line 38"/>
            <p:cNvSpPr>
              <a:spLocks noChangeShapeType="1"/>
            </p:cNvSpPr>
            <p:nvPr/>
          </p:nvSpPr>
          <p:spPr bwMode="auto">
            <a:xfrm flipH="1">
              <a:off x="2198" y="1144"/>
              <a:ext cx="1487" cy="0"/>
            </a:xfrm>
            <a:prstGeom prst="line">
              <a:avLst/>
            </a:prstGeom>
            <a:noFill/>
            <a:ln w="19050">
              <a:solidFill>
                <a:schemeClr val="tx1"/>
              </a:solidFill>
              <a:round/>
              <a:headEnd/>
              <a:tailEnd/>
            </a:ln>
          </p:spPr>
          <p:txBody>
            <a:bodyPr anchor="ctr"/>
            <a:lstStyle/>
            <a:p>
              <a:endParaRPr lang="en-US"/>
            </a:p>
          </p:txBody>
        </p:sp>
        <p:sp>
          <p:nvSpPr>
            <p:cNvPr id="2713691" name="Line 39"/>
            <p:cNvSpPr>
              <a:spLocks noChangeShapeType="1"/>
            </p:cNvSpPr>
            <p:nvPr/>
          </p:nvSpPr>
          <p:spPr bwMode="auto">
            <a:xfrm>
              <a:off x="2198" y="1144"/>
              <a:ext cx="0" cy="125"/>
            </a:xfrm>
            <a:prstGeom prst="line">
              <a:avLst/>
            </a:prstGeom>
            <a:noFill/>
            <a:ln w="19050">
              <a:solidFill>
                <a:schemeClr val="tx1"/>
              </a:solidFill>
              <a:round/>
              <a:headEnd/>
              <a:tailEnd/>
            </a:ln>
          </p:spPr>
          <p:txBody>
            <a:bodyPr anchor="ctr"/>
            <a:lstStyle/>
            <a:p>
              <a:endParaRPr lang="en-US"/>
            </a:p>
          </p:txBody>
        </p:sp>
        <p:sp>
          <p:nvSpPr>
            <p:cNvPr id="2713692" name="Line 40"/>
            <p:cNvSpPr>
              <a:spLocks noChangeShapeType="1"/>
            </p:cNvSpPr>
            <p:nvPr/>
          </p:nvSpPr>
          <p:spPr bwMode="auto">
            <a:xfrm>
              <a:off x="3685" y="1138"/>
              <a:ext cx="0" cy="117"/>
            </a:xfrm>
            <a:prstGeom prst="line">
              <a:avLst/>
            </a:prstGeom>
            <a:noFill/>
            <a:ln w="19050">
              <a:solidFill>
                <a:schemeClr val="tx1"/>
              </a:solidFill>
              <a:round/>
              <a:headEnd/>
              <a:tailEnd/>
            </a:ln>
          </p:spPr>
          <p:txBody>
            <a:bodyPr anchor="ctr"/>
            <a:lstStyle/>
            <a:p>
              <a:endParaRPr lang="en-US"/>
            </a:p>
          </p:txBody>
        </p:sp>
      </p:grpSp>
      <p:sp>
        <p:nvSpPr>
          <p:cNvPr id="2713693" name="Text Box 161"/>
          <p:cNvSpPr txBox="1">
            <a:spLocks noChangeArrowheads="1"/>
          </p:cNvSpPr>
          <p:nvPr/>
        </p:nvSpPr>
        <p:spPr bwMode="auto">
          <a:xfrm>
            <a:off x="7245356" y="1200152"/>
            <a:ext cx="1198563" cy="307777"/>
          </a:xfrm>
          <a:prstGeom prst="rect">
            <a:avLst/>
          </a:prstGeom>
          <a:noFill/>
          <a:ln w="9525">
            <a:noFill/>
            <a:miter lim="800000"/>
            <a:headEnd/>
            <a:tailEnd/>
          </a:ln>
        </p:spPr>
        <p:txBody>
          <a:bodyPr>
            <a:spAutoFit/>
          </a:bodyPr>
          <a:lstStyle/>
          <a:p>
            <a:pPr algn="ctr" eaLnBrk="0" hangingPunct="0"/>
            <a:r>
              <a:rPr lang="sr-Latn-CS" sz="1400" b="1">
                <a:solidFill>
                  <a:srgbClr val="000000"/>
                </a:solidFill>
                <a:latin typeface="Verdana" pitchFamily="34" charset="0"/>
              </a:rPr>
              <a:t>DM 2</a:t>
            </a:r>
          </a:p>
        </p:txBody>
      </p:sp>
      <p:sp>
        <p:nvSpPr>
          <p:cNvPr id="2713694" name="Text Box 3"/>
          <p:cNvSpPr txBox="1">
            <a:spLocks noChangeArrowheads="1"/>
          </p:cNvSpPr>
          <p:nvPr/>
        </p:nvSpPr>
        <p:spPr bwMode="auto">
          <a:xfrm>
            <a:off x="57150" y="4811714"/>
            <a:ext cx="7316788" cy="230832"/>
          </a:xfrm>
          <a:prstGeom prst="rect">
            <a:avLst/>
          </a:prstGeom>
          <a:noFill/>
          <a:ln w="9525">
            <a:noFill/>
            <a:miter lim="800000"/>
            <a:headEnd/>
            <a:tailEnd/>
          </a:ln>
        </p:spPr>
        <p:txBody>
          <a:bodyPr>
            <a:spAutoFit/>
          </a:bodyPr>
          <a:lstStyle/>
          <a:p>
            <a:pPr eaLnBrk="0" hangingPunct="0"/>
            <a:r>
              <a:rPr lang="sr-Latn-CS" sz="900">
                <a:solidFill>
                  <a:schemeClr val="accent1"/>
                </a:solidFill>
                <a:latin typeface="Verdana" pitchFamily="34" charset="0"/>
              </a:rPr>
              <a:t>Raslova </a:t>
            </a:r>
            <a:r>
              <a:rPr lang="sr-Latn-CS" sz="900" i="1">
                <a:solidFill>
                  <a:schemeClr val="accent1"/>
                </a:solidFill>
                <a:latin typeface="Verdana" pitchFamily="34" charset="0"/>
              </a:rPr>
              <a:t>et al. Diabetes Res Clin Pract </a:t>
            </a:r>
            <a:r>
              <a:rPr lang="sr-Latn-CS" sz="900">
                <a:solidFill>
                  <a:schemeClr val="accent1"/>
                </a:solidFill>
                <a:latin typeface="Verdana" pitchFamily="34" charset="0"/>
              </a:rPr>
              <a:t>2004;66:193–201; erratum in: </a:t>
            </a:r>
            <a:r>
              <a:rPr lang="sr-Latn-CS" sz="900" i="1">
                <a:solidFill>
                  <a:schemeClr val="accent1"/>
                </a:solidFill>
                <a:latin typeface="Verdana" pitchFamily="34" charset="0"/>
              </a:rPr>
              <a:t>Diabetes Res Clin Pract </a:t>
            </a:r>
            <a:r>
              <a:rPr lang="sr-Latn-CS" sz="900">
                <a:solidFill>
                  <a:schemeClr val="accent1"/>
                </a:solidFill>
                <a:latin typeface="Verdana" pitchFamily="34" charset="0"/>
              </a:rPr>
              <a:t>2006;72(1):112</a:t>
            </a:r>
          </a:p>
        </p:txBody>
      </p:sp>
      <p:sp>
        <p:nvSpPr>
          <p:cNvPr id="2713695" name="Line 5"/>
          <p:cNvSpPr>
            <a:spLocks noChangeShapeType="1"/>
          </p:cNvSpPr>
          <p:nvPr/>
        </p:nvSpPr>
        <p:spPr bwMode="auto">
          <a:xfrm>
            <a:off x="2078044" y="4224338"/>
            <a:ext cx="58737" cy="0"/>
          </a:xfrm>
          <a:prstGeom prst="line">
            <a:avLst/>
          </a:prstGeom>
          <a:noFill/>
          <a:ln w="19050">
            <a:solidFill>
              <a:srgbClr val="001965"/>
            </a:solidFill>
            <a:round/>
            <a:headEnd/>
            <a:tailEnd/>
          </a:ln>
        </p:spPr>
        <p:txBody>
          <a:bodyPr/>
          <a:lstStyle/>
          <a:p>
            <a:endParaRPr lang="en-US"/>
          </a:p>
        </p:txBody>
      </p:sp>
      <p:sp>
        <p:nvSpPr>
          <p:cNvPr id="2" name="TextBox 1"/>
          <p:cNvSpPr txBox="1"/>
          <p:nvPr/>
        </p:nvSpPr>
        <p:spPr>
          <a:xfrm>
            <a:off x="76206" y="4633913"/>
            <a:ext cx="6729727" cy="230832"/>
          </a:xfrm>
          <a:prstGeom prst="rect">
            <a:avLst/>
          </a:prstGeom>
          <a:noFill/>
        </p:spPr>
        <p:txBody>
          <a:bodyPr wrap="none">
            <a:spAutoFit/>
          </a:bodyPr>
          <a:lstStyle/>
          <a:p>
            <a:r>
              <a:rPr lang="sr-Latn-CS" sz="900">
                <a:solidFill>
                  <a:schemeClr val="accent1"/>
                </a:solidFill>
                <a:latin typeface="Verdana" pitchFamily="34" charset="0"/>
              </a:rPr>
              <a:t>RHI – regularni human insulin, NPH – neutralni protamin Hagedorn, IAsp – insulin aspart, IDet – insulin detemir</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5650" name="Title 3"/>
          <p:cNvSpPr>
            <a:spLocks noGrp="1"/>
          </p:cNvSpPr>
          <p:nvPr>
            <p:ph type="title" idx="4294967295"/>
          </p:nvPr>
        </p:nvSpPr>
        <p:spPr/>
        <p:txBody>
          <a:bodyPr/>
          <a:lstStyle/>
          <a:p>
            <a:pPr eaLnBrk="1" hangingPunct="1"/>
            <a:r>
              <a:rPr lang="sr-Latn-CS" smtClean="0"/>
              <a:t>Promene u telesnoj težini</a:t>
            </a:r>
            <a:endParaRPr lang="en-GB" smtClean="0"/>
          </a:p>
        </p:txBody>
      </p:sp>
      <p:sp>
        <p:nvSpPr>
          <p:cNvPr id="62468" name="Rectangle 4"/>
          <p:cNvSpPr>
            <a:spLocks noChangeArrowheads="1"/>
          </p:cNvSpPr>
          <p:nvPr/>
        </p:nvSpPr>
        <p:spPr bwMode="auto">
          <a:xfrm>
            <a:off x="225425" y="4629153"/>
            <a:ext cx="8040688" cy="276999"/>
          </a:xfrm>
          <a:prstGeom prst="rect">
            <a:avLst/>
          </a:prstGeom>
          <a:noFill/>
          <a:ln>
            <a:noFill/>
          </a:ln>
          <a:extLst/>
        </p:spPr>
        <p:txBody>
          <a:bodyPr lIns="0" tIns="0" rIns="0" bIns="0" anchor="b">
            <a:spAutoFit/>
          </a:bodyPr>
          <a:lstStyle/>
          <a:p>
            <a:pPr eaLnBrk="0" hangingPunct="0"/>
            <a:r>
              <a:rPr lang="en-GB" sz="900">
                <a:solidFill>
                  <a:schemeClr val="accent1"/>
                </a:solidFill>
                <a:latin typeface="Verdana" pitchFamily="34" charset="0"/>
              </a:rPr>
              <a:t>NPH</a:t>
            </a:r>
            <a:r>
              <a:rPr lang="sr-Latn-CS" sz="900">
                <a:solidFill>
                  <a:schemeClr val="accent1"/>
                </a:solidFill>
                <a:latin typeface="Verdana" pitchFamily="34" charset="0"/>
              </a:rPr>
              <a:t> -</a:t>
            </a:r>
            <a:r>
              <a:rPr lang="en-GB" sz="900">
                <a:solidFill>
                  <a:schemeClr val="accent1"/>
                </a:solidFill>
                <a:latin typeface="Verdana" pitchFamily="34" charset="0"/>
              </a:rPr>
              <a:t> neutralan protamin Hagedorn</a:t>
            </a:r>
            <a:r>
              <a:rPr lang="sr-Latn-CS" sz="900">
                <a:solidFill>
                  <a:schemeClr val="accent1"/>
                </a:solidFill>
                <a:latin typeface="Verdana" pitchFamily="34" charset="0"/>
              </a:rPr>
              <a:t>, RHI – regularni humani insulin</a:t>
            </a:r>
            <a:r>
              <a:rPr lang="en-GB" sz="900">
                <a:solidFill>
                  <a:schemeClr val="accent1"/>
                </a:solidFill>
                <a:latin typeface="Verdana" pitchFamily="34" charset="0"/>
              </a:rPr>
              <a:t/>
            </a:r>
            <a:br>
              <a:rPr lang="en-GB" sz="900">
                <a:solidFill>
                  <a:schemeClr val="accent1"/>
                </a:solidFill>
                <a:latin typeface="Verdana" pitchFamily="34" charset="0"/>
              </a:rPr>
            </a:br>
            <a:r>
              <a:rPr lang="en-GB" sz="900">
                <a:solidFill>
                  <a:schemeClr val="accent1"/>
                </a:solidFill>
                <a:latin typeface="Verdana" pitchFamily="34" charset="0"/>
              </a:rPr>
              <a:t>Adaptirano iz: 1</a:t>
            </a:r>
            <a:r>
              <a:rPr lang="sr-Latn-CS" sz="900">
                <a:solidFill>
                  <a:schemeClr val="accent1"/>
                </a:solidFill>
                <a:latin typeface="Verdana" pitchFamily="34" charset="0"/>
              </a:rPr>
              <a:t>. </a:t>
            </a:r>
            <a:r>
              <a:rPr lang="en-GB" sz="900">
                <a:solidFill>
                  <a:schemeClr val="accent1"/>
                </a:solidFill>
                <a:latin typeface="Verdana" pitchFamily="34" charset="0"/>
              </a:rPr>
              <a:t>Hermansen </a:t>
            </a:r>
            <a:r>
              <a:rPr lang="en-GB" sz="900" i="1">
                <a:solidFill>
                  <a:schemeClr val="accent1"/>
                </a:solidFill>
                <a:latin typeface="Verdana" pitchFamily="34" charset="0"/>
              </a:rPr>
              <a:t>et al. Diabetologia </a:t>
            </a:r>
            <a:r>
              <a:rPr lang="en-GB" sz="900">
                <a:solidFill>
                  <a:schemeClr val="accent1"/>
                </a:solidFill>
                <a:latin typeface="Verdana" pitchFamily="34" charset="0"/>
              </a:rPr>
              <a:t>2004;47:622–9; 2</a:t>
            </a:r>
            <a:r>
              <a:rPr lang="sr-Latn-CS" sz="900">
                <a:solidFill>
                  <a:schemeClr val="accent1"/>
                </a:solidFill>
                <a:latin typeface="Verdana" pitchFamily="34" charset="0"/>
              </a:rPr>
              <a:t>. </a:t>
            </a:r>
            <a:r>
              <a:rPr lang="en-GB" sz="900">
                <a:solidFill>
                  <a:schemeClr val="accent1"/>
                </a:solidFill>
                <a:latin typeface="Verdana" pitchFamily="34" charset="0"/>
              </a:rPr>
              <a:t> Raslova </a:t>
            </a:r>
            <a:r>
              <a:rPr lang="en-GB" sz="900" i="1">
                <a:solidFill>
                  <a:schemeClr val="accent1"/>
                </a:solidFill>
                <a:latin typeface="Verdana" pitchFamily="34" charset="0"/>
              </a:rPr>
              <a:t>et al. Diabetes Res Clin Pract </a:t>
            </a:r>
            <a:r>
              <a:rPr lang="en-GB" sz="900">
                <a:solidFill>
                  <a:schemeClr val="accent1"/>
                </a:solidFill>
                <a:latin typeface="Verdana" pitchFamily="34" charset="0"/>
              </a:rPr>
              <a:t>2004;66:193–201</a:t>
            </a:r>
          </a:p>
        </p:txBody>
      </p:sp>
      <p:grpSp>
        <p:nvGrpSpPr>
          <p:cNvPr id="2715694" name="Group 67"/>
          <p:cNvGrpSpPr>
            <a:grpSpLocks/>
          </p:cNvGrpSpPr>
          <p:nvPr/>
        </p:nvGrpSpPr>
        <p:grpSpPr bwMode="auto">
          <a:xfrm>
            <a:off x="246069" y="1085850"/>
            <a:ext cx="8550275" cy="2876550"/>
            <a:chOff x="-4" y="697"/>
            <a:chExt cx="5944" cy="2000"/>
          </a:xfrm>
        </p:grpSpPr>
        <p:sp>
          <p:nvSpPr>
            <p:cNvPr id="2715695" name="Rectangle 32"/>
            <p:cNvSpPr>
              <a:spLocks noChangeArrowheads="1"/>
            </p:cNvSpPr>
            <p:nvPr/>
          </p:nvSpPr>
          <p:spPr bwMode="auto">
            <a:xfrm rot="5400000" flipV="1">
              <a:off x="-856" y="1587"/>
              <a:ext cx="1962" cy="257"/>
            </a:xfrm>
            <a:prstGeom prst="rect">
              <a:avLst/>
            </a:prstGeom>
            <a:noFill/>
            <a:ln w="9525">
              <a:noFill/>
              <a:miter lim="800000"/>
              <a:headEnd/>
              <a:tailEnd/>
            </a:ln>
          </p:spPr>
          <p:txBody>
            <a:bodyPr lIns="0" tIns="0" rIns="0" bIns="0">
              <a:spAutoFit/>
            </a:bodyPr>
            <a:lstStyle/>
            <a:p>
              <a:pPr algn="ctr"/>
              <a:r>
                <a:rPr lang="en-GB" sz="1200"/>
                <a:t>Promena u </a:t>
              </a:r>
              <a:br>
                <a:rPr lang="en-GB" sz="1200"/>
              </a:br>
              <a:r>
                <a:rPr lang="en-GB" sz="1200"/>
                <a:t>srednjoj telesnoj težini ±</a:t>
              </a:r>
              <a:r>
                <a:rPr lang="sr-Latn-CS" sz="1200"/>
                <a:t> SD </a:t>
              </a:r>
              <a:r>
                <a:rPr lang="en-GB" sz="1200"/>
                <a:t>(kg)</a:t>
              </a:r>
            </a:p>
          </p:txBody>
        </p:sp>
        <p:grpSp>
          <p:nvGrpSpPr>
            <p:cNvPr id="2715696" name="Group 44"/>
            <p:cNvGrpSpPr>
              <a:grpSpLocks/>
            </p:cNvGrpSpPr>
            <p:nvPr/>
          </p:nvGrpSpPr>
          <p:grpSpPr bwMode="auto">
            <a:xfrm>
              <a:off x="456" y="985"/>
              <a:ext cx="2613" cy="1388"/>
              <a:chOff x="613463" y="1737959"/>
              <a:chExt cx="4194511" cy="2376617"/>
            </a:xfrm>
          </p:grpSpPr>
          <p:sp>
            <p:nvSpPr>
              <p:cNvPr id="2715697" name="Line 8"/>
              <p:cNvSpPr>
                <a:spLocks noChangeShapeType="1"/>
              </p:cNvSpPr>
              <p:nvPr/>
            </p:nvSpPr>
            <p:spPr bwMode="auto">
              <a:xfrm>
                <a:off x="2245654" y="3474122"/>
                <a:ext cx="0" cy="138688"/>
              </a:xfrm>
              <a:prstGeom prst="line">
                <a:avLst/>
              </a:prstGeom>
              <a:noFill/>
              <a:ln w="19050">
                <a:solidFill>
                  <a:schemeClr val="tx1"/>
                </a:solidFill>
                <a:round/>
                <a:headEnd/>
                <a:tailEnd/>
              </a:ln>
            </p:spPr>
            <p:txBody>
              <a:bodyPr/>
              <a:lstStyle/>
              <a:p>
                <a:endParaRPr lang="en-US"/>
              </a:p>
            </p:txBody>
          </p:sp>
          <p:sp>
            <p:nvSpPr>
              <p:cNvPr id="2715698" name="Line 9"/>
              <p:cNvSpPr>
                <a:spLocks noChangeShapeType="1"/>
              </p:cNvSpPr>
              <p:nvPr/>
            </p:nvSpPr>
            <p:spPr bwMode="auto">
              <a:xfrm flipV="1">
                <a:off x="2199785" y="3608766"/>
                <a:ext cx="103881" cy="0"/>
              </a:xfrm>
              <a:prstGeom prst="line">
                <a:avLst/>
              </a:prstGeom>
              <a:noFill/>
              <a:ln w="19050">
                <a:solidFill>
                  <a:schemeClr val="tx1"/>
                </a:solidFill>
                <a:round/>
                <a:headEnd/>
                <a:tailEnd/>
              </a:ln>
            </p:spPr>
            <p:txBody>
              <a:bodyPr/>
              <a:lstStyle/>
              <a:p>
                <a:endParaRPr lang="en-US"/>
              </a:p>
            </p:txBody>
          </p:sp>
          <p:sp>
            <p:nvSpPr>
              <p:cNvPr id="2715699" name="Line 10"/>
              <p:cNvSpPr>
                <a:spLocks noChangeShapeType="1"/>
              </p:cNvSpPr>
              <p:nvPr/>
            </p:nvSpPr>
            <p:spPr bwMode="auto">
              <a:xfrm>
                <a:off x="1115038" y="1857467"/>
                <a:ext cx="1464" cy="2089166"/>
              </a:xfrm>
              <a:prstGeom prst="line">
                <a:avLst/>
              </a:prstGeom>
              <a:noFill/>
              <a:ln w="19050">
                <a:solidFill>
                  <a:schemeClr val="accent1"/>
                </a:solidFill>
                <a:round/>
                <a:headEnd/>
                <a:tailEnd/>
              </a:ln>
            </p:spPr>
            <p:txBody>
              <a:bodyPr/>
              <a:lstStyle/>
              <a:p>
                <a:endParaRPr lang="en-US"/>
              </a:p>
            </p:txBody>
          </p:sp>
          <p:sp>
            <p:nvSpPr>
              <p:cNvPr id="2715700" name="Line 11"/>
              <p:cNvSpPr>
                <a:spLocks noChangeShapeType="1"/>
              </p:cNvSpPr>
              <p:nvPr/>
            </p:nvSpPr>
            <p:spPr bwMode="auto">
              <a:xfrm>
                <a:off x="1066755" y="3946633"/>
                <a:ext cx="48283" cy="0"/>
              </a:xfrm>
              <a:prstGeom prst="line">
                <a:avLst/>
              </a:prstGeom>
              <a:noFill/>
              <a:ln w="19050">
                <a:solidFill>
                  <a:schemeClr val="accent1"/>
                </a:solidFill>
                <a:round/>
                <a:headEnd/>
                <a:tailEnd/>
              </a:ln>
            </p:spPr>
            <p:txBody>
              <a:bodyPr/>
              <a:lstStyle/>
              <a:p>
                <a:endParaRPr lang="en-US"/>
              </a:p>
            </p:txBody>
          </p:sp>
          <p:sp>
            <p:nvSpPr>
              <p:cNvPr id="2715701" name="Line 12"/>
              <p:cNvSpPr>
                <a:spLocks noChangeShapeType="1"/>
              </p:cNvSpPr>
              <p:nvPr/>
            </p:nvSpPr>
            <p:spPr bwMode="auto">
              <a:xfrm>
                <a:off x="1066755" y="3529095"/>
                <a:ext cx="48283" cy="1476"/>
              </a:xfrm>
              <a:prstGeom prst="line">
                <a:avLst/>
              </a:prstGeom>
              <a:noFill/>
              <a:ln w="19050">
                <a:solidFill>
                  <a:schemeClr val="accent1"/>
                </a:solidFill>
                <a:round/>
                <a:headEnd/>
                <a:tailEnd/>
              </a:ln>
            </p:spPr>
            <p:txBody>
              <a:bodyPr/>
              <a:lstStyle/>
              <a:p>
                <a:endParaRPr lang="en-US"/>
              </a:p>
            </p:txBody>
          </p:sp>
          <p:sp>
            <p:nvSpPr>
              <p:cNvPr id="2715702" name="Line 13"/>
              <p:cNvSpPr>
                <a:spLocks noChangeShapeType="1"/>
              </p:cNvSpPr>
              <p:nvPr/>
            </p:nvSpPr>
            <p:spPr bwMode="auto">
              <a:xfrm>
                <a:off x="1066755" y="3113032"/>
                <a:ext cx="48283" cy="0"/>
              </a:xfrm>
              <a:prstGeom prst="line">
                <a:avLst/>
              </a:prstGeom>
              <a:noFill/>
              <a:ln w="19050">
                <a:solidFill>
                  <a:schemeClr val="accent1"/>
                </a:solidFill>
                <a:round/>
                <a:headEnd/>
                <a:tailEnd/>
              </a:ln>
            </p:spPr>
            <p:txBody>
              <a:bodyPr/>
              <a:lstStyle/>
              <a:p>
                <a:endParaRPr lang="en-US"/>
              </a:p>
            </p:txBody>
          </p:sp>
          <p:sp>
            <p:nvSpPr>
              <p:cNvPr id="2715703" name="Line 14"/>
              <p:cNvSpPr>
                <a:spLocks noChangeShapeType="1"/>
              </p:cNvSpPr>
              <p:nvPr/>
            </p:nvSpPr>
            <p:spPr bwMode="auto">
              <a:xfrm>
                <a:off x="1066755" y="2691068"/>
                <a:ext cx="48283" cy="1476"/>
              </a:xfrm>
              <a:prstGeom prst="line">
                <a:avLst/>
              </a:prstGeom>
              <a:noFill/>
              <a:ln w="19050">
                <a:solidFill>
                  <a:schemeClr val="accent1"/>
                </a:solidFill>
                <a:round/>
                <a:headEnd/>
                <a:tailEnd/>
              </a:ln>
            </p:spPr>
            <p:txBody>
              <a:bodyPr/>
              <a:lstStyle/>
              <a:p>
                <a:endParaRPr lang="en-US"/>
              </a:p>
            </p:txBody>
          </p:sp>
          <p:sp>
            <p:nvSpPr>
              <p:cNvPr id="2715704" name="Line 15"/>
              <p:cNvSpPr>
                <a:spLocks noChangeShapeType="1"/>
              </p:cNvSpPr>
              <p:nvPr/>
            </p:nvSpPr>
            <p:spPr bwMode="auto">
              <a:xfrm>
                <a:off x="1066755" y="2275005"/>
                <a:ext cx="48283" cy="0"/>
              </a:xfrm>
              <a:prstGeom prst="line">
                <a:avLst/>
              </a:prstGeom>
              <a:noFill/>
              <a:ln w="19050">
                <a:solidFill>
                  <a:schemeClr val="accent1"/>
                </a:solidFill>
                <a:round/>
                <a:headEnd/>
                <a:tailEnd/>
              </a:ln>
            </p:spPr>
            <p:txBody>
              <a:bodyPr/>
              <a:lstStyle/>
              <a:p>
                <a:endParaRPr lang="en-US"/>
              </a:p>
            </p:txBody>
          </p:sp>
          <p:sp>
            <p:nvSpPr>
              <p:cNvPr id="2715705" name="Line 16"/>
              <p:cNvSpPr>
                <a:spLocks noChangeShapeType="1"/>
              </p:cNvSpPr>
              <p:nvPr/>
            </p:nvSpPr>
            <p:spPr bwMode="auto">
              <a:xfrm>
                <a:off x="1066755" y="1857467"/>
                <a:ext cx="48283" cy="1475"/>
              </a:xfrm>
              <a:prstGeom prst="line">
                <a:avLst/>
              </a:prstGeom>
              <a:noFill/>
              <a:ln w="19050">
                <a:solidFill>
                  <a:schemeClr val="accent1"/>
                </a:solidFill>
                <a:round/>
                <a:headEnd/>
                <a:tailEnd/>
              </a:ln>
            </p:spPr>
            <p:txBody>
              <a:bodyPr/>
              <a:lstStyle/>
              <a:p>
                <a:endParaRPr lang="en-US"/>
              </a:p>
            </p:txBody>
          </p:sp>
          <p:sp>
            <p:nvSpPr>
              <p:cNvPr id="2715706" name="Line 17"/>
              <p:cNvSpPr>
                <a:spLocks noChangeShapeType="1"/>
              </p:cNvSpPr>
              <p:nvPr/>
            </p:nvSpPr>
            <p:spPr bwMode="auto">
              <a:xfrm flipV="1">
                <a:off x="1115038" y="2691068"/>
                <a:ext cx="1464" cy="45738"/>
              </a:xfrm>
              <a:prstGeom prst="line">
                <a:avLst/>
              </a:prstGeom>
              <a:noFill/>
              <a:ln w="19050">
                <a:solidFill>
                  <a:schemeClr val="accent1"/>
                </a:solidFill>
                <a:round/>
                <a:headEnd/>
                <a:tailEnd/>
              </a:ln>
            </p:spPr>
            <p:txBody>
              <a:bodyPr/>
              <a:lstStyle/>
              <a:p>
                <a:endParaRPr lang="en-US"/>
              </a:p>
            </p:txBody>
          </p:sp>
          <p:sp>
            <p:nvSpPr>
              <p:cNvPr id="2715707" name="Rectangle 18"/>
              <p:cNvSpPr>
                <a:spLocks noChangeArrowheads="1"/>
              </p:cNvSpPr>
              <p:nvPr/>
            </p:nvSpPr>
            <p:spPr bwMode="auto">
              <a:xfrm>
                <a:off x="622307" y="3811538"/>
                <a:ext cx="354194" cy="256356"/>
              </a:xfrm>
              <a:prstGeom prst="rect">
                <a:avLst/>
              </a:prstGeom>
              <a:noFill/>
              <a:ln w="9525">
                <a:noFill/>
                <a:miter lim="800000"/>
                <a:headEnd/>
                <a:tailEnd/>
              </a:ln>
            </p:spPr>
            <p:txBody>
              <a:bodyPr wrap="none" lIns="0" tIns="0" rIns="0" bIns="0">
                <a:spAutoFit/>
              </a:bodyPr>
              <a:lstStyle/>
              <a:p>
                <a:r>
                  <a:rPr lang="en-GB" sz="1400"/>
                  <a:t>–1.5</a:t>
                </a:r>
              </a:p>
            </p:txBody>
          </p:sp>
          <p:sp>
            <p:nvSpPr>
              <p:cNvPr id="2715708" name="Rectangle 19"/>
              <p:cNvSpPr>
                <a:spLocks noChangeArrowheads="1"/>
              </p:cNvSpPr>
              <p:nvPr/>
            </p:nvSpPr>
            <p:spPr bwMode="auto">
              <a:xfrm>
                <a:off x="624078" y="3394676"/>
                <a:ext cx="354194" cy="256436"/>
              </a:xfrm>
              <a:prstGeom prst="rect">
                <a:avLst/>
              </a:prstGeom>
              <a:noFill/>
              <a:ln w="9525">
                <a:noFill/>
                <a:miter lim="800000"/>
                <a:headEnd/>
                <a:tailEnd/>
              </a:ln>
            </p:spPr>
            <p:txBody>
              <a:bodyPr wrap="none" lIns="0" tIns="0" rIns="0" bIns="0">
                <a:spAutoFit/>
              </a:bodyPr>
              <a:lstStyle/>
              <a:p>
                <a:r>
                  <a:rPr lang="en-GB" sz="1400"/>
                  <a:t>–1.0</a:t>
                </a:r>
              </a:p>
            </p:txBody>
          </p:sp>
          <p:sp>
            <p:nvSpPr>
              <p:cNvPr id="2715709" name="Rectangle 20"/>
              <p:cNvSpPr>
                <a:spLocks noChangeArrowheads="1"/>
              </p:cNvSpPr>
              <p:nvPr/>
            </p:nvSpPr>
            <p:spPr bwMode="auto">
              <a:xfrm>
                <a:off x="613463" y="2978793"/>
                <a:ext cx="354194" cy="256436"/>
              </a:xfrm>
              <a:prstGeom prst="rect">
                <a:avLst/>
              </a:prstGeom>
              <a:noFill/>
              <a:ln w="9525">
                <a:noFill/>
                <a:miter lim="800000"/>
                <a:headEnd/>
                <a:tailEnd/>
              </a:ln>
            </p:spPr>
            <p:txBody>
              <a:bodyPr wrap="none" lIns="0" tIns="0" rIns="0" bIns="0">
                <a:spAutoFit/>
              </a:bodyPr>
              <a:lstStyle/>
              <a:p>
                <a:r>
                  <a:rPr lang="en-GB" sz="1400"/>
                  <a:t>–0.5</a:t>
                </a:r>
              </a:p>
            </p:txBody>
          </p:sp>
          <p:sp>
            <p:nvSpPr>
              <p:cNvPr id="2715710" name="Rectangle 21"/>
              <p:cNvSpPr>
                <a:spLocks noChangeArrowheads="1"/>
              </p:cNvSpPr>
              <p:nvPr/>
            </p:nvSpPr>
            <p:spPr bwMode="auto">
              <a:xfrm>
                <a:off x="902047" y="2571609"/>
                <a:ext cx="101966" cy="256436"/>
              </a:xfrm>
              <a:prstGeom prst="rect">
                <a:avLst/>
              </a:prstGeom>
              <a:noFill/>
              <a:ln w="9525">
                <a:noFill/>
                <a:miter lim="800000"/>
                <a:headEnd/>
                <a:tailEnd/>
              </a:ln>
            </p:spPr>
            <p:txBody>
              <a:bodyPr wrap="none" lIns="0" tIns="0" rIns="0" bIns="0">
                <a:spAutoFit/>
              </a:bodyPr>
              <a:lstStyle/>
              <a:p>
                <a:r>
                  <a:rPr lang="en-GB" sz="1400"/>
                  <a:t>0</a:t>
                </a:r>
              </a:p>
            </p:txBody>
          </p:sp>
          <p:sp>
            <p:nvSpPr>
              <p:cNvPr id="2715711" name="Rectangle 22"/>
              <p:cNvSpPr>
                <a:spLocks noChangeArrowheads="1"/>
              </p:cNvSpPr>
              <p:nvPr/>
            </p:nvSpPr>
            <p:spPr bwMode="auto">
              <a:xfrm>
                <a:off x="740937" y="2153835"/>
                <a:ext cx="254017" cy="256436"/>
              </a:xfrm>
              <a:prstGeom prst="rect">
                <a:avLst/>
              </a:prstGeom>
              <a:noFill/>
              <a:ln w="9525">
                <a:noFill/>
                <a:miter lim="800000"/>
                <a:headEnd/>
                <a:tailEnd/>
              </a:ln>
            </p:spPr>
            <p:txBody>
              <a:bodyPr wrap="none" lIns="0" tIns="0" rIns="0" bIns="0">
                <a:spAutoFit/>
              </a:bodyPr>
              <a:lstStyle/>
              <a:p>
                <a:r>
                  <a:rPr lang="en-GB" sz="1400"/>
                  <a:t>0.5</a:t>
                </a:r>
              </a:p>
            </p:txBody>
          </p:sp>
          <p:sp>
            <p:nvSpPr>
              <p:cNvPr id="2715712" name="Rectangle 23"/>
              <p:cNvSpPr>
                <a:spLocks noChangeArrowheads="1"/>
              </p:cNvSpPr>
              <p:nvPr/>
            </p:nvSpPr>
            <p:spPr bwMode="auto">
              <a:xfrm>
                <a:off x="733856" y="1737959"/>
                <a:ext cx="254017" cy="256436"/>
              </a:xfrm>
              <a:prstGeom prst="rect">
                <a:avLst/>
              </a:prstGeom>
              <a:noFill/>
              <a:ln w="9525">
                <a:noFill/>
                <a:miter lim="800000"/>
                <a:headEnd/>
                <a:tailEnd/>
              </a:ln>
            </p:spPr>
            <p:txBody>
              <a:bodyPr wrap="none" lIns="0" tIns="0" rIns="0" bIns="0">
                <a:spAutoFit/>
              </a:bodyPr>
              <a:lstStyle/>
              <a:p>
                <a:r>
                  <a:rPr lang="en-GB" sz="1400"/>
                  <a:t>1.0</a:t>
                </a:r>
              </a:p>
            </p:txBody>
          </p:sp>
          <p:sp>
            <p:nvSpPr>
              <p:cNvPr id="2715713" name="Line 24"/>
              <p:cNvSpPr>
                <a:spLocks noChangeShapeType="1"/>
              </p:cNvSpPr>
              <p:nvPr/>
            </p:nvSpPr>
            <p:spPr bwMode="auto">
              <a:xfrm flipV="1">
                <a:off x="3937413" y="2516970"/>
                <a:ext cx="0" cy="116557"/>
              </a:xfrm>
              <a:prstGeom prst="line">
                <a:avLst/>
              </a:prstGeom>
              <a:noFill/>
              <a:ln w="19050">
                <a:solidFill>
                  <a:schemeClr val="tx1"/>
                </a:solidFill>
                <a:round/>
                <a:headEnd/>
                <a:tailEnd/>
              </a:ln>
            </p:spPr>
            <p:txBody>
              <a:bodyPr/>
              <a:lstStyle/>
              <a:p>
                <a:endParaRPr lang="en-US"/>
              </a:p>
            </p:txBody>
          </p:sp>
          <p:sp>
            <p:nvSpPr>
              <p:cNvPr id="2715714" name="Line 25"/>
              <p:cNvSpPr>
                <a:spLocks noChangeShapeType="1"/>
              </p:cNvSpPr>
              <p:nvPr/>
            </p:nvSpPr>
            <p:spPr bwMode="auto">
              <a:xfrm>
                <a:off x="3937413" y="2639428"/>
                <a:ext cx="1463" cy="120983"/>
              </a:xfrm>
              <a:prstGeom prst="line">
                <a:avLst/>
              </a:prstGeom>
              <a:noFill/>
              <a:ln w="19050">
                <a:solidFill>
                  <a:schemeClr val="tx1"/>
                </a:solidFill>
                <a:round/>
                <a:headEnd/>
                <a:tailEnd/>
              </a:ln>
            </p:spPr>
            <p:txBody>
              <a:bodyPr/>
              <a:lstStyle/>
              <a:p>
                <a:endParaRPr lang="en-US"/>
              </a:p>
            </p:txBody>
          </p:sp>
          <p:sp>
            <p:nvSpPr>
              <p:cNvPr id="2715715" name="Line 26"/>
              <p:cNvSpPr>
                <a:spLocks noChangeShapeType="1"/>
              </p:cNvSpPr>
              <p:nvPr/>
            </p:nvSpPr>
            <p:spPr bwMode="auto">
              <a:xfrm flipV="1">
                <a:off x="3881814" y="2511069"/>
                <a:ext cx="105345" cy="0"/>
              </a:xfrm>
              <a:prstGeom prst="line">
                <a:avLst/>
              </a:prstGeom>
              <a:noFill/>
              <a:ln w="19050">
                <a:solidFill>
                  <a:schemeClr val="tx1"/>
                </a:solidFill>
                <a:round/>
                <a:headEnd/>
                <a:tailEnd/>
              </a:ln>
            </p:spPr>
            <p:txBody>
              <a:bodyPr/>
              <a:lstStyle/>
              <a:p>
                <a:endParaRPr lang="en-US"/>
              </a:p>
            </p:txBody>
          </p:sp>
          <p:sp>
            <p:nvSpPr>
              <p:cNvPr id="2715716" name="Line 27"/>
              <p:cNvSpPr>
                <a:spLocks noChangeShapeType="1"/>
              </p:cNvSpPr>
              <p:nvPr/>
            </p:nvSpPr>
            <p:spPr bwMode="auto">
              <a:xfrm flipV="1">
                <a:off x="3886203" y="2760412"/>
                <a:ext cx="105345" cy="0"/>
              </a:xfrm>
              <a:prstGeom prst="line">
                <a:avLst/>
              </a:prstGeom>
              <a:noFill/>
              <a:ln w="19050">
                <a:solidFill>
                  <a:schemeClr val="tx1"/>
                </a:solidFill>
                <a:round/>
                <a:headEnd/>
                <a:tailEnd/>
              </a:ln>
            </p:spPr>
            <p:txBody>
              <a:bodyPr/>
              <a:lstStyle/>
              <a:p>
                <a:endParaRPr lang="en-US"/>
              </a:p>
            </p:txBody>
          </p:sp>
          <p:sp>
            <p:nvSpPr>
              <p:cNvPr id="2715717" name="Rectangle 28"/>
              <p:cNvSpPr>
                <a:spLocks noChangeArrowheads="1"/>
              </p:cNvSpPr>
              <p:nvPr/>
            </p:nvSpPr>
            <p:spPr bwMode="auto">
              <a:xfrm>
                <a:off x="2534165" y="1788238"/>
                <a:ext cx="773143" cy="329702"/>
              </a:xfrm>
              <a:prstGeom prst="rect">
                <a:avLst/>
              </a:prstGeom>
              <a:noFill/>
              <a:ln w="9525">
                <a:noFill/>
                <a:miter lim="800000"/>
                <a:headEnd/>
                <a:tailEnd/>
              </a:ln>
            </p:spPr>
            <p:txBody>
              <a:bodyPr wrap="none">
                <a:spAutoFit/>
              </a:bodyPr>
              <a:lstStyle/>
              <a:p>
                <a:pPr algn="ctr" eaLnBrk="0" hangingPunct="0">
                  <a:spcAft>
                    <a:spcPct val="5000"/>
                  </a:spcAft>
                </a:pPr>
                <a:r>
                  <a:rPr lang="en-GB" sz="1200" i="1"/>
                  <a:t>p</a:t>
                </a:r>
                <a:r>
                  <a:rPr lang="en-GB" sz="1200"/>
                  <a:t>&lt;0.001</a:t>
                </a:r>
              </a:p>
            </p:txBody>
          </p:sp>
          <p:sp>
            <p:nvSpPr>
              <p:cNvPr id="2715718" name="Line 29"/>
              <p:cNvSpPr>
                <a:spLocks noChangeShapeType="1"/>
              </p:cNvSpPr>
              <p:nvPr/>
            </p:nvSpPr>
            <p:spPr bwMode="auto">
              <a:xfrm>
                <a:off x="2171416" y="2109760"/>
                <a:ext cx="1741123" cy="0"/>
              </a:xfrm>
              <a:prstGeom prst="line">
                <a:avLst/>
              </a:prstGeom>
              <a:noFill/>
              <a:ln w="19050">
                <a:solidFill>
                  <a:schemeClr val="tx1"/>
                </a:solidFill>
                <a:round/>
                <a:headEnd/>
                <a:tailEnd/>
              </a:ln>
            </p:spPr>
            <p:txBody>
              <a:bodyPr/>
              <a:lstStyle/>
              <a:p>
                <a:endParaRPr lang="en-US"/>
              </a:p>
            </p:txBody>
          </p:sp>
          <p:sp>
            <p:nvSpPr>
              <p:cNvPr id="2715719" name="Line 30"/>
              <p:cNvSpPr>
                <a:spLocks noChangeShapeType="1"/>
              </p:cNvSpPr>
              <p:nvPr/>
            </p:nvSpPr>
            <p:spPr bwMode="auto">
              <a:xfrm>
                <a:off x="2171416" y="2108285"/>
                <a:ext cx="0" cy="79672"/>
              </a:xfrm>
              <a:prstGeom prst="line">
                <a:avLst/>
              </a:prstGeom>
              <a:noFill/>
              <a:ln w="19050">
                <a:solidFill>
                  <a:schemeClr val="tx1"/>
                </a:solidFill>
                <a:round/>
                <a:headEnd/>
                <a:tailEnd/>
              </a:ln>
            </p:spPr>
            <p:txBody>
              <a:bodyPr/>
              <a:lstStyle/>
              <a:p>
                <a:endParaRPr lang="en-US"/>
              </a:p>
            </p:txBody>
          </p:sp>
          <p:sp>
            <p:nvSpPr>
              <p:cNvPr id="2715720" name="Line 31"/>
              <p:cNvSpPr>
                <a:spLocks noChangeShapeType="1"/>
              </p:cNvSpPr>
              <p:nvPr/>
            </p:nvSpPr>
            <p:spPr bwMode="auto">
              <a:xfrm>
                <a:off x="3918392" y="2109760"/>
                <a:ext cx="0" cy="78197"/>
              </a:xfrm>
              <a:prstGeom prst="line">
                <a:avLst/>
              </a:prstGeom>
              <a:noFill/>
              <a:ln w="19050">
                <a:solidFill>
                  <a:schemeClr val="tx1"/>
                </a:solidFill>
                <a:round/>
                <a:headEnd/>
                <a:tailEnd/>
              </a:ln>
            </p:spPr>
            <p:txBody>
              <a:bodyPr/>
              <a:lstStyle/>
              <a:p>
                <a:endParaRPr lang="en-US"/>
              </a:p>
            </p:txBody>
          </p:sp>
          <p:sp>
            <p:nvSpPr>
              <p:cNvPr id="62526" name="Rectangle 33"/>
              <p:cNvSpPr>
                <a:spLocks noChangeArrowheads="1"/>
              </p:cNvSpPr>
              <p:nvPr/>
            </p:nvSpPr>
            <p:spPr bwMode="auto">
              <a:xfrm>
                <a:off x="1469448" y="3638339"/>
                <a:ext cx="1497629" cy="476237"/>
              </a:xfrm>
              <a:prstGeom prst="rect">
                <a:avLst/>
              </a:prstGeom>
              <a:noFill/>
              <a:ln>
                <a:noFill/>
              </a:ln>
              <a:extLst/>
            </p:spPr>
            <p:txBody>
              <a:bodyPr wrap="none">
                <a:spAutoFit/>
              </a:bodyPr>
              <a:lstStyle/>
              <a:p>
                <a:pPr algn="ctr">
                  <a:spcBef>
                    <a:spcPct val="50000"/>
                  </a:spcBef>
                  <a:defRPr/>
                </a:pPr>
                <a:r>
                  <a:rPr lang="en-GB" sz="1000" dirty="0">
                    <a:latin typeface="+mn-lt"/>
                    <a:cs typeface="Arial" pitchFamily="34" charset="0"/>
                  </a:rPr>
                  <a:t>Insulin </a:t>
                </a:r>
                <a:r>
                  <a:rPr lang="en-GB" sz="1000" dirty="0" err="1">
                    <a:latin typeface="+mn-lt"/>
                    <a:cs typeface="Arial" pitchFamily="34" charset="0"/>
                  </a:rPr>
                  <a:t>aspart</a:t>
                </a:r>
                <a:r>
                  <a:rPr lang="en-GB" sz="1000" baseline="30000" dirty="0">
                    <a:latin typeface="+mn-lt"/>
                    <a:cs typeface="Arial" pitchFamily="34" charset="0"/>
                  </a:rPr>
                  <a:t> </a:t>
                </a:r>
                <a:br>
                  <a:rPr lang="en-GB" sz="1000" baseline="30000" dirty="0">
                    <a:latin typeface="+mn-lt"/>
                    <a:cs typeface="Arial" pitchFamily="34" charset="0"/>
                  </a:rPr>
                </a:br>
                <a:r>
                  <a:rPr lang="en-GB" sz="1000" dirty="0">
                    <a:latin typeface="+mn-lt"/>
                    <a:cs typeface="Arial" pitchFamily="34" charset="0"/>
                  </a:rPr>
                  <a:t>+ insulin </a:t>
                </a:r>
                <a:r>
                  <a:rPr lang="en-GB" sz="1000" dirty="0" err="1">
                    <a:latin typeface="+mn-lt"/>
                    <a:cs typeface="Arial" pitchFamily="34" charset="0"/>
                  </a:rPr>
                  <a:t>detemir</a:t>
                </a:r>
                <a:r>
                  <a:rPr lang="en-GB" sz="1000" dirty="0">
                    <a:latin typeface="+mn-lt"/>
                    <a:cs typeface="Arial" pitchFamily="34" charset="0"/>
                  </a:rPr>
                  <a:t> </a:t>
                </a:r>
              </a:p>
            </p:txBody>
          </p:sp>
          <p:sp>
            <p:nvSpPr>
              <p:cNvPr id="2715722" name="Rectangle 34"/>
              <p:cNvSpPr>
                <a:spLocks noChangeArrowheads="1"/>
              </p:cNvSpPr>
              <p:nvPr/>
            </p:nvSpPr>
            <p:spPr bwMode="auto">
              <a:xfrm>
                <a:off x="3667814" y="2204244"/>
                <a:ext cx="562059" cy="366407"/>
              </a:xfrm>
              <a:prstGeom prst="rect">
                <a:avLst/>
              </a:prstGeom>
              <a:noFill/>
              <a:ln w="9525">
                <a:noFill/>
                <a:miter lim="800000"/>
                <a:headEnd/>
                <a:tailEnd/>
              </a:ln>
            </p:spPr>
            <p:txBody>
              <a:bodyPr wrap="none">
                <a:spAutoFit/>
              </a:bodyPr>
              <a:lstStyle/>
              <a:p>
                <a:pPr eaLnBrk="0" hangingPunct="0"/>
                <a:r>
                  <a:rPr lang="en-GB" sz="1400" dirty="0">
                    <a:solidFill>
                      <a:schemeClr val="accent1">
                        <a:lumMod val="50000"/>
                      </a:schemeClr>
                    </a:solidFill>
                  </a:rPr>
                  <a:t>0.07</a:t>
                </a:r>
              </a:p>
            </p:txBody>
          </p:sp>
          <p:sp>
            <p:nvSpPr>
              <p:cNvPr id="2715723" name="Rectangle 35"/>
              <p:cNvSpPr>
                <a:spLocks noChangeArrowheads="1"/>
              </p:cNvSpPr>
              <p:nvPr/>
            </p:nvSpPr>
            <p:spPr bwMode="auto">
              <a:xfrm>
                <a:off x="3350698" y="2633527"/>
                <a:ext cx="1182208" cy="57540"/>
              </a:xfrm>
              <a:prstGeom prst="rect">
                <a:avLst/>
              </a:prstGeom>
              <a:solidFill>
                <a:srgbClr val="969696"/>
              </a:solidFill>
              <a:ln w="9525">
                <a:noFill/>
                <a:miter lim="800000"/>
                <a:headEnd/>
                <a:tailEnd/>
              </a:ln>
            </p:spPr>
            <p:txBody>
              <a:bodyPr/>
              <a:lstStyle/>
              <a:p>
                <a:pPr eaLnBrk="0" hangingPunct="0"/>
                <a:endParaRPr lang="da-DK" sz="1400"/>
              </a:p>
            </p:txBody>
          </p:sp>
          <p:sp>
            <p:nvSpPr>
              <p:cNvPr id="2715724" name="Rectangle 36" descr="Wide upward diagonal"/>
              <p:cNvSpPr>
                <a:spLocks noChangeArrowheads="1"/>
              </p:cNvSpPr>
              <p:nvPr/>
            </p:nvSpPr>
            <p:spPr bwMode="auto">
              <a:xfrm>
                <a:off x="1571534" y="2691068"/>
                <a:ext cx="1349156" cy="798192"/>
              </a:xfrm>
              <a:prstGeom prst="rect">
                <a:avLst/>
              </a:prstGeom>
              <a:blipFill dpi="0" rotWithShape="0">
                <a:blip r:embed="rId3"/>
                <a:srcRect/>
                <a:tile tx="0" ty="0" sx="100000" sy="100000" flip="none" algn="tl"/>
              </a:blipFill>
              <a:ln w="9525">
                <a:noFill/>
                <a:miter lim="800000"/>
                <a:headEnd/>
                <a:tailEnd/>
              </a:ln>
            </p:spPr>
            <p:txBody>
              <a:bodyPr/>
              <a:lstStyle/>
              <a:p>
                <a:pPr eaLnBrk="0" hangingPunct="0"/>
                <a:endParaRPr lang="da-DK" sz="1400"/>
              </a:p>
            </p:txBody>
          </p:sp>
          <p:sp>
            <p:nvSpPr>
              <p:cNvPr id="2715725" name="Line 37"/>
              <p:cNvSpPr>
                <a:spLocks noChangeShapeType="1"/>
              </p:cNvSpPr>
              <p:nvPr/>
            </p:nvSpPr>
            <p:spPr bwMode="auto">
              <a:xfrm>
                <a:off x="1125280" y="2691068"/>
                <a:ext cx="3682694" cy="1476"/>
              </a:xfrm>
              <a:prstGeom prst="line">
                <a:avLst/>
              </a:prstGeom>
              <a:noFill/>
              <a:ln w="19050">
                <a:solidFill>
                  <a:schemeClr val="accent1"/>
                </a:solidFill>
                <a:round/>
                <a:headEnd/>
                <a:tailEnd/>
              </a:ln>
            </p:spPr>
            <p:txBody>
              <a:bodyPr/>
              <a:lstStyle/>
              <a:p>
                <a:endParaRPr lang="en-US"/>
              </a:p>
            </p:txBody>
          </p:sp>
        </p:grpSp>
        <p:sp>
          <p:nvSpPr>
            <p:cNvPr id="2715726" name="Text Box 161"/>
            <p:cNvSpPr txBox="1">
              <a:spLocks noChangeArrowheads="1"/>
            </p:cNvSpPr>
            <p:nvPr/>
          </p:nvSpPr>
          <p:spPr bwMode="auto">
            <a:xfrm>
              <a:off x="1338" y="704"/>
              <a:ext cx="758" cy="193"/>
            </a:xfrm>
            <a:prstGeom prst="rect">
              <a:avLst/>
            </a:prstGeom>
            <a:noFill/>
            <a:ln w="9525">
              <a:noFill/>
              <a:miter lim="800000"/>
              <a:headEnd/>
              <a:tailEnd/>
            </a:ln>
          </p:spPr>
          <p:txBody>
            <a:bodyPr>
              <a:spAutoFit/>
            </a:bodyPr>
            <a:lstStyle/>
            <a:p>
              <a:pPr eaLnBrk="0" hangingPunct="0"/>
              <a:r>
                <a:rPr lang="en-GB" sz="1200" b="1">
                  <a:latin typeface="Verdana" pitchFamily="34" charset="0"/>
                </a:rPr>
                <a:t>D</a:t>
              </a:r>
              <a:r>
                <a:rPr lang="sr-Latn-CS" sz="1200" b="1">
                  <a:latin typeface="Verdana" pitchFamily="34" charset="0"/>
                </a:rPr>
                <a:t>M</a:t>
              </a:r>
              <a:r>
                <a:rPr lang="en-GB" sz="1200" b="1">
                  <a:latin typeface="Verdana" pitchFamily="34" charset="0"/>
                </a:rPr>
                <a:t> </a:t>
              </a:r>
              <a:r>
                <a:rPr lang="sr-Latn-CS" sz="1200" b="1">
                  <a:latin typeface="Verdana" pitchFamily="34" charset="0"/>
                </a:rPr>
                <a:t>tip </a:t>
              </a:r>
              <a:r>
                <a:rPr lang="en-GB" sz="1200" b="1">
                  <a:latin typeface="Verdana" pitchFamily="34" charset="0"/>
                </a:rPr>
                <a:t>1</a:t>
              </a:r>
              <a:r>
                <a:rPr lang="en-GB" sz="1200" b="1" baseline="30000">
                  <a:latin typeface="Verdana" pitchFamily="34" charset="0"/>
                </a:rPr>
                <a:t>1</a:t>
              </a:r>
            </a:p>
          </p:txBody>
        </p:sp>
        <p:grpSp>
          <p:nvGrpSpPr>
            <p:cNvPr id="2715727" name="Group 45"/>
            <p:cNvGrpSpPr>
              <a:grpSpLocks/>
            </p:cNvGrpSpPr>
            <p:nvPr/>
          </p:nvGrpSpPr>
          <p:grpSpPr bwMode="auto">
            <a:xfrm>
              <a:off x="3319" y="974"/>
              <a:ext cx="2621" cy="1418"/>
              <a:chOff x="1038247" y="1646623"/>
              <a:chExt cx="6161838" cy="2898135"/>
            </a:xfrm>
          </p:grpSpPr>
          <p:sp>
            <p:nvSpPr>
              <p:cNvPr id="2715728" name="Rectangle 5"/>
              <p:cNvSpPr>
                <a:spLocks noChangeArrowheads="1"/>
              </p:cNvSpPr>
              <p:nvPr/>
            </p:nvSpPr>
            <p:spPr bwMode="auto">
              <a:xfrm>
                <a:off x="3729038" y="1646623"/>
                <a:ext cx="1595437" cy="228601"/>
              </a:xfrm>
              <a:prstGeom prst="rect">
                <a:avLst/>
              </a:prstGeom>
              <a:noFill/>
              <a:ln w="9525">
                <a:noFill/>
                <a:miter lim="800000"/>
                <a:headEnd/>
                <a:tailEnd/>
              </a:ln>
            </p:spPr>
            <p:txBody>
              <a:bodyPr lIns="80467" tIns="40234" rIns="80467" bIns="40234"/>
              <a:lstStyle/>
              <a:p>
                <a:pPr algn="ctr" eaLnBrk="0" hangingPunct="0"/>
                <a:r>
                  <a:rPr lang="en-GB" sz="1200" i="1"/>
                  <a:t>p</a:t>
                </a:r>
                <a:r>
                  <a:rPr lang="en-GB" sz="1200"/>
                  <a:t>=0.038</a:t>
                </a:r>
              </a:p>
            </p:txBody>
          </p:sp>
          <p:sp>
            <p:nvSpPr>
              <p:cNvPr id="2715729" name="Line 6"/>
              <p:cNvSpPr>
                <a:spLocks noChangeShapeType="1"/>
              </p:cNvSpPr>
              <p:nvPr/>
            </p:nvSpPr>
            <p:spPr bwMode="auto">
              <a:xfrm flipH="1">
                <a:off x="3330575" y="2019300"/>
                <a:ext cx="2360613" cy="0"/>
              </a:xfrm>
              <a:prstGeom prst="line">
                <a:avLst/>
              </a:prstGeom>
              <a:noFill/>
              <a:ln w="19050">
                <a:solidFill>
                  <a:schemeClr val="tx1"/>
                </a:solidFill>
                <a:round/>
                <a:headEnd/>
                <a:tailEnd/>
              </a:ln>
            </p:spPr>
            <p:txBody>
              <a:bodyPr anchor="ctr"/>
              <a:lstStyle/>
              <a:p>
                <a:endParaRPr lang="en-US"/>
              </a:p>
            </p:txBody>
          </p:sp>
          <p:sp>
            <p:nvSpPr>
              <p:cNvPr id="2715730" name="Line 7"/>
              <p:cNvSpPr>
                <a:spLocks noChangeShapeType="1"/>
              </p:cNvSpPr>
              <p:nvPr/>
            </p:nvSpPr>
            <p:spPr bwMode="auto">
              <a:xfrm>
                <a:off x="3330575" y="2019300"/>
                <a:ext cx="0" cy="149225"/>
              </a:xfrm>
              <a:prstGeom prst="line">
                <a:avLst/>
              </a:prstGeom>
              <a:noFill/>
              <a:ln w="19050">
                <a:solidFill>
                  <a:schemeClr val="tx1"/>
                </a:solidFill>
                <a:round/>
                <a:headEnd/>
                <a:tailEnd/>
              </a:ln>
            </p:spPr>
            <p:txBody>
              <a:bodyPr anchor="ctr"/>
              <a:lstStyle/>
              <a:p>
                <a:endParaRPr lang="en-US"/>
              </a:p>
            </p:txBody>
          </p:sp>
          <p:sp>
            <p:nvSpPr>
              <p:cNvPr id="2715731" name="Line 8"/>
              <p:cNvSpPr>
                <a:spLocks noChangeShapeType="1"/>
              </p:cNvSpPr>
              <p:nvPr/>
            </p:nvSpPr>
            <p:spPr bwMode="auto">
              <a:xfrm>
                <a:off x="5691188" y="2012950"/>
                <a:ext cx="0" cy="139700"/>
              </a:xfrm>
              <a:prstGeom prst="line">
                <a:avLst/>
              </a:prstGeom>
              <a:noFill/>
              <a:ln w="19050">
                <a:solidFill>
                  <a:schemeClr val="tx1"/>
                </a:solidFill>
                <a:round/>
                <a:headEnd/>
                <a:tailEnd/>
              </a:ln>
            </p:spPr>
            <p:txBody>
              <a:bodyPr anchor="ctr"/>
              <a:lstStyle/>
              <a:p>
                <a:endParaRPr lang="en-US"/>
              </a:p>
            </p:txBody>
          </p:sp>
          <p:sp>
            <p:nvSpPr>
              <p:cNvPr id="2715732" name="Text Box 9"/>
              <p:cNvSpPr txBox="1">
                <a:spLocks noChangeArrowheads="1"/>
              </p:cNvSpPr>
              <p:nvPr/>
            </p:nvSpPr>
            <p:spPr bwMode="auto">
              <a:xfrm>
                <a:off x="1051219" y="1829943"/>
                <a:ext cx="778303" cy="437471"/>
              </a:xfrm>
              <a:prstGeom prst="rect">
                <a:avLst/>
              </a:prstGeom>
              <a:noFill/>
              <a:ln w="9525">
                <a:noFill/>
                <a:miter lim="800000"/>
                <a:headEnd/>
                <a:tailEnd/>
              </a:ln>
            </p:spPr>
            <p:txBody>
              <a:bodyPr>
                <a:spAutoFit/>
              </a:bodyPr>
              <a:lstStyle/>
              <a:p>
                <a:pPr algn="ctr">
                  <a:spcBef>
                    <a:spcPct val="50000"/>
                  </a:spcBef>
                </a:pPr>
                <a:r>
                  <a:rPr lang="en-GB" sz="1400">
                    <a:latin typeface="Verdana" pitchFamily="34" charset="0"/>
                  </a:rPr>
                  <a:t>1.5 </a:t>
                </a:r>
              </a:p>
            </p:txBody>
          </p:sp>
          <p:sp>
            <p:nvSpPr>
              <p:cNvPr id="2715733" name="Text Box 10"/>
              <p:cNvSpPr txBox="1">
                <a:spLocks noChangeArrowheads="1"/>
              </p:cNvSpPr>
              <p:nvPr/>
            </p:nvSpPr>
            <p:spPr bwMode="auto">
              <a:xfrm>
                <a:off x="1038247" y="2495813"/>
                <a:ext cx="791275" cy="437471"/>
              </a:xfrm>
              <a:prstGeom prst="rect">
                <a:avLst/>
              </a:prstGeom>
              <a:noFill/>
              <a:ln w="9525">
                <a:noFill/>
                <a:miter lim="800000"/>
                <a:headEnd/>
                <a:tailEnd/>
              </a:ln>
            </p:spPr>
            <p:txBody>
              <a:bodyPr>
                <a:spAutoFit/>
              </a:bodyPr>
              <a:lstStyle/>
              <a:p>
                <a:pPr algn="ctr">
                  <a:spcBef>
                    <a:spcPct val="50000"/>
                  </a:spcBef>
                </a:pPr>
                <a:r>
                  <a:rPr lang="en-GB" sz="1400">
                    <a:latin typeface="Verdana" pitchFamily="34" charset="0"/>
                  </a:rPr>
                  <a:t>1.0 </a:t>
                </a:r>
              </a:p>
            </p:txBody>
          </p:sp>
          <p:sp>
            <p:nvSpPr>
              <p:cNvPr id="2715734" name="Text Box 11"/>
              <p:cNvSpPr txBox="1">
                <a:spLocks noChangeArrowheads="1"/>
              </p:cNvSpPr>
              <p:nvPr/>
            </p:nvSpPr>
            <p:spPr bwMode="auto">
              <a:xfrm>
                <a:off x="1038249" y="3161685"/>
                <a:ext cx="801653" cy="437471"/>
              </a:xfrm>
              <a:prstGeom prst="rect">
                <a:avLst/>
              </a:prstGeom>
              <a:noFill/>
              <a:ln w="9525">
                <a:noFill/>
                <a:miter lim="800000"/>
                <a:headEnd/>
                <a:tailEnd/>
              </a:ln>
            </p:spPr>
            <p:txBody>
              <a:bodyPr>
                <a:spAutoFit/>
              </a:bodyPr>
              <a:lstStyle/>
              <a:p>
                <a:pPr algn="ctr">
                  <a:spcBef>
                    <a:spcPct val="50000"/>
                  </a:spcBef>
                </a:pPr>
                <a:r>
                  <a:rPr lang="en-GB" sz="1400">
                    <a:latin typeface="Verdana" pitchFamily="34" charset="0"/>
                  </a:rPr>
                  <a:t>0.5 </a:t>
                </a:r>
              </a:p>
            </p:txBody>
          </p:sp>
          <p:sp>
            <p:nvSpPr>
              <p:cNvPr id="2715735" name="Text Box 12"/>
              <p:cNvSpPr txBox="1">
                <a:spLocks noChangeArrowheads="1"/>
              </p:cNvSpPr>
              <p:nvPr/>
            </p:nvSpPr>
            <p:spPr bwMode="auto">
              <a:xfrm>
                <a:off x="2288570" y="3976045"/>
                <a:ext cx="2391985" cy="568713"/>
              </a:xfrm>
              <a:prstGeom prst="rect">
                <a:avLst/>
              </a:prstGeom>
              <a:noFill/>
              <a:ln w="9525">
                <a:noFill/>
                <a:miter lim="800000"/>
                <a:headEnd/>
                <a:tailEnd/>
              </a:ln>
            </p:spPr>
            <p:txBody>
              <a:bodyPr>
                <a:spAutoFit/>
              </a:bodyPr>
              <a:lstStyle/>
              <a:p>
                <a:pPr algn="ctr">
                  <a:spcBef>
                    <a:spcPct val="50000"/>
                  </a:spcBef>
                </a:pPr>
                <a:r>
                  <a:rPr lang="en-GB" sz="1000">
                    <a:latin typeface="Verdana" pitchFamily="34" charset="0"/>
                  </a:rPr>
                  <a:t>Insulin aspart</a:t>
                </a:r>
                <a:r>
                  <a:rPr lang="en-GB" sz="1000" baseline="30000">
                    <a:latin typeface="Verdana" pitchFamily="34" charset="0"/>
                  </a:rPr>
                  <a:t> </a:t>
                </a:r>
                <a:br>
                  <a:rPr lang="en-GB" sz="1000" baseline="30000">
                    <a:latin typeface="Verdana" pitchFamily="34" charset="0"/>
                  </a:rPr>
                </a:br>
                <a:r>
                  <a:rPr lang="en-GB" sz="1000">
                    <a:latin typeface="Verdana" pitchFamily="34" charset="0"/>
                  </a:rPr>
                  <a:t>+ insulin detemir </a:t>
                </a:r>
              </a:p>
            </p:txBody>
          </p:sp>
          <p:sp>
            <p:nvSpPr>
              <p:cNvPr id="2715736" name="Text Box 13"/>
              <p:cNvSpPr txBox="1">
                <a:spLocks noChangeArrowheads="1"/>
              </p:cNvSpPr>
              <p:nvPr/>
            </p:nvSpPr>
            <p:spPr bwMode="auto">
              <a:xfrm>
                <a:off x="4993246" y="4037616"/>
                <a:ext cx="1735867" cy="371753"/>
              </a:xfrm>
              <a:prstGeom prst="rect">
                <a:avLst/>
              </a:prstGeom>
              <a:noFill/>
              <a:ln w="9525">
                <a:noFill/>
                <a:miter lim="800000"/>
                <a:headEnd/>
                <a:tailEnd/>
              </a:ln>
            </p:spPr>
            <p:txBody>
              <a:bodyPr>
                <a:spAutoFit/>
              </a:bodyPr>
              <a:lstStyle/>
              <a:p>
                <a:pPr algn="ctr">
                  <a:spcBef>
                    <a:spcPct val="50000"/>
                  </a:spcBef>
                </a:pPr>
                <a:r>
                  <a:rPr lang="sr-Latn-CS" sz="1100">
                    <a:latin typeface="Verdana" pitchFamily="34" charset="0"/>
                  </a:rPr>
                  <a:t>RHI </a:t>
                </a:r>
                <a:r>
                  <a:rPr lang="en-GB" sz="1100">
                    <a:latin typeface="Verdana" pitchFamily="34" charset="0"/>
                  </a:rPr>
                  <a:t>+ NPH</a:t>
                </a:r>
              </a:p>
            </p:txBody>
          </p:sp>
          <p:sp>
            <p:nvSpPr>
              <p:cNvPr id="2715737" name="Line 14"/>
              <p:cNvSpPr>
                <a:spLocks noChangeShapeType="1"/>
              </p:cNvSpPr>
              <p:nvPr/>
            </p:nvSpPr>
            <p:spPr bwMode="auto">
              <a:xfrm flipH="1">
                <a:off x="1882775" y="2009775"/>
                <a:ext cx="1588" cy="1952625"/>
              </a:xfrm>
              <a:prstGeom prst="line">
                <a:avLst/>
              </a:prstGeom>
              <a:noFill/>
              <a:ln w="19050">
                <a:solidFill>
                  <a:schemeClr val="accent1"/>
                </a:solidFill>
                <a:round/>
                <a:headEnd/>
                <a:tailEnd/>
              </a:ln>
            </p:spPr>
            <p:txBody>
              <a:bodyPr anchor="ctr"/>
              <a:lstStyle/>
              <a:p>
                <a:endParaRPr lang="en-US"/>
              </a:p>
            </p:txBody>
          </p:sp>
          <p:sp>
            <p:nvSpPr>
              <p:cNvPr id="2715738" name="Line 15"/>
              <p:cNvSpPr>
                <a:spLocks noChangeShapeType="1"/>
              </p:cNvSpPr>
              <p:nvPr/>
            </p:nvSpPr>
            <p:spPr bwMode="auto">
              <a:xfrm flipH="1">
                <a:off x="1768475" y="2686050"/>
                <a:ext cx="112713" cy="0"/>
              </a:xfrm>
              <a:prstGeom prst="line">
                <a:avLst/>
              </a:prstGeom>
              <a:noFill/>
              <a:ln w="19050">
                <a:solidFill>
                  <a:schemeClr val="accent1"/>
                </a:solidFill>
                <a:round/>
                <a:headEnd/>
                <a:tailEnd/>
              </a:ln>
            </p:spPr>
            <p:txBody>
              <a:bodyPr anchor="ctr"/>
              <a:lstStyle/>
              <a:p>
                <a:endParaRPr lang="en-US"/>
              </a:p>
            </p:txBody>
          </p:sp>
          <p:sp>
            <p:nvSpPr>
              <p:cNvPr id="2715739" name="Line 16"/>
              <p:cNvSpPr>
                <a:spLocks noChangeShapeType="1"/>
              </p:cNvSpPr>
              <p:nvPr/>
            </p:nvSpPr>
            <p:spPr bwMode="auto">
              <a:xfrm flipH="1">
                <a:off x="1768475" y="3351213"/>
                <a:ext cx="112713" cy="0"/>
              </a:xfrm>
              <a:prstGeom prst="line">
                <a:avLst/>
              </a:prstGeom>
              <a:noFill/>
              <a:ln w="19050">
                <a:solidFill>
                  <a:schemeClr val="accent1"/>
                </a:solidFill>
                <a:round/>
                <a:headEnd/>
                <a:tailEnd/>
              </a:ln>
            </p:spPr>
            <p:txBody>
              <a:bodyPr anchor="ctr"/>
              <a:lstStyle/>
              <a:p>
                <a:endParaRPr lang="en-US"/>
              </a:p>
            </p:txBody>
          </p:sp>
          <p:sp>
            <p:nvSpPr>
              <p:cNvPr id="2715740" name="Line 17"/>
              <p:cNvSpPr>
                <a:spLocks noChangeShapeType="1"/>
              </p:cNvSpPr>
              <p:nvPr/>
            </p:nvSpPr>
            <p:spPr bwMode="auto">
              <a:xfrm flipH="1">
                <a:off x="1768475" y="2017713"/>
                <a:ext cx="112713" cy="0"/>
              </a:xfrm>
              <a:prstGeom prst="line">
                <a:avLst/>
              </a:prstGeom>
              <a:noFill/>
              <a:ln w="19050">
                <a:solidFill>
                  <a:schemeClr val="accent1"/>
                </a:solidFill>
                <a:round/>
                <a:headEnd/>
                <a:tailEnd/>
              </a:ln>
            </p:spPr>
            <p:txBody>
              <a:bodyPr anchor="ctr"/>
              <a:lstStyle/>
              <a:p>
                <a:endParaRPr lang="en-US"/>
              </a:p>
            </p:txBody>
          </p:sp>
          <p:sp>
            <p:nvSpPr>
              <p:cNvPr id="2715741" name="Rectangle 18"/>
              <p:cNvSpPr>
                <a:spLocks noChangeArrowheads="1"/>
              </p:cNvSpPr>
              <p:nvPr/>
            </p:nvSpPr>
            <p:spPr bwMode="auto">
              <a:xfrm>
                <a:off x="5030786" y="2549525"/>
                <a:ext cx="1660790" cy="1403351"/>
              </a:xfrm>
              <a:prstGeom prst="rect">
                <a:avLst/>
              </a:prstGeom>
              <a:solidFill>
                <a:schemeClr val="accent1">
                  <a:lumMod val="60000"/>
                  <a:lumOff val="40000"/>
                </a:schemeClr>
              </a:solidFill>
              <a:ln w="9525">
                <a:noFill/>
                <a:miter lim="800000"/>
                <a:headEnd/>
                <a:tailEnd/>
              </a:ln>
            </p:spPr>
            <p:txBody>
              <a:bodyPr anchor="ctr"/>
              <a:lstStyle/>
              <a:p>
                <a:pPr eaLnBrk="0" hangingPunct="0"/>
                <a:endParaRPr lang="da-DK" sz="1400"/>
              </a:p>
            </p:txBody>
          </p:sp>
          <p:sp>
            <p:nvSpPr>
              <p:cNvPr id="2715742" name="Rectangle 19"/>
              <p:cNvSpPr>
                <a:spLocks noChangeArrowheads="1"/>
              </p:cNvSpPr>
              <p:nvPr/>
            </p:nvSpPr>
            <p:spPr bwMode="auto">
              <a:xfrm>
                <a:off x="5324474" y="2847444"/>
                <a:ext cx="1025907" cy="503769"/>
              </a:xfrm>
              <a:prstGeom prst="rect">
                <a:avLst/>
              </a:prstGeom>
              <a:noFill/>
              <a:ln w="9525">
                <a:noFill/>
                <a:miter lim="800000"/>
                <a:headEnd/>
                <a:tailEnd/>
              </a:ln>
            </p:spPr>
            <p:txBody>
              <a:bodyPr lIns="80467" tIns="40234" rIns="80467" bIns="40234"/>
              <a:lstStyle/>
              <a:p>
                <a:pPr algn="ctr" eaLnBrk="0" hangingPunct="0"/>
                <a:r>
                  <a:rPr lang="en-GB" sz="1400" b="1" dirty="0">
                    <a:solidFill>
                      <a:schemeClr val="accent1">
                        <a:lumMod val="50000"/>
                      </a:schemeClr>
                    </a:solidFill>
                  </a:rPr>
                  <a:t>1.13</a:t>
                </a:r>
              </a:p>
            </p:txBody>
          </p:sp>
          <p:sp>
            <p:nvSpPr>
              <p:cNvPr id="2715743" name="Line 20"/>
              <p:cNvSpPr>
                <a:spLocks noChangeShapeType="1"/>
              </p:cNvSpPr>
              <p:nvPr/>
            </p:nvSpPr>
            <p:spPr bwMode="auto">
              <a:xfrm>
                <a:off x="5683251" y="2273301"/>
                <a:ext cx="0" cy="276225"/>
              </a:xfrm>
              <a:prstGeom prst="line">
                <a:avLst/>
              </a:prstGeom>
              <a:noFill/>
              <a:ln w="19050">
                <a:solidFill>
                  <a:schemeClr val="tx1"/>
                </a:solidFill>
                <a:round/>
                <a:headEnd/>
                <a:tailEnd/>
              </a:ln>
            </p:spPr>
            <p:txBody>
              <a:bodyPr anchor="ctr"/>
              <a:lstStyle/>
              <a:p>
                <a:endParaRPr lang="en-US"/>
              </a:p>
            </p:txBody>
          </p:sp>
          <p:sp>
            <p:nvSpPr>
              <p:cNvPr id="2715744" name="Rectangle 21" descr="Wide upward diagonal"/>
              <p:cNvSpPr>
                <a:spLocks noChangeArrowheads="1"/>
              </p:cNvSpPr>
              <p:nvPr/>
            </p:nvSpPr>
            <p:spPr bwMode="auto">
              <a:xfrm>
                <a:off x="2711448" y="3338513"/>
                <a:ext cx="1679004" cy="617537"/>
              </a:xfrm>
              <a:prstGeom prst="rect">
                <a:avLst/>
              </a:prstGeom>
              <a:blipFill dpi="0" rotWithShape="0">
                <a:blip r:embed="rId4"/>
                <a:srcRect/>
                <a:tile tx="0" ty="0" sx="100000" sy="100000" flip="none" algn="tl"/>
              </a:blipFill>
              <a:ln w="9525">
                <a:noFill/>
                <a:miter lim="800000"/>
                <a:headEnd/>
                <a:tailEnd/>
              </a:ln>
            </p:spPr>
            <p:txBody>
              <a:bodyPr anchor="ctr"/>
              <a:lstStyle/>
              <a:p>
                <a:pPr eaLnBrk="0" hangingPunct="0"/>
                <a:endParaRPr lang="da-DK" sz="1400"/>
              </a:p>
            </p:txBody>
          </p:sp>
          <p:sp>
            <p:nvSpPr>
              <p:cNvPr id="62496" name="Rectangle 22"/>
              <p:cNvSpPr>
                <a:spLocks noChangeArrowheads="1"/>
              </p:cNvSpPr>
              <p:nvPr/>
            </p:nvSpPr>
            <p:spPr bwMode="auto">
              <a:xfrm>
                <a:off x="2895789" y="3424368"/>
                <a:ext cx="1177909" cy="367713"/>
              </a:xfrm>
              <a:prstGeom prst="rect">
                <a:avLst/>
              </a:prstGeom>
              <a:noFill/>
              <a:ln>
                <a:noFill/>
              </a:ln>
              <a:extLst/>
            </p:spPr>
            <p:txBody>
              <a:bodyPr lIns="80467" tIns="40234" rIns="80467" bIns="40234"/>
              <a:lstStyle/>
              <a:p>
                <a:pPr algn="ctr" eaLnBrk="0" hangingPunct="0"/>
                <a:r>
                  <a:rPr lang="en-GB" sz="1200" b="1">
                    <a:solidFill>
                      <a:srgbClr val="000000"/>
                    </a:solidFill>
                    <a:latin typeface="Verdana" pitchFamily="34" charset="0"/>
                  </a:rPr>
                  <a:t>0.51</a:t>
                </a:r>
              </a:p>
            </p:txBody>
          </p:sp>
          <p:sp>
            <p:nvSpPr>
              <p:cNvPr id="2715746" name="Line 23"/>
              <p:cNvSpPr>
                <a:spLocks noChangeShapeType="1"/>
              </p:cNvSpPr>
              <p:nvPr/>
            </p:nvSpPr>
            <p:spPr bwMode="auto">
              <a:xfrm>
                <a:off x="3373438" y="3068638"/>
                <a:ext cx="0" cy="269875"/>
              </a:xfrm>
              <a:prstGeom prst="line">
                <a:avLst/>
              </a:prstGeom>
              <a:noFill/>
              <a:ln w="19050">
                <a:solidFill>
                  <a:schemeClr val="tx1"/>
                </a:solidFill>
                <a:round/>
                <a:headEnd/>
                <a:tailEnd/>
              </a:ln>
            </p:spPr>
            <p:txBody>
              <a:bodyPr anchor="ctr"/>
              <a:lstStyle/>
              <a:p>
                <a:endParaRPr lang="en-US"/>
              </a:p>
            </p:txBody>
          </p:sp>
          <p:sp>
            <p:nvSpPr>
              <p:cNvPr id="2715747" name="Line 24"/>
              <p:cNvSpPr>
                <a:spLocks noChangeShapeType="1"/>
              </p:cNvSpPr>
              <p:nvPr/>
            </p:nvSpPr>
            <p:spPr bwMode="auto">
              <a:xfrm flipH="1">
                <a:off x="3257550" y="3068638"/>
                <a:ext cx="227013" cy="0"/>
              </a:xfrm>
              <a:prstGeom prst="line">
                <a:avLst/>
              </a:prstGeom>
              <a:noFill/>
              <a:ln w="19050">
                <a:solidFill>
                  <a:schemeClr val="tx1"/>
                </a:solidFill>
                <a:round/>
                <a:headEnd/>
                <a:tailEnd/>
              </a:ln>
            </p:spPr>
            <p:txBody>
              <a:bodyPr anchor="ctr"/>
              <a:lstStyle/>
              <a:p>
                <a:endParaRPr lang="en-US"/>
              </a:p>
            </p:txBody>
          </p:sp>
          <p:sp>
            <p:nvSpPr>
              <p:cNvPr id="2715748" name="Line 25"/>
              <p:cNvSpPr>
                <a:spLocks noChangeShapeType="1"/>
              </p:cNvSpPr>
              <p:nvPr/>
            </p:nvSpPr>
            <p:spPr bwMode="auto">
              <a:xfrm>
                <a:off x="1770075" y="3956049"/>
                <a:ext cx="5430010" cy="6351"/>
              </a:xfrm>
              <a:prstGeom prst="line">
                <a:avLst/>
              </a:prstGeom>
              <a:noFill/>
              <a:ln w="19050">
                <a:solidFill>
                  <a:schemeClr val="accent1"/>
                </a:solidFill>
                <a:round/>
                <a:headEnd/>
                <a:tailEnd/>
              </a:ln>
            </p:spPr>
            <p:txBody>
              <a:bodyPr/>
              <a:lstStyle/>
              <a:p>
                <a:endParaRPr lang="en-US"/>
              </a:p>
            </p:txBody>
          </p:sp>
          <p:sp>
            <p:nvSpPr>
              <p:cNvPr id="2715749" name="Line 26"/>
              <p:cNvSpPr>
                <a:spLocks noChangeShapeType="1"/>
              </p:cNvSpPr>
              <p:nvPr/>
            </p:nvSpPr>
            <p:spPr bwMode="auto">
              <a:xfrm>
                <a:off x="5570538" y="2273300"/>
                <a:ext cx="220662" cy="0"/>
              </a:xfrm>
              <a:prstGeom prst="line">
                <a:avLst/>
              </a:prstGeom>
              <a:noFill/>
              <a:ln w="19050">
                <a:solidFill>
                  <a:schemeClr val="tx1"/>
                </a:solidFill>
                <a:round/>
                <a:headEnd/>
                <a:tailEnd/>
              </a:ln>
            </p:spPr>
            <p:txBody>
              <a:bodyPr/>
              <a:lstStyle/>
              <a:p>
                <a:endParaRPr lang="en-US"/>
              </a:p>
            </p:txBody>
          </p:sp>
          <p:sp>
            <p:nvSpPr>
              <p:cNvPr id="2715750" name="Text Box 27"/>
              <p:cNvSpPr txBox="1">
                <a:spLocks noChangeArrowheads="1"/>
              </p:cNvSpPr>
              <p:nvPr/>
            </p:nvSpPr>
            <p:spPr bwMode="auto">
              <a:xfrm>
                <a:off x="1419617" y="3824774"/>
                <a:ext cx="425472" cy="437358"/>
              </a:xfrm>
              <a:prstGeom prst="rect">
                <a:avLst/>
              </a:prstGeom>
              <a:noFill/>
              <a:ln w="9525">
                <a:noFill/>
                <a:miter lim="800000"/>
                <a:headEnd/>
                <a:tailEnd/>
              </a:ln>
            </p:spPr>
            <p:txBody>
              <a:bodyPr>
                <a:spAutoFit/>
              </a:bodyPr>
              <a:lstStyle/>
              <a:p>
                <a:pPr algn="ctr">
                  <a:spcBef>
                    <a:spcPct val="50000"/>
                  </a:spcBef>
                </a:pPr>
                <a:r>
                  <a:rPr lang="en-GB" sz="1400">
                    <a:latin typeface="Verdana" pitchFamily="34" charset="0"/>
                  </a:rPr>
                  <a:t>0</a:t>
                </a:r>
              </a:p>
            </p:txBody>
          </p:sp>
        </p:grpSp>
        <p:sp>
          <p:nvSpPr>
            <p:cNvPr id="2715751" name="Text Box 161"/>
            <p:cNvSpPr txBox="1">
              <a:spLocks noChangeArrowheads="1"/>
            </p:cNvSpPr>
            <p:nvPr/>
          </p:nvSpPr>
          <p:spPr bwMode="auto">
            <a:xfrm>
              <a:off x="4238" y="697"/>
              <a:ext cx="1416" cy="193"/>
            </a:xfrm>
            <a:prstGeom prst="rect">
              <a:avLst/>
            </a:prstGeom>
            <a:noFill/>
            <a:ln w="9525">
              <a:noFill/>
              <a:miter lim="800000"/>
              <a:headEnd/>
              <a:tailEnd/>
            </a:ln>
          </p:spPr>
          <p:txBody>
            <a:bodyPr>
              <a:spAutoFit/>
            </a:bodyPr>
            <a:lstStyle/>
            <a:p>
              <a:pPr eaLnBrk="0" hangingPunct="0"/>
              <a:r>
                <a:rPr lang="en-GB" sz="1200" b="1">
                  <a:latin typeface="Verdana" pitchFamily="34" charset="0"/>
                </a:rPr>
                <a:t>D</a:t>
              </a:r>
              <a:r>
                <a:rPr lang="sr-Latn-CS" sz="1200" b="1">
                  <a:latin typeface="Verdana" pitchFamily="34" charset="0"/>
                </a:rPr>
                <a:t>M</a:t>
              </a:r>
              <a:r>
                <a:rPr lang="en-GB" sz="1200" b="1">
                  <a:latin typeface="Verdana" pitchFamily="34" charset="0"/>
                </a:rPr>
                <a:t> </a:t>
              </a:r>
              <a:r>
                <a:rPr lang="sr-Latn-CS" sz="1200" b="1">
                  <a:latin typeface="Verdana" pitchFamily="34" charset="0"/>
                </a:rPr>
                <a:t>tip </a:t>
              </a:r>
              <a:r>
                <a:rPr lang="en-GB" sz="1200" b="1">
                  <a:latin typeface="Verdana" pitchFamily="34" charset="0"/>
                </a:rPr>
                <a:t>2</a:t>
              </a:r>
              <a:r>
                <a:rPr lang="en-GB" sz="1200" b="1" baseline="30000">
                  <a:latin typeface="Verdana" pitchFamily="34" charset="0"/>
                </a:rPr>
                <a:t>2</a:t>
              </a:r>
            </a:p>
          </p:txBody>
        </p:sp>
        <p:sp>
          <p:nvSpPr>
            <p:cNvPr id="2715752" name="TextBox 97"/>
            <p:cNvSpPr txBox="1">
              <a:spLocks noChangeArrowheads="1"/>
            </p:cNvSpPr>
            <p:nvPr/>
          </p:nvSpPr>
          <p:spPr bwMode="auto">
            <a:xfrm>
              <a:off x="1183" y="1701"/>
              <a:ext cx="586" cy="214"/>
            </a:xfrm>
            <a:prstGeom prst="rect">
              <a:avLst/>
            </a:prstGeom>
            <a:noFill/>
            <a:ln w="9525">
              <a:noFill/>
              <a:miter lim="800000"/>
              <a:headEnd/>
              <a:tailEnd/>
            </a:ln>
          </p:spPr>
          <p:txBody>
            <a:bodyPr>
              <a:spAutoFit/>
            </a:bodyPr>
            <a:lstStyle/>
            <a:p>
              <a:pPr algn="ctr" eaLnBrk="0" hangingPunct="0"/>
              <a:r>
                <a:rPr lang="en-GB" sz="1400" b="1">
                  <a:solidFill>
                    <a:srgbClr val="000000"/>
                  </a:solidFill>
                  <a:latin typeface="Verdana" pitchFamily="34" charset="0"/>
                </a:rPr>
                <a:t>–0.95</a:t>
              </a:r>
            </a:p>
          </p:txBody>
        </p:sp>
        <p:sp>
          <p:nvSpPr>
            <p:cNvPr id="2715753" name="TextBox 98"/>
            <p:cNvSpPr txBox="1">
              <a:spLocks noChangeArrowheads="1"/>
            </p:cNvSpPr>
            <p:nvPr/>
          </p:nvSpPr>
          <p:spPr bwMode="auto">
            <a:xfrm>
              <a:off x="2096" y="1654"/>
              <a:ext cx="966" cy="182"/>
            </a:xfrm>
            <a:prstGeom prst="rect">
              <a:avLst/>
            </a:prstGeom>
            <a:noFill/>
            <a:ln w="9525">
              <a:noFill/>
              <a:miter lim="800000"/>
              <a:headEnd/>
              <a:tailEnd/>
            </a:ln>
          </p:spPr>
          <p:txBody>
            <a:bodyPr>
              <a:spAutoFit/>
            </a:bodyPr>
            <a:lstStyle/>
            <a:p>
              <a:pPr algn="ctr"/>
              <a:r>
                <a:rPr lang="sr-Latn-CS" sz="1100">
                  <a:latin typeface="Verdana" pitchFamily="34" charset="0"/>
                </a:rPr>
                <a:t>RHI +</a:t>
              </a:r>
              <a:r>
                <a:rPr lang="en-GB" sz="1100">
                  <a:latin typeface="Verdana" pitchFamily="34" charset="0"/>
                </a:rPr>
                <a:t>NPH</a:t>
              </a:r>
            </a:p>
          </p:txBody>
        </p:sp>
      </p:gr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42" name="Title 3"/>
          <p:cNvSpPr>
            <a:spLocks noGrp="1"/>
          </p:cNvSpPr>
          <p:nvPr>
            <p:ph type="title" idx="4294967295"/>
          </p:nvPr>
        </p:nvSpPr>
        <p:spPr/>
        <p:txBody>
          <a:bodyPr/>
          <a:lstStyle/>
          <a:p>
            <a:pPr eaLnBrk="1" hangingPunct="1"/>
            <a:r>
              <a:rPr lang="sr-Latn-CS" sz="2000" dirty="0" smtClean="0"/>
              <a:t>Prednosti insulinskih </a:t>
            </a:r>
            <a:r>
              <a:rPr lang="sr-Latn-CS" sz="2000" dirty="0" err="1" smtClean="0"/>
              <a:t>analoga</a:t>
            </a:r>
            <a:r>
              <a:rPr lang="sr-Latn-CS" sz="2000" dirty="0" smtClean="0"/>
              <a:t> </a:t>
            </a:r>
            <a:br>
              <a:rPr lang="sr-Latn-CS" sz="2000" dirty="0" smtClean="0"/>
            </a:br>
            <a:r>
              <a:rPr lang="sr-Latn-CS" sz="2000" dirty="0" smtClean="0"/>
              <a:t>u odnosu na humane insuline</a:t>
            </a:r>
            <a:endParaRPr lang="en-GB" sz="2000" dirty="0" smtClean="0"/>
          </a:p>
        </p:txBody>
      </p:sp>
      <p:sp>
        <p:nvSpPr>
          <p:cNvPr id="6" name="Content Placeholder 5"/>
          <p:cNvSpPr>
            <a:spLocks/>
          </p:cNvSpPr>
          <p:nvPr/>
        </p:nvSpPr>
        <p:spPr bwMode="auto">
          <a:xfrm>
            <a:off x="317500" y="1097109"/>
            <a:ext cx="8509000" cy="2955925"/>
          </a:xfrm>
          <a:prstGeom prst="rect">
            <a:avLst/>
          </a:prstGeom>
          <a:noFill/>
          <a:ln w="9525">
            <a:noFill/>
            <a:miter lim="800000"/>
            <a:headEnd/>
            <a:tailEnd/>
          </a:ln>
        </p:spPr>
        <p:txBody>
          <a:bodyPr/>
          <a:lstStyle/>
          <a:p>
            <a:pPr marL="444500" indent="-444500">
              <a:spcBef>
                <a:spcPct val="20000"/>
              </a:spcBef>
              <a:buClr>
                <a:schemeClr val="accent1"/>
              </a:buClr>
              <a:buFontTx/>
              <a:buChar char="•"/>
              <a:defRPr/>
            </a:pPr>
            <a:r>
              <a:rPr lang="sr-Latn-CS" sz="1600" kern="0" dirty="0">
                <a:solidFill>
                  <a:schemeClr val="accent1">
                    <a:lumMod val="50000"/>
                  </a:schemeClr>
                </a:solidFill>
                <a:latin typeface="+mn-lt"/>
                <a:cs typeface="+mn-cs"/>
              </a:rPr>
              <a:t>Mnogo bolje imitiraju </a:t>
            </a:r>
            <a:r>
              <a:rPr lang="sr-Latn-CS" sz="1600" b="1" kern="0" dirty="0">
                <a:solidFill>
                  <a:schemeClr val="accent1">
                    <a:lumMod val="50000"/>
                  </a:schemeClr>
                </a:solidFill>
                <a:latin typeface="+mn-lt"/>
                <a:cs typeface="+mn-cs"/>
              </a:rPr>
              <a:t>fiziološko lučenje insulina</a:t>
            </a:r>
            <a:r>
              <a:rPr lang="sr-Latn-CS" sz="1600" b="1" kern="0" baseline="30000" dirty="0">
                <a:solidFill>
                  <a:schemeClr val="accent1">
                    <a:lumMod val="50000"/>
                  </a:schemeClr>
                </a:solidFill>
                <a:latin typeface="+mn-lt"/>
                <a:cs typeface="+mn-cs"/>
              </a:rPr>
              <a:t>1</a:t>
            </a:r>
            <a:endParaRPr lang="sr-Latn-CS" sz="1600" b="1" kern="0" dirty="0">
              <a:solidFill>
                <a:schemeClr val="accent1">
                  <a:lumMod val="50000"/>
                </a:schemeClr>
              </a:solidFill>
              <a:latin typeface="+mn-lt"/>
              <a:cs typeface="+mn-cs"/>
            </a:endParaRPr>
          </a:p>
          <a:p>
            <a:pPr marL="444500" indent="-444500">
              <a:spcBef>
                <a:spcPct val="20000"/>
              </a:spcBef>
              <a:buClr>
                <a:schemeClr val="accent1"/>
              </a:buClr>
              <a:buFontTx/>
              <a:buChar char="•"/>
              <a:defRPr/>
            </a:pPr>
            <a:endParaRPr lang="sr-Latn-CS" sz="1600" kern="0" dirty="0">
              <a:solidFill>
                <a:schemeClr val="accent1">
                  <a:lumMod val="50000"/>
                </a:schemeClr>
              </a:solidFill>
              <a:latin typeface="+mn-lt"/>
              <a:cs typeface="+mn-cs"/>
            </a:endParaRPr>
          </a:p>
          <a:p>
            <a:pPr marL="444500" indent="-444500">
              <a:spcBef>
                <a:spcPct val="20000"/>
              </a:spcBef>
              <a:buClr>
                <a:schemeClr val="accent1"/>
              </a:buClr>
              <a:buFontTx/>
              <a:buChar char="•"/>
              <a:defRPr/>
            </a:pPr>
            <a:r>
              <a:rPr lang="sr-Latn-CS" sz="1600" kern="0" dirty="0" err="1">
                <a:solidFill>
                  <a:schemeClr val="accent1">
                    <a:lumMod val="50000"/>
                  </a:schemeClr>
                </a:solidFill>
                <a:latin typeface="+mn-lt"/>
                <a:cs typeface="+mn-cs"/>
              </a:rPr>
              <a:t>Bazalni</a:t>
            </a:r>
            <a:r>
              <a:rPr lang="sr-Latn-CS" sz="1600" kern="0" dirty="0">
                <a:solidFill>
                  <a:schemeClr val="accent1">
                    <a:lumMod val="50000"/>
                  </a:schemeClr>
                </a:solidFill>
                <a:latin typeface="+mn-lt"/>
                <a:cs typeface="+mn-cs"/>
              </a:rPr>
              <a:t> insulinski </a:t>
            </a:r>
            <a:r>
              <a:rPr lang="sr-Latn-CS" sz="1600" kern="0" dirty="0" err="1">
                <a:solidFill>
                  <a:schemeClr val="accent1">
                    <a:lumMod val="50000"/>
                  </a:schemeClr>
                </a:solidFill>
                <a:latin typeface="+mn-lt"/>
                <a:cs typeface="+mn-cs"/>
              </a:rPr>
              <a:t>analozi</a:t>
            </a:r>
            <a:r>
              <a:rPr lang="sr-Latn-CS" sz="1600" kern="0" dirty="0">
                <a:solidFill>
                  <a:schemeClr val="accent1">
                    <a:lumMod val="50000"/>
                  </a:schemeClr>
                </a:solidFill>
                <a:latin typeface="+mn-lt"/>
                <a:cs typeface="+mn-cs"/>
              </a:rPr>
              <a:t> bolje pokrivaju potrebu za insulinom </a:t>
            </a:r>
            <a:r>
              <a:rPr lang="sr-Latn-CS" sz="1600" b="1" kern="0" dirty="0">
                <a:solidFill>
                  <a:schemeClr val="accent1">
                    <a:lumMod val="50000"/>
                  </a:schemeClr>
                </a:solidFill>
                <a:latin typeface="+mn-lt"/>
                <a:cs typeface="+mn-cs"/>
              </a:rPr>
              <a:t>tokom 24h</a:t>
            </a:r>
            <a:r>
              <a:rPr lang="sr-Latn-CS" sz="1600" b="1" kern="0" baseline="30000" dirty="0">
                <a:solidFill>
                  <a:schemeClr val="accent1">
                    <a:lumMod val="50000"/>
                  </a:schemeClr>
                </a:solidFill>
                <a:latin typeface="+mn-lt"/>
                <a:cs typeface="+mn-cs"/>
              </a:rPr>
              <a:t>2</a:t>
            </a:r>
            <a:endParaRPr lang="sr-Latn-CS" sz="1600" b="1" kern="0" dirty="0">
              <a:solidFill>
                <a:schemeClr val="accent1">
                  <a:lumMod val="50000"/>
                </a:schemeClr>
              </a:solidFill>
              <a:latin typeface="+mn-lt"/>
              <a:cs typeface="+mn-cs"/>
            </a:endParaRPr>
          </a:p>
          <a:p>
            <a:pPr marL="444500" indent="-444500">
              <a:spcBef>
                <a:spcPct val="20000"/>
              </a:spcBef>
              <a:buClr>
                <a:schemeClr val="accent1"/>
              </a:buClr>
              <a:buFontTx/>
              <a:buChar char="•"/>
              <a:defRPr/>
            </a:pPr>
            <a:endParaRPr lang="sr-Latn-CS" sz="1600" b="1" kern="0" dirty="0">
              <a:solidFill>
                <a:schemeClr val="accent1">
                  <a:lumMod val="50000"/>
                </a:schemeClr>
              </a:solidFill>
              <a:latin typeface="+mn-lt"/>
              <a:cs typeface="+mn-cs"/>
            </a:endParaRPr>
          </a:p>
          <a:p>
            <a:pPr marL="444500" indent="-444500">
              <a:spcBef>
                <a:spcPct val="20000"/>
              </a:spcBef>
              <a:buClr>
                <a:schemeClr val="accent1"/>
              </a:buClr>
              <a:buFontTx/>
              <a:buChar char="•"/>
              <a:defRPr/>
            </a:pPr>
            <a:r>
              <a:rPr lang="sr-Latn-CS" sz="1600" kern="0" dirty="0" err="1">
                <a:solidFill>
                  <a:schemeClr val="accent1">
                    <a:lumMod val="50000"/>
                  </a:schemeClr>
                </a:solidFill>
                <a:latin typeface="+mn-lt"/>
                <a:cs typeface="+mn-cs"/>
              </a:rPr>
              <a:t>Bolusni</a:t>
            </a:r>
            <a:r>
              <a:rPr lang="sr-Latn-CS" sz="1600" kern="0" dirty="0">
                <a:solidFill>
                  <a:schemeClr val="accent1">
                    <a:lumMod val="50000"/>
                  </a:schemeClr>
                </a:solidFill>
                <a:latin typeface="+mn-lt"/>
                <a:cs typeface="+mn-cs"/>
              </a:rPr>
              <a:t> insulini bolje kontrolišu </a:t>
            </a:r>
            <a:r>
              <a:rPr lang="sr-Latn-CS" sz="1600" b="1" kern="0" dirty="0" err="1">
                <a:solidFill>
                  <a:schemeClr val="accent1">
                    <a:lumMod val="50000"/>
                  </a:schemeClr>
                </a:solidFill>
                <a:latin typeface="+mn-lt"/>
                <a:cs typeface="+mn-cs"/>
              </a:rPr>
              <a:t>postprandijalnu</a:t>
            </a:r>
            <a:r>
              <a:rPr lang="sr-Latn-CS" sz="1600" b="1" kern="0" dirty="0">
                <a:solidFill>
                  <a:schemeClr val="accent1">
                    <a:lumMod val="50000"/>
                  </a:schemeClr>
                </a:solidFill>
                <a:latin typeface="+mn-lt"/>
                <a:cs typeface="+mn-cs"/>
              </a:rPr>
              <a:t> glikemiju</a:t>
            </a:r>
            <a:r>
              <a:rPr lang="sr-Latn-CS" sz="1600" b="1" kern="0" baseline="30000" dirty="0">
                <a:solidFill>
                  <a:schemeClr val="accent1">
                    <a:lumMod val="50000"/>
                  </a:schemeClr>
                </a:solidFill>
                <a:latin typeface="+mn-lt"/>
                <a:cs typeface="+mn-cs"/>
              </a:rPr>
              <a:t>3,9</a:t>
            </a:r>
            <a:endParaRPr lang="sr-Latn-CS" sz="1600" b="1" kern="0" dirty="0">
              <a:solidFill>
                <a:schemeClr val="accent1">
                  <a:lumMod val="50000"/>
                </a:schemeClr>
              </a:solidFill>
              <a:latin typeface="+mn-lt"/>
              <a:cs typeface="+mn-cs"/>
            </a:endParaRPr>
          </a:p>
          <a:p>
            <a:pPr>
              <a:spcBef>
                <a:spcPct val="20000"/>
              </a:spcBef>
              <a:buClr>
                <a:schemeClr val="accent1"/>
              </a:buClr>
              <a:defRPr/>
            </a:pPr>
            <a:endParaRPr lang="sr-Latn-CS" sz="1600" kern="0" dirty="0">
              <a:solidFill>
                <a:schemeClr val="accent1">
                  <a:lumMod val="50000"/>
                </a:schemeClr>
              </a:solidFill>
              <a:latin typeface="+mn-lt"/>
              <a:cs typeface="+mn-cs"/>
            </a:endParaRPr>
          </a:p>
          <a:p>
            <a:pPr marL="444500" indent="-444500">
              <a:spcBef>
                <a:spcPct val="20000"/>
              </a:spcBef>
              <a:buClr>
                <a:schemeClr val="accent1"/>
              </a:buClr>
              <a:buFontTx/>
              <a:buChar char="•"/>
              <a:defRPr/>
            </a:pPr>
            <a:r>
              <a:rPr lang="sr-Latn-CS" sz="1600" kern="0" dirty="0">
                <a:solidFill>
                  <a:schemeClr val="accent1">
                    <a:lumMod val="50000"/>
                  </a:schemeClr>
                </a:solidFill>
                <a:latin typeface="+mn-lt"/>
                <a:cs typeface="+mn-cs"/>
              </a:rPr>
              <a:t>Značajno </a:t>
            </a:r>
            <a:r>
              <a:rPr lang="sr-Latn-CS" sz="1600" b="1" kern="0" dirty="0">
                <a:solidFill>
                  <a:schemeClr val="accent1">
                    <a:lumMod val="50000"/>
                  </a:schemeClr>
                </a:solidFill>
                <a:latin typeface="+mn-lt"/>
                <a:cs typeface="+mn-cs"/>
              </a:rPr>
              <a:t>manji rizik od </a:t>
            </a:r>
            <a:r>
              <a:rPr lang="sr-Latn-CS" sz="1600" b="1" kern="0" dirty="0" err="1">
                <a:solidFill>
                  <a:schemeClr val="accent1">
                    <a:lumMod val="50000"/>
                  </a:schemeClr>
                </a:solidFill>
                <a:latin typeface="+mn-lt"/>
                <a:cs typeface="+mn-cs"/>
              </a:rPr>
              <a:t>hipoglikemija</a:t>
            </a:r>
            <a:r>
              <a:rPr lang="sr-Latn-CS" sz="1600" kern="0" dirty="0">
                <a:solidFill>
                  <a:schemeClr val="accent1">
                    <a:lumMod val="50000"/>
                  </a:schemeClr>
                </a:solidFill>
                <a:latin typeface="+mn-lt"/>
                <a:cs typeface="+mn-cs"/>
              </a:rPr>
              <a:t>, posebno noćnih</a:t>
            </a:r>
            <a:r>
              <a:rPr lang="sr-Latn-CS" sz="1600" kern="0" baseline="30000" dirty="0">
                <a:solidFill>
                  <a:schemeClr val="accent1">
                    <a:lumMod val="50000"/>
                  </a:schemeClr>
                </a:solidFill>
                <a:latin typeface="+mn-lt"/>
                <a:cs typeface="+mn-cs"/>
              </a:rPr>
              <a:t>3,4,10</a:t>
            </a:r>
            <a:endParaRPr lang="sr-Latn-CS" sz="1600" kern="0" dirty="0">
              <a:solidFill>
                <a:schemeClr val="accent1">
                  <a:lumMod val="50000"/>
                </a:schemeClr>
              </a:solidFill>
              <a:latin typeface="+mn-lt"/>
              <a:cs typeface="+mn-cs"/>
            </a:endParaRPr>
          </a:p>
          <a:p>
            <a:pPr>
              <a:spcBef>
                <a:spcPct val="20000"/>
              </a:spcBef>
              <a:buClr>
                <a:schemeClr val="accent1"/>
              </a:buClr>
              <a:defRPr/>
            </a:pPr>
            <a:endParaRPr lang="sr-Latn-CS" sz="1600" kern="0" dirty="0">
              <a:solidFill>
                <a:schemeClr val="accent1">
                  <a:lumMod val="50000"/>
                </a:schemeClr>
              </a:solidFill>
              <a:latin typeface="+mn-lt"/>
              <a:cs typeface="+mn-cs"/>
            </a:endParaRPr>
          </a:p>
          <a:p>
            <a:pPr marL="444500" indent="-444500">
              <a:spcBef>
                <a:spcPct val="20000"/>
              </a:spcBef>
              <a:buClr>
                <a:schemeClr val="accent1"/>
              </a:buClr>
              <a:buFontTx/>
              <a:buChar char="•"/>
              <a:defRPr/>
            </a:pPr>
            <a:r>
              <a:rPr lang="sr-Latn-CS" sz="1600" b="1" kern="0" dirty="0">
                <a:solidFill>
                  <a:schemeClr val="accent1">
                    <a:lumMod val="50000"/>
                  </a:schemeClr>
                </a:solidFill>
                <a:latin typeface="+mn-lt"/>
                <a:cs typeface="+mn-cs"/>
              </a:rPr>
              <a:t>Manji dobitak u telesnoj težini </a:t>
            </a:r>
            <a:r>
              <a:rPr lang="sr-Latn-CS" sz="1600" kern="0" dirty="0">
                <a:solidFill>
                  <a:schemeClr val="accent1">
                    <a:lumMod val="50000"/>
                  </a:schemeClr>
                </a:solidFill>
                <a:latin typeface="+mn-lt"/>
                <a:cs typeface="+mn-cs"/>
              </a:rPr>
              <a:t>(važi za insulin </a:t>
            </a:r>
            <a:r>
              <a:rPr lang="sr-Latn-CS" sz="1600" kern="0" dirty="0" err="1">
                <a:solidFill>
                  <a:schemeClr val="accent1">
                    <a:lumMod val="50000"/>
                  </a:schemeClr>
                </a:solidFill>
                <a:latin typeface="+mn-lt"/>
                <a:cs typeface="+mn-cs"/>
              </a:rPr>
              <a:t>detemir</a:t>
            </a:r>
            <a:r>
              <a:rPr lang="sr-Latn-CS" sz="1600" kern="0" dirty="0">
                <a:solidFill>
                  <a:schemeClr val="accent1">
                    <a:lumMod val="50000"/>
                  </a:schemeClr>
                </a:solidFill>
                <a:latin typeface="+mn-lt"/>
                <a:cs typeface="+mn-cs"/>
              </a:rPr>
              <a:t>)</a:t>
            </a:r>
            <a:r>
              <a:rPr lang="sr-Latn-CS" sz="1600" kern="0" baseline="30000" dirty="0">
                <a:solidFill>
                  <a:schemeClr val="accent1">
                    <a:lumMod val="50000"/>
                  </a:schemeClr>
                </a:solidFill>
                <a:latin typeface="+mn-lt"/>
                <a:cs typeface="+mn-cs"/>
              </a:rPr>
              <a:t>4,8</a:t>
            </a:r>
          </a:p>
          <a:p>
            <a:pPr>
              <a:spcBef>
                <a:spcPct val="20000"/>
              </a:spcBef>
              <a:buClr>
                <a:schemeClr val="accent1"/>
              </a:buClr>
              <a:defRPr/>
            </a:pPr>
            <a:endParaRPr lang="sr-Latn-CS" sz="1600" kern="0" baseline="30000" dirty="0">
              <a:solidFill>
                <a:schemeClr val="accent1">
                  <a:lumMod val="50000"/>
                </a:schemeClr>
              </a:solidFill>
              <a:latin typeface="+mn-lt"/>
              <a:cs typeface="+mn-cs"/>
            </a:endParaRPr>
          </a:p>
          <a:p>
            <a:pPr marL="444500" indent="-444500">
              <a:spcBef>
                <a:spcPct val="20000"/>
              </a:spcBef>
              <a:buClr>
                <a:schemeClr val="accent1"/>
              </a:buClr>
              <a:buFontTx/>
              <a:buChar char="•"/>
              <a:defRPr/>
            </a:pPr>
            <a:r>
              <a:rPr lang="sr-Latn-CS" sz="1600" b="1" kern="0" dirty="0">
                <a:solidFill>
                  <a:schemeClr val="accent1">
                    <a:lumMod val="50000"/>
                  </a:schemeClr>
                </a:solidFill>
                <a:latin typeface="+mn-lt"/>
                <a:cs typeface="+mn-cs"/>
              </a:rPr>
              <a:t>Fleksibilnost</a:t>
            </a:r>
            <a:r>
              <a:rPr lang="sr-Latn-CS" sz="1600" kern="0" dirty="0">
                <a:solidFill>
                  <a:schemeClr val="accent1">
                    <a:lumMod val="50000"/>
                  </a:schemeClr>
                </a:solidFill>
                <a:latin typeface="+mn-lt"/>
                <a:cs typeface="+mn-cs"/>
              </a:rPr>
              <a:t> u vremenu davanja (</a:t>
            </a:r>
            <a:r>
              <a:rPr lang="sr-Latn-CS" sz="1600" u="sng" kern="0" dirty="0">
                <a:solidFill>
                  <a:schemeClr val="accent1">
                    <a:lumMod val="50000"/>
                  </a:schemeClr>
                </a:solidFill>
                <a:latin typeface="+mn-lt"/>
                <a:cs typeface="+mn-cs"/>
              </a:rPr>
              <a:t>mogućnost davanja tokom i nakon obroka!</a:t>
            </a:r>
            <a:r>
              <a:rPr lang="sr-Latn-CS" sz="1600" kern="0" dirty="0">
                <a:solidFill>
                  <a:schemeClr val="accent1">
                    <a:lumMod val="50000"/>
                  </a:schemeClr>
                </a:solidFill>
                <a:latin typeface="+mn-lt"/>
                <a:cs typeface="+mn-cs"/>
              </a:rPr>
              <a:t>)</a:t>
            </a:r>
            <a:r>
              <a:rPr lang="sr-Latn-CS" sz="1600" kern="0" baseline="30000" dirty="0">
                <a:solidFill>
                  <a:schemeClr val="accent1">
                    <a:lumMod val="50000"/>
                  </a:schemeClr>
                </a:solidFill>
                <a:latin typeface="+mn-lt"/>
                <a:cs typeface="+mn-cs"/>
              </a:rPr>
              <a:t>5-7</a:t>
            </a:r>
            <a:endParaRPr lang="sr-Latn-CS" sz="1600" kern="0" dirty="0">
              <a:solidFill>
                <a:schemeClr val="accent1">
                  <a:lumMod val="50000"/>
                </a:schemeClr>
              </a:solidFill>
              <a:latin typeface="+mn-lt"/>
              <a:cs typeface="+mn-cs"/>
            </a:endParaRPr>
          </a:p>
          <a:p>
            <a:pPr>
              <a:spcBef>
                <a:spcPct val="20000"/>
              </a:spcBef>
              <a:buClr>
                <a:schemeClr val="accent1"/>
              </a:buClr>
              <a:defRPr/>
            </a:pPr>
            <a:endParaRPr lang="sr-Latn-CS" sz="1600" kern="0" dirty="0">
              <a:solidFill>
                <a:schemeClr val="accent1">
                  <a:lumMod val="50000"/>
                </a:schemeClr>
              </a:solidFill>
              <a:latin typeface="+mn-lt"/>
              <a:cs typeface="+mn-cs"/>
            </a:endParaRPr>
          </a:p>
        </p:txBody>
      </p:sp>
      <p:sp>
        <p:nvSpPr>
          <p:cNvPr id="2" name="TextBox 1"/>
          <p:cNvSpPr txBox="1"/>
          <p:nvPr/>
        </p:nvSpPr>
        <p:spPr>
          <a:xfrm>
            <a:off x="106363" y="4546550"/>
            <a:ext cx="8012112" cy="584775"/>
          </a:xfrm>
          <a:prstGeom prst="rect">
            <a:avLst/>
          </a:prstGeom>
          <a:noFill/>
        </p:spPr>
        <p:txBody>
          <a:bodyPr>
            <a:spAutoFit/>
          </a:bodyPr>
          <a:lstStyle/>
          <a:p>
            <a:r>
              <a:rPr lang="sr-Latn-CS" sz="800" dirty="0">
                <a:solidFill>
                  <a:schemeClr val="accent1"/>
                </a:solidFill>
                <a:latin typeface="Verdana" pitchFamily="34" charset="0"/>
              </a:rPr>
              <a:t>1. </a:t>
            </a:r>
            <a:r>
              <a:rPr lang="sr-Latn-CS" sz="800" dirty="0" err="1">
                <a:solidFill>
                  <a:schemeClr val="accent1"/>
                </a:solidFill>
                <a:latin typeface="Verdana" pitchFamily="34" charset="0"/>
              </a:rPr>
              <a:t>Polonsky</a:t>
            </a:r>
            <a:r>
              <a:rPr lang="sr-Latn-CS" sz="800" dirty="0">
                <a:solidFill>
                  <a:schemeClr val="accent1"/>
                </a:solidFill>
                <a:latin typeface="Verdana" pitchFamily="34" charset="0"/>
              </a:rPr>
              <a:t> et al. 1988; 2. </a:t>
            </a:r>
            <a:r>
              <a:rPr lang="sr-Latn-CS" sz="800" dirty="0" err="1">
                <a:solidFill>
                  <a:schemeClr val="accent1"/>
                </a:solidFill>
                <a:latin typeface="Verdana" pitchFamily="34" charset="0"/>
              </a:rPr>
              <a:t>Heise</a:t>
            </a:r>
            <a:r>
              <a:rPr lang="sr-Latn-CS" sz="800" dirty="0">
                <a:solidFill>
                  <a:schemeClr val="accent1"/>
                </a:solidFill>
                <a:latin typeface="Verdana" pitchFamily="34" charset="0"/>
              </a:rPr>
              <a:t> </a:t>
            </a:r>
            <a:r>
              <a:rPr lang="sr-Latn-CS" sz="800" i="1" dirty="0">
                <a:solidFill>
                  <a:schemeClr val="accent1"/>
                </a:solidFill>
                <a:latin typeface="Verdana" pitchFamily="34" charset="0"/>
              </a:rPr>
              <a:t>et al</a:t>
            </a:r>
            <a:r>
              <a:rPr lang="sr-Latn-CS" sz="800" dirty="0">
                <a:solidFill>
                  <a:schemeClr val="accent1"/>
                </a:solidFill>
                <a:latin typeface="Verdana" pitchFamily="34" charset="0"/>
              </a:rPr>
              <a:t>. </a:t>
            </a:r>
            <a:r>
              <a:rPr lang="sr-Latn-CS" sz="800" i="1" dirty="0" err="1">
                <a:solidFill>
                  <a:schemeClr val="accent1"/>
                </a:solidFill>
                <a:latin typeface="Verdana" pitchFamily="34" charset="0"/>
              </a:rPr>
              <a:t>Diabetes</a:t>
            </a:r>
            <a:r>
              <a:rPr lang="sr-Latn-CS" sz="800" i="1" dirty="0">
                <a:solidFill>
                  <a:schemeClr val="accent1"/>
                </a:solidFill>
                <a:latin typeface="Verdana" pitchFamily="34" charset="0"/>
              </a:rPr>
              <a:t> </a:t>
            </a:r>
            <a:r>
              <a:rPr lang="sr-Latn-CS" sz="800" dirty="0">
                <a:solidFill>
                  <a:schemeClr val="accent1"/>
                </a:solidFill>
                <a:latin typeface="Verdana" pitchFamily="34" charset="0"/>
              </a:rPr>
              <a:t>2004;53:1614–20; 3. </a:t>
            </a:r>
            <a:r>
              <a:rPr lang="sr-Latn-CS" sz="800" dirty="0" err="1">
                <a:solidFill>
                  <a:schemeClr val="accent1"/>
                </a:solidFill>
                <a:latin typeface="Verdana" pitchFamily="34" charset="0"/>
              </a:rPr>
              <a:t>Hermansen</a:t>
            </a:r>
            <a:r>
              <a:rPr lang="sr-Latn-CS" sz="800" dirty="0">
                <a:solidFill>
                  <a:schemeClr val="accent1"/>
                </a:solidFill>
                <a:latin typeface="Verdana" pitchFamily="34" charset="0"/>
              </a:rPr>
              <a:t> </a:t>
            </a:r>
            <a:r>
              <a:rPr lang="sr-Latn-CS" sz="800" i="1" dirty="0">
                <a:solidFill>
                  <a:schemeClr val="accent1"/>
                </a:solidFill>
                <a:latin typeface="Verdana" pitchFamily="34" charset="0"/>
              </a:rPr>
              <a:t>et al. </a:t>
            </a:r>
            <a:r>
              <a:rPr lang="sr-Latn-CS" sz="800" i="1" dirty="0" err="1">
                <a:solidFill>
                  <a:schemeClr val="accent1"/>
                </a:solidFill>
                <a:latin typeface="Verdana" pitchFamily="34" charset="0"/>
              </a:rPr>
              <a:t>Diabetologia</a:t>
            </a:r>
            <a:r>
              <a:rPr lang="sr-Latn-CS" sz="800" i="1" dirty="0">
                <a:solidFill>
                  <a:schemeClr val="accent1"/>
                </a:solidFill>
                <a:latin typeface="Verdana" pitchFamily="34" charset="0"/>
              </a:rPr>
              <a:t> </a:t>
            </a:r>
            <a:r>
              <a:rPr lang="sr-Latn-CS" sz="800" dirty="0">
                <a:solidFill>
                  <a:schemeClr val="accent1"/>
                </a:solidFill>
                <a:latin typeface="Verdana" pitchFamily="34" charset="0"/>
              </a:rPr>
              <a:t>2004;47:622–9</a:t>
            </a:r>
            <a:endParaRPr lang="sr-Latn-CS" sz="800" i="1" dirty="0">
              <a:solidFill>
                <a:schemeClr val="accent1"/>
              </a:solidFill>
              <a:latin typeface="Verdana" pitchFamily="34" charset="0"/>
            </a:endParaRPr>
          </a:p>
          <a:p>
            <a:r>
              <a:rPr lang="sr-Latn-CS" sz="800" dirty="0">
                <a:solidFill>
                  <a:schemeClr val="accent1"/>
                </a:solidFill>
                <a:latin typeface="Verdana" pitchFamily="34" charset="0"/>
              </a:rPr>
              <a:t>4. </a:t>
            </a:r>
            <a:r>
              <a:rPr lang="sr-Latn-CS" sz="800" dirty="0" err="1">
                <a:solidFill>
                  <a:schemeClr val="accent1"/>
                </a:solidFill>
                <a:latin typeface="Verdana" pitchFamily="34" charset="0"/>
              </a:rPr>
              <a:t>Philis</a:t>
            </a:r>
            <a:r>
              <a:rPr lang="sr-Latn-CS" sz="800" dirty="0">
                <a:solidFill>
                  <a:schemeClr val="accent1"/>
                </a:solidFill>
                <a:latin typeface="Verdana" pitchFamily="34" charset="0"/>
              </a:rPr>
              <a:t>-</a:t>
            </a:r>
            <a:r>
              <a:rPr lang="sr-Latn-CS" sz="800" dirty="0" err="1">
                <a:solidFill>
                  <a:schemeClr val="accent1"/>
                </a:solidFill>
                <a:latin typeface="Verdana" pitchFamily="34" charset="0"/>
              </a:rPr>
              <a:t>Tsimikas</a:t>
            </a:r>
            <a:r>
              <a:rPr lang="sr-Latn-CS" sz="800" dirty="0">
                <a:solidFill>
                  <a:schemeClr val="accent1"/>
                </a:solidFill>
                <a:latin typeface="Verdana" pitchFamily="34" charset="0"/>
              </a:rPr>
              <a:t> </a:t>
            </a:r>
            <a:r>
              <a:rPr lang="sr-Latn-CS" sz="800" i="1" dirty="0">
                <a:solidFill>
                  <a:schemeClr val="accent1"/>
                </a:solidFill>
                <a:latin typeface="Verdana" pitchFamily="34" charset="0"/>
              </a:rPr>
              <a:t>et al. </a:t>
            </a:r>
            <a:r>
              <a:rPr lang="sr-Latn-CS" sz="800" i="1" dirty="0" err="1">
                <a:solidFill>
                  <a:schemeClr val="accent1"/>
                </a:solidFill>
                <a:latin typeface="Verdana" pitchFamily="34" charset="0"/>
              </a:rPr>
              <a:t>Clin</a:t>
            </a:r>
            <a:r>
              <a:rPr lang="sr-Latn-CS" sz="800" i="1" dirty="0">
                <a:solidFill>
                  <a:schemeClr val="accent1"/>
                </a:solidFill>
                <a:latin typeface="Verdana" pitchFamily="34" charset="0"/>
              </a:rPr>
              <a:t> </a:t>
            </a:r>
            <a:r>
              <a:rPr lang="sr-Latn-CS" sz="800" i="1" dirty="0" err="1">
                <a:solidFill>
                  <a:schemeClr val="accent1"/>
                </a:solidFill>
                <a:latin typeface="Verdana" pitchFamily="34" charset="0"/>
              </a:rPr>
              <a:t>Ther</a:t>
            </a:r>
            <a:r>
              <a:rPr lang="sr-Latn-CS" sz="800" i="1" dirty="0">
                <a:solidFill>
                  <a:schemeClr val="accent1"/>
                </a:solidFill>
                <a:latin typeface="Verdana" pitchFamily="34" charset="0"/>
              </a:rPr>
              <a:t> </a:t>
            </a:r>
            <a:r>
              <a:rPr lang="sr-Latn-CS" sz="800" dirty="0">
                <a:solidFill>
                  <a:schemeClr val="accent1"/>
                </a:solidFill>
                <a:latin typeface="Verdana" pitchFamily="34" charset="0"/>
              </a:rPr>
              <a:t>2006;28:1569–81; 5. Sažetak karakteristika leka </a:t>
            </a:r>
            <a:r>
              <a:rPr lang="sr-Latn-CS" sz="800" dirty="0" err="1">
                <a:solidFill>
                  <a:schemeClr val="accent1"/>
                </a:solidFill>
                <a:latin typeface="Verdana" pitchFamily="34" charset="0"/>
              </a:rPr>
              <a:t>Levemir</a:t>
            </a:r>
            <a:r>
              <a:rPr lang="sr-Latn-CS" sz="800" baseline="30000" dirty="0">
                <a:solidFill>
                  <a:schemeClr val="accent1"/>
                </a:solidFill>
                <a:latin typeface="Verdana" pitchFamily="34" charset="0"/>
              </a:rPr>
              <a:t>®</a:t>
            </a:r>
            <a:r>
              <a:rPr lang="sr-Latn-CS" sz="800" dirty="0">
                <a:solidFill>
                  <a:schemeClr val="accent1"/>
                </a:solidFill>
                <a:latin typeface="Verdana" pitchFamily="34" charset="0"/>
              </a:rPr>
              <a:t> </a:t>
            </a:r>
            <a:r>
              <a:rPr lang="sr-Latn-CS" sz="800" dirty="0" err="1">
                <a:solidFill>
                  <a:schemeClr val="accent1"/>
                </a:solidFill>
                <a:latin typeface="Verdana" pitchFamily="34" charset="0"/>
              </a:rPr>
              <a:t>FlexPen</a:t>
            </a:r>
            <a:r>
              <a:rPr lang="sr-Latn-CS" sz="800" baseline="30000" dirty="0">
                <a:solidFill>
                  <a:schemeClr val="accent1"/>
                </a:solidFill>
                <a:latin typeface="Verdana" pitchFamily="34" charset="0"/>
              </a:rPr>
              <a:t>®</a:t>
            </a:r>
            <a:r>
              <a:rPr lang="sr-Latn-CS" sz="800" dirty="0">
                <a:solidFill>
                  <a:schemeClr val="accent1"/>
                </a:solidFill>
                <a:latin typeface="Verdana" pitchFamily="34" charset="0"/>
              </a:rPr>
              <a:t>; 6. Sažetak karakteristika leka </a:t>
            </a:r>
            <a:r>
              <a:rPr lang="sr-Latn-CS" sz="800" dirty="0" err="1">
                <a:solidFill>
                  <a:schemeClr val="accent1"/>
                </a:solidFill>
                <a:latin typeface="Verdana" pitchFamily="34" charset="0"/>
              </a:rPr>
              <a:t>NovoMix</a:t>
            </a:r>
            <a:r>
              <a:rPr lang="sr-Latn-CS" sz="800" baseline="30000" dirty="0">
                <a:solidFill>
                  <a:schemeClr val="accent1"/>
                </a:solidFill>
                <a:latin typeface="Verdana" pitchFamily="34" charset="0"/>
              </a:rPr>
              <a:t>®</a:t>
            </a:r>
            <a:r>
              <a:rPr lang="sr-Latn-CS" sz="800" dirty="0">
                <a:solidFill>
                  <a:schemeClr val="accent1"/>
                </a:solidFill>
                <a:latin typeface="Verdana" pitchFamily="34" charset="0"/>
              </a:rPr>
              <a:t> 30 </a:t>
            </a:r>
            <a:r>
              <a:rPr lang="sr-Latn-CS" sz="800" dirty="0" err="1">
                <a:solidFill>
                  <a:schemeClr val="accent1"/>
                </a:solidFill>
                <a:latin typeface="Verdana" pitchFamily="34" charset="0"/>
              </a:rPr>
              <a:t>FlexPen</a:t>
            </a:r>
            <a:r>
              <a:rPr lang="sr-Latn-CS" sz="800" baseline="30000" dirty="0">
                <a:solidFill>
                  <a:schemeClr val="accent1"/>
                </a:solidFill>
                <a:latin typeface="Verdana" pitchFamily="34" charset="0"/>
              </a:rPr>
              <a:t>®</a:t>
            </a:r>
            <a:r>
              <a:rPr lang="sr-Latn-CS" sz="800" dirty="0">
                <a:solidFill>
                  <a:schemeClr val="accent1"/>
                </a:solidFill>
                <a:latin typeface="Verdana" pitchFamily="34" charset="0"/>
              </a:rPr>
              <a:t>; 7. Sažetak karakteristika leka </a:t>
            </a:r>
            <a:r>
              <a:rPr lang="sr-Latn-CS" sz="800" dirty="0" err="1">
                <a:solidFill>
                  <a:schemeClr val="accent1"/>
                </a:solidFill>
                <a:latin typeface="Verdana" pitchFamily="34" charset="0"/>
              </a:rPr>
              <a:t>NovoRapid</a:t>
            </a:r>
            <a:r>
              <a:rPr lang="sr-Latn-CS" sz="800" baseline="30000" dirty="0">
                <a:solidFill>
                  <a:schemeClr val="accent1"/>
                </a:solidFill>
                <a:latin typeface="Verdana" pitchFamily="34" charset="0"/>
              </a:rPr>
              <a:t>®</a:t>
            </a:r>
            <a:r>
              <a:rPr lang="sr-Latn-CS" sz="800" dirty="0">
                <a:solidFill>
                  <a:schemeClr val="accent1"/>
                </a:solidFill>
                <a:latin typeface="Verdana" pitchFamily="34" charset="0"/>
              </a:rPr>
              <a:t> 30 </a:t>
            </a:r>
            <a:r>
              <a:rPr lang="sr-Latn-CS" sz="800" dirty="0" err="1">
                <a:solidFill>
                  <a:schemeClr val="accent1"/>
                </a:solidFill>
                <a:latin typeface="Verdana" pitchFamily="34" charset="0"/>
              </a:rPr>
              <a:t>FlexPen</a:t>
            </a:r>
            <a:r>
              <a:rPr lang="sr-Latn-CS" sz="800" baseline="30000" dirty="0">
                <a:solidFill>
                  <a:schemeClr val="accent1"/>
                </a:solidFill>
                <a:latin typeface="Verdana" pitchFamily="34" charset="0"/>
              </a:rPr>
              <a:t>®</a:t>
            </a:r>
            <a:r>
              <a:rPr lang="sr-Latn-CS" sz="800" dirty="0">
                <a:solidFill>
                  <a:schemeClr val="accent1"/>
                </a:solidFill>
                <a:latin typeface="Verdana" pitchFamily="34" charset="0"/>
              </a:rPr>
              <a:t> 8. </a:t>
            </a:r>
            <a:r>
              <a:rPr lang="sr-Latn-CS" sz="800" dirty="0" err="1">
                <a:solidFill>
                  <a:schemeClr val="accent1"/>
                </a:solidFill>
                <a:latin typeface="Verdana" pitchFamily="34" charset="0"/>
              </a:rPr>
              <a:t>Raslova</a:t>
            </a:r>
            <a:r>
              <a:rPr lang="sr-Latn-CS" sz="800" dirty="0">
                <a:solidFill>
                  <a:schemeClr val="accent1"/>
                </a:solidFill>
                <a:latin typeface="Verdana" pitchFamily="34" charset="0"/>
              </a:rPr>
              <a:t> </a:t>
            </a:r>
            <a:r>
              <a:rPr lang="sr-Latn-CS" sz="800" i="1" dirty="0">
                <a:solidFill>
                  <a:schemeClr val="accent1"/>
                </a:solidFill>
                <a:latin typeface="Verdana" pitchFamily="34" charset="0"/>
              </a:rPr>
              <a:t>et al. </a:t>
            </a:r>
            <a:r>
              <a:rPr lang="sr-Latn-CS" sz="800" i="1" dirty="0" err="1">
                <a:solidFill>
                  <a:schemeClr val="accent1"/>
                </a:solidFill>
                <a:latin typeface="Verdana" pitchFamily="34" charset="0"/>
              </a:rPr>
              <a:t>Diabetes</a:t>
            </a:r>
            <a:r>
              <a:rPr lang="sr-Latn-CS" sz="800" i="1" dirty="0">
                <a:solidFill>
                  <a:schemeClr val="accent1"/>
                </a:solidFill>
                <a:latin typeface="Verdana" pitchFamily="34" charset="0"/>
              </a:rPr>
              <a:t> </a:t>
            </a:r>
            <a:r>
              <a:rPr lang="sr-Latn-CS" sz="800" i="1" dirty="0" err="1">
                <a:solidFill>
                  <a:schemeClr val="accent1"/>
                </a:solidFill>
                <a:latin typeface="Verdana" pitchFamily="34" charset="0"/>
              </a:rPr>
              <a:t>Res</a:t>
            </a:r>
            <a:r>
              <a:rPr lang="sr-Latn-CS" sz="800" i="1" dirty="0">
                <a:solidFill>
                  <a:schemeClr val="accent1"/>
                </a:solidFill>
                <a:latin typeface="Verdana" pitchFamily="34" charset="0"/>
              </a:rPr>
              <a:t> </a:t>
            </a:r>
            <a:r>
              <a:rPr lang="sr-Latn-CS" sz="800" i="1" dirty="0" err="1">
                <a:solidFill>
                  <a:schemeClr val="accent1"/>
                </a:solidFill>
                <a:latin typeface="Verdana" pitchFamily="34" charset="0"/>
              </a:rPr>
              <a:t>Clin</a:t>
            </a:r>
            <a:r>
              <a:rPr lang="sr-Latn-CS" sz="800" i="1" dirty="0">
                <a:solidFill>
                  <a:schemeClr val="accent1"/>
                </a:solidFill>
                <a:latin typeface="Verdana" pitchFamily="34" charset="0"/>
              </a:rPr>
              <a:t> </a:t>
            </a:r>
            <a:r>
              <a:rPr lang="sr-Latn-CS" sz="800" i="1" dirty="0" err="1">
                <a:solidFill>
                  <a:schemeClr val="accent1"/>
                </a:solidFill>
                <a:latin typeface="Verdana" pitchFamily="34" charset="0"/>
              </a:rPr>
              <a:t>Pract</a:t>
            </a:r>
            <a:r>
              <a:rPr lang="sr-Latn-CS" sz="800" i="1" dirty="0">
                <a:solidFill>
                  <a:schemeClr val="accent1"/>
                </a:solidFill>
                <a:latin typeface="Verdana" pitchFamily="34" charset="0"/>
              </a:rPr>
              <a:t> </a:t>
            </a:r>
            <a:r>
              <a:rPr lang="sr-Latn-CS" sz="800" dirty="0">
                <a:solidFill>
                  <a:schemeClr val="accent1"/>
                </a:solidFill>
                <a:latin typeface="Verdana" pitchFamily="34" charset="0"/>
              </a:rPr>
              <a:t>2004;66:193–201; 9. </a:t>
            </a:r>
            <a:r>
              <a:rPr lang="sr-Latn-CS" sz="800" dirty="0" err="1">
                <a:solidFill>
                  <a:schemeClr val="accent1"/>
                </a:solidFill>
                <a:latin typeface="Verdana" pitchFamily="34" charset="0"/>
              </a:rPr>
              <a:t>Shestakova</a:t>
            </a:r>
            <a:r>
              <a:rPr lang="sr-Latn-CS" sz="800" dirty="0">
                <a:solidFill>
                  <a:schemeClr val="accent1"/>
                </a:solidFill>
                <a:latin typeface="Verdana" pitchFamily="34" charset="0"/>
              </a:rPr>
              <a:t> </a:t>
            </a:r>
            <a:r>
              <a:rPr lang="sr-Latn-CS" sz="800" i="1" dirty="0">
                <a:solidFill>
                  <a:schemeClr val="accent1"/>
                </a:solidFill>
                <a:latin typeface="Verdana" pitchFamily="34" charset="0"/>
              </a:rPr>
              <a:t>et al</a:t>
            </a:r>
            <a:r>
              <a:rPr lang="sr-Latn-CS" sz="800" dirty="0">
                <a:solidFill>
                  <a:schemeClr val="accent1"/>
                </a:solidFill>
                <a:latin typeface="Verdana" pitchFamily="34" charset="0"/>
              </a:rPr>
              <a:t>. </a:t>
            </a:r>
            <a:r>
              <a:rPr lang="sr-Latn-CS" sz="800" i="1" dirty="0" err="1">
                <a:solidFill>
                  <a:schemeClr val="accent1"/>
                </a:solidFill>
                <a:latin typeface="Verdana" pitchFamily="34" charset="0"/>
              </a:rPr>
              <a:t>Curr</a:t>
            </a:r>
            <a:r>
              <a:rPr lang="sr-Latn-CS" sz="800" i="1" dirty="0">
                <a:solidFill>
                  <a:schemeClr val="accent1"/>
                </a:solidFill>
                <a:latin typeface="Verdana" pitchFamily="34" charset="0"/>
              </a:rPr>
              <a:t> Med </a:t>
            </a:r>
            <a:r>
              <a:rPr lang="sr-Latn-CS" sz="800" i="1" dirty="0" err="1">
                <a:solidFill>
                  <a:schemeClr val="accent1"/>
                </a:solidFill>
                <a:latin typeface="Verdana" pitchFamily="34" charset="0"/>
              </a:rPr>
              <a:t>Res</a:t>
            </a:r>
            <a:r>
              <a:rPr lang="sr-Latn-CS" sz="800" i="1" dirty="0">
                <a:solidFill>
                  <a:schemeClr val="accent1"/>
                </a:solidFill>
                <a:latin typeface="Verdana" pitchFamily="34" charset="0"/>
              </a:rPr>
              <a:t> </a:t>
            </a:r>
            <a:r>
              <a:rPr lang="sr-Latn-CS" sz="800" i="1" dirty="0" err="1">
                <a:solidFill>
                  <a:schemeClr val="accent1"/>
                </a:solidFill>
                <a:latin typeface="Verdana" pitchFamily="34" charset="0"/>
              </a:rPr>
              <a:t>Opin</a:t>
            </a:r>
            <a:r>
              <a:rPr lang="sr-Latn-CS" sz="800" i="1" dirty="0">
                <a:solidFill>
                  <a:schemeClr val="accent1"/>
                </a:solidFill>
                <a:latin typeface="Verdana" pitchFamily="34" charset="0"/>
              </a:rPr>
              <a:t> </a:t>
            </a:r>
            <a:r>
              <a:rPr lang="sr-Latn-CS" sz="800" dirty="0">
                <a:solidFill>
                  <a:schemeClr val="accent1"/>
                </a:solidFill>
                <a:latin typeface="Verdana" pitchFamily="34" charset="0"/>
              </a:rPr>
              <a:t>2007;23:3209–14; 10. </a:t>
            </a:r>
            <a:r>
              <a:rPr lang="sr-Latn-CS" sz="800" dirty="0" err="1">
                <a:solidFill>
                  <a:schemeClr val="accent1"/>
                </a:solidFill>
                <a:latin typeface="Verdana" pitchFamily="34" charset="0"/>
              </a:rPr>
              <a:t>Boehm</a:t>
            </a:r>
            <a:r>
              <a:rPr lang="sr-Latn-CS" sz="800" dirty="0">
                <a:solidFill>
                  <a:schemeClr val="accent1"/>
                </a:solidFill>
                <a:latin typeface="Verdana" pitchFamily="34" charset="0"/>
              </a:rPr>
              <a:t> </a:t>
            </a:r>
            <a:r>
              <a:rPr lang="sr-Latn-CS" sz="800" i="1" dirty="0">
                <a:solidFill>
                  <a:schemeClr val="accent1"/>
                </a:solidFill>
                <a:latin typeface="Verdana" pitchFamily="34" charset="0"/>
              </a:rPr>
              <a:t>et al</a:t>
            </a:r>
            <a:r>
              <a:rPr lang="sr-Latn-CS" sz="800" dirty="0">
                <a:solidFill>
                  <a:schemeClr val="accent1"/>
                </a:solidFill>
                <a:latin typeface="Verdana" pitchFamily="34" charset="0"/>
              </a:rPr>
              <a:t>. </a:t>
            </a:r>
            <a:r>
              <a:rPr lang="sr-Latn-CS" sz="800" i="1" dirty="0" err="1">
                <a:solidFill>
                  <a:schemeClr val="accent1"/>
                </a:solidFill>
                <a:latin typeface="Verdana" pitchFamily="34" charset="0"/>
              </a:rPr>
              <a:t>Diabet</a:t>
            </a:r>
            <a:r>
              <a:rPr lang="sr-Latn-CS" sz="800" i="1" dirty="0">
                <a:solidFill>
                  <a:schemeClr val="accent1"/>
                </a:solidFill>
                <a:latin typeface="Verdana" pitchFamily="34" charset="0"/>
              </a:rPr>
              <a:t> Med </a:t>
            </a:r>
            <a:r>
              <a:rPr lang="sr-Latn-CS" sz="800" dirty="0">
                <a:solidFill>
                  <a:schemeClr val="accent1"/>
                </a:solidFill>
                <a:latin typeface="Verdana" pitchFamily="34" charset="0"/>
              </a:rPr>
              <a:t>2002;19:393–9 </a:t>
            </a:r>
            <a:endParaRPr lang="sr-Latn-CS" sz="800" baseline="30000" dirty="0">
              <a:solidFill>
                <a:schemeClr val="accent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5890" name="Title 3"/>
          <p:cNvSpPr>
            <a:spLocks noGrp="1"/>
          </p:cNvSpPr>
          <p:nvPr>
            <p:ph type="title" idx="4294967295"/>
          </p:nvPr>
        </p:nvSpPr>
        <p:spPr/>
        <p:txBody>
          <a:bodyPr/>
          <a:lstStyle/>
          <a:p>
            <a:pPr eaLnBrk="1" hangingPunct="1"/>
            <a:r>
              <a:rPr lang="en-GB" sz="2000" smtClean="0"/>
              <a:t>Da li pacijenti poštuju vremenski interval injektiranja humanih insulina pre uzimanja hrane?</a:t>
            </a:r>
          </a:p>
        </p:txBody>
      </p:sp>
      <p:sp>
        <p:nvSpPr>
          <p:cNvPr id="2725893" name="Content Placeholder 6"/>
          <p:cNvSpPr>
            <a:spLocks/>
          </p:cNvSpPr>
          <p:nvPr/>
        </p:nvSpPr>
        <p:spPr bwMode="auto">
          <a:xfrm>
            <a:off x="317500" y="1385889"/>
            <a:ext cx="8197850" cy="1262062"/>
          </a:xfrm>
          <a:prstGeom prst="rect">
            <a:avLst/>
          </a:prstGeom>
          <a:noFill/>
          <a:ln w="9525">
            <a:noFill/>
            <a:miter lim="800000"/>
            <a:headEnd/>
            <a:tailEnd/>
          </a:ln>
        </p:spPr>
        <p:txBody>
          <a:bodyPr/>
          <a:lstStyle/>
          <a:p>
            <a:pPr marL="444500" indent="-444500">
              <a:spcBef>
                <a:spcPct val="20000"/>
              </a:spcBef>
              <a:buClr>
                <a:schemeClr val="accent1"/>
              </a:buClr>
              <a:buFontTx/>
              <a:buChar char="•"/>
            </a:pPr>
            <a:r>
              <a:rPr lang="en-GB" sz="1600" b="1">
                <a:solidFill>
                  <a:srgbClr val="FF0000"/>
                </a:solidFill>
                <a:latin typeface="Verdana" pitchFamily="34" charset="0"/>
              </a:rPr>
              <a:t>45%</a:t>
            </a:r>
            <a:r>
              <a:rPr lang="en-GB" sz="1600">
                <a:solidFill>
                  <a:schemeClr val="accent2"/>
                </a:solidFill>
                <a:latin typeface="Verdana" pitchFamily="34" charset="0"/>
              </a:rPr>
              <a:t> pacijenata daje sebi insulin svega </a:t>
            </a:r>
            <a:r>
              <a:rPr lang="en-GB" sz="1600" b="1">
                <a:solidFill>
                  <a:schemeClr val="accent2"/>
                </a:solidFill>
                <a:latin typeface="Verdana" pitchFamily="34" charset="0"/>
              </a:rPr>
              <a:t>0-10</a:t>
            </a:r>
            <a:r>
              <a:rPr lang="en-GB" sz="1600">
                <a:solidFill>
                  <a:schemeClr val="accent2"/>
                </a:solidFill>
                <a:latin typeface="Verdana" pitchFamily="34" charset="0"/>
              </a:rPr>
              <a:t> minuta pre obroka</a:t>
            </a:r>
          </a:p>
          <a:p>
            <a:pPr marL="444500" indent="-444500">
              <a:spcBef>
                <a:spcPct val="20000"/>
              </a:spcBef>
              <a:buClr>
                <a:schemeClr val="accent1"/>
              </a:buClr>
              <a:buFontTx/>
              <a:buChar char="•"/>
            </a:pPr>
            <a:r>
              <a:rPr lang="en-GB" sz="1600" b="1">
                <a:solidFill>
                  <a:srgbClr val="FF0000"/>
                </a:solidFill>
                <a:latin typeface="Verdana" pitchFamily="34" charset="0"/>
              </a:rPr>
              <a:t>25%</a:t>
            </a:r>
            <a:r>
              <a:rPr lang="en-GB" sz="1600">
                <a:solidFill>
                  <a:schemeClr val="accent2"/>
                </a:solidFill>
                <a:latin typeface="Verdana" pitchFamily="34" charset="0"/>
              </a:rPr>
              <a:t> pacijenata daje sebi insulin od </a:t>
            </a:r>
            <a:r>
              <a:rPr lang="en-GB" sz="1600" b="1">
                <a:solidFill>
                  <a:schemeClr val="accent2"/>
                </a:solidFill>
                <a:latin typeface="Verdana" pitchFamily="34" charset="0"/>
              </a:rPr>
              <a:t>11-20</a:t>
            </a:r>
            <a:r>
              <a:rPr lang="en-GB" sz="1600">
                <a:solidFill>
                  <a:schemeClr val="accent2"/>
                </a:solidFill>
                <a:latin typeface="Verdana" pitchFamily="34" charset="0"/>
              </a:rPr>
              <a:t> minuta pre obroka</a:t>
            </a:r>
          </a:p>
          <a:p>
            <a:pPr marL="444500" indent="-444500">
              <a:spcBef>
                <a:spcPct val="20000"/>
              </a:spcBef>
              <a:buClr>
                <a:schemeClr val="accent1"/>
              </a:buClr>
              <a:buFontTx/>
              <a:buChar char="•"/>
            </a:pPr>
            <a:r>
              <a:rPr lang="en-GB" sz="1600" b="1">
                <a:solidFill>
                  <a:srgbClr val="20E425"/>
                </a:solidFill>
                <a:latin typeface="Verdana" pitchFamily="34" charset="0"/>
              </a:rPr>
              <a:t>30%</a:t>
            </a:r>
            <a:r>
              <a:rPr lang="en-GB" sz="1600">
                <a:solidFill>
                  <a:schemeClr val="accent2"/>
                </a:solidFill>
                <a:latin typeface="Verdana" pitchFamily="34" charset="0"/>
              </a:rPr>
              <a:t> pacijenata daje sebi insulin </a:t>
            </a:r>
            <a:r>
              <a:rPr lang="en-GB" sz="1600" b="1">
                <a:solidFill>
                  <a:schemeClr val="accent2"/>
                </a:solidFill>
                <a:latin typeface="Verdana" pitchFamily="34" charset="0"/>
              </a:rPr>
              <a:t>više od 20 </a:t>
            </a:r>
            <a:r>
              <a:rPr lang="en-GB" sz="1600">
                <a:solidFill>
                  <a:schemeClr val="accent2"/>
                </a:solidFill>
                <a:latin typeface="Verdana" pitchFamily="34" charset="0"/>
              </a:rPr>
              <a:t>minuta pre obroka</a:t>
            </a:r>
          </a:p>
        </p:txBody>
      </p:sp>
      <p:cxnSp>
        <p:nvCxnSpPr>
          <p:cNvPr id="11" name="Straight Connector 10"/>
          <p:cNvCxnSpPr/>
          <p:nvPr/>
        </p:nvCxnSpPr>
        <p:spPr>
          <a:xfrm>
            <a:off x="1668469" y="3568700"/>
            <a:ext cx="5551487" cy="0"/>
          </a:xfrm>
          <a:prstGeom prst="line">
            <a:avLst/>
          </a:prstGeom>
        </p:spPr>
        <p:style>
          <a:lnRef idx="1">
            <a:schemeClr val="accent1"/>
          </a:lnRef>
          <a:fillRef idx="0">
            <a:schemeClr val="accent1"/>
          </a:fillRef>
          <a:effectRef idx="0">
            <a:schemeClr val="accent1"/>
          </a:effectRef>
          <a:fontRef idx="minor">
            <a:schemeClr val="tx1"/>
          </a:fontRef>
        </p:style>
      </p:cxnSp>
      <p:pic>
        <p:nvPicPr>
          <p:cNvPr id="2725895" name="Picture 12" descr="stopwatch-300x300"/>
          <p:cNvPicPr>
            <a:picLocks noChangeAspect="1" noChangeArrowheads="1"/>
          </p:cNvPicPr>
          <p:nvPr/>
        </p:nvPicPr>
        <p:blipFill>
          <a:blip r:embed="rId3"/>
          <a:srcRect/>
          <a:stretch>
            <a:fillRect/>
          </a:stretch>
        </p:blipFill>
        <p:spPr bwMode="auto">
          <a:xfrm>
            <a:off x="3862394" y="3971925"/>
            <a:ext cx="1112837" cy="933450"/>
          </a:xfrm>
          <a:prstGeom prst="rect">
            <a:avLst/>
          </a:prstGeom>
          <a:noFill/>
          <a:ln w="9525">
            <a:noFill/>
            <a:miter lim="800000"/>
            <a:headEnd/>
            <a:tailEnd/>
          </a:ln>
        </p:spPr>
      </p:pic>
      <p:pic>
        <p:nvPicPr>
          <p:cNvPr id="14" name="Picture 13"/>
          <p:cNvPicPr/>
          <p:nvPr/>
        </p:nvPicPr>
        <p:blipFill rotWithShape="1">
          <a:blip r:embed="rId4" cstate="print">
            <a:extLst/>
          </a:blip>
          <a:srcRect l="3600" t="7294" r="3190" b="7436"/>
          <a:stretch/>
        </p:blipFill>
        <p:spPr bwMode="auto">
          <a:xfrm>
            <a:off x="256031" y="2895129"/>
            <a:ext cx="1345992" cy="1296485"/>
          </a:xfrm>
          <a:prstGeom prst="roundRect">
            <a:avLst>
              <a:gd name="adj" fmla="val 16667"/>
            </a:avLst>
          </a:prstGeom>
          <a:ln w="25400">
            <a:solidFill>
              <a:srgbClr val="8B7D70"/>
            </a:solidFill>
          </a:ln>
          <a:effectLst/>
          <a:scene3d>
            <a:camera prst="orthographicFront"/>
            <a:lightRig rig="contrasting" dir="t">
              <a:rot lat="0" lon="0" rev="4200000"/>
            </a:lightRig>
          </a:scene3d>
          <a:sp3d prstMaterial="plastic">
            <a:contourClr>
              <a:srgbClr val="969696"/>
            </a:contourClr>
          </a:sp3d>
          <a:extLst/>
        </p:spPr>
      </p:pic>
      <p:pic>
        <p:nvPicPr>
          <p:cNvPr id="15" name="Picture 8" descr="stock-photo-13225773-pie-chart-of-food-pyramid.jpg"/>
          <p:cNvPicPr>
            <a:picLocks noChangeAspect="1"/>
          </p:cNvPicPr>
          <p:nvPr/>
        </p:nvPicPr>
        <p:blipFill>
          <a:blip r:embed="rId5" cstate="email">
            <a:extLst/>
          </a:blip>
          <a:stretch>
            <a:fillRect/>
          </a:stretch>
        </p:blipFill>
        <p:spPr bwMode="auto">
          <a:xfrm>
            <a:off x="7095264" y="2754953"/>
            <a:ext cx="1810214" cy="1569339"/>
          </a:xfrm>
          <a:prstGeom prst="roundRect">
            <a:avLst/>
          </a:prstGeom>
          <a:noFill/>
          <a:ln w="9525">
            <a:noFill/>
            <a:miter lim="800000"/>
            <a:headEnd/>
            <a:tailEnd/>
          </a:ln>
        </p:spPr>
      </p:pic>
      <p:sp>
        <p:nvSpPr>
          <p:cNvPr id="16" name="5-Point Star 15"/>
          <p:cNvSpPr/>
          <p:nvPr/>
        </p:nvSpPr>
        <p:spPr>
          <a:xfrm>
            <a:off x="1638306" y="3487739"/>
            <a:ext cx="161925" cy="161925"/>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5-Point Star 16"/>
          <p:cNvSpPr/>
          <p:nvPr/>
        </p:nvSpPr>
        <p:spPr>
          <a:xfrm>
            <a:off x="5265741" y="3478214"/>
            <a:ext cx="160337" cy="161925"/>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 name="5-Point Star 17"/>
          <p:cNvSpPr/>
          <p:nvPr/>
        </p:nvSpPr>
        <p:spPr>
          <a:xfrm>
            <a:off x="3462344" y="3487739"/>
            <a:ext cx="160337" cy="161925"/>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5-Point Star 18"/>
          <p:cNvSpPr/>
          <p:nvPr/>
        </p:nvSpPr>
        <p:spPr>
          <a:xfrm>
            <a:off x="7026275" y="3478214"/>
            <a:ext cx="160338" cy="161925"/>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725902" name="TextBox 19"/>
          <p:cNvSpPr txBox="1">
            <a:spLocks noChangeArrowheads="1"/>
          </p:cNvSpPr>
          <p:nvPr/>
        </p:nvSpPr>
        <p:spPr bwMode="auto">
          <a:xfrm>
            <a:off x="5727706" y="3573465"/>
            <a:ext cx="1177925" cy="246221"/>
          </a:xfrm>
          <a:prstGeom prst="rect">
            <a:avLst/>
          </a:prstGeom>
          <a:noFill/>
          <a:ln w="9525">
            <a:noFill/>
            <a:miter lim="800000"/>
            <a:headEnd/>
            <a:tailEnd/>
          </a:ln>
        </p:spPr>
        <p:txBody>
          <a:bodyPr>
            <a:spAutoFit/>
          </a:bodyPr>
          <a:lstStyle/>
          <a:p>
            <a:pPr algn="ctr"/>
            <a:r>
              <a:rPr lang="en-GB" sz="1000" b="1">
                <a:latin typeface="Verdana" pitchFamily="34" charset="0"/>
              </a:rPr>
              <a:t>0 – 10’</a:t>
            </a:r>
          </a:p>
        </p:txBody>
      </p:sp>
      <p:sp>
        <p:nvSpPr>
          <p:cNvPr id="2725903" name="TextBox 20"/>
          <p:cNvSpPr txBox="1">
            <a:spLocks noChangeArrowheads="1"/>
          </p:cNvSpPr>
          <p:nvPr/>
        </p:nvSpPr>
        <p:spPr bwMode="auto">
          <a:xfrm>
            <a:off x="3876681" y="3573465"/>
            <a:ext cx="1273175" cy="246221"/>
          </a:xfrm>
          <a:prstGeom prst="rect">
            <a:avLst/>
          </a:prstGeom>
          <a:noFill/>
          <a:ln w="9525">
            <a:noFill/>
            <a:miter lim="800000"/>
            <a:headEnd/>
            <a:tailEnd/>
          </a:ln>
        </p:spPr>
        <p:txBody>
          <a:bodyPr>
            <a:spAutoFit/>
          </a:bodyPr>
          <a:lstStyle/>
          <a:p>
            <a:pPr algn="ctr"/>
            <a:r>
              <a:rPr lang="en-GB" sz="1000" b="1">
                <a:latin typeface="Verdana" pitchFamily="34" charset="0"/>
              </a:rPr>
              <a:t>11 – 20’</a:t>
            </a:r>
          </a:p>
        </p:txBody>
      </p:sp>
      <p:sp>
        <p:nvSpPr>
          <p:cNvPr id="2725904" name="TextBox 21"/>
          <p:cNvSpPr txBox="1">
            <a:spLocks noChangeArrowheads="1"/>
          </p:cNvSpPr>
          <p:nvPr/>
        </p:nvSpPr>
        <p:spPr bwMode="auto">
          <a:xfrm>
            <a:off x="2089156" y="3576641"/>
            <a:ext cx="1177925" cy="246221"/>
          </a:xfrm>
          <a:prstGeom prst="rect">
            <a:avLst/>
          </a:prstGeom>
          <a:noFill/>
          <a:ln w="9525">
            <a:noFill/>
            <a:miter lim="800000"/>
            <a:headEnd/>
            <a:tailEnd/>
          </a:ln>
        </p:spPr>
        <p:txBody>
          <a:bodyPr>
            <a:spAutoFit/>
          </a:bodyPr>
          <a:lstStyle/>
          <a:p>
            <a:pPr algn="ctr"/>
            <a:r>
              <a:rPr lang="en-GB" sz="1000" b="1">
                <a:latin typeface="Verdana" pitchFamily="34" charset="0"/>
              </a:rPr>
              <a:t>&gt; 20’</a:t>
            </a:r>
          </a:p>
        </p:txBody>
      </p:sp>
      <p:sp>
        <p:nvSpPr>
          <p:cNvPr id="2725905" name="TextBox 22"/>
          <p:cNvSpPr txBox="1">
            <a:spLocks noChangeArrowheads="1"/>
          </p:cNvSpPr>
          <p:nvPr/>
        </p:nvSpPr>
        <p:spPr bwMode="auto">
          <a:xfrm>
            <a:off x="4981581" y="2771778"/>
            <a:ext cx="1273175" cy="276999"/>
          </a:xfrm>
          <a:prstGeom prst="rect">
            <a:avLst/>
          </a:prstGeom>
          <a:noFill/>
          <a:ln w="9525">
            <a:noFill/>
            <a:miter lim="800000"/>
            <a:headEnd/>
            <a:tailEnd/>
          </a:ln>
        </p:spPr>
        <p:txBody>
          <a:bodyPr>
            <a:spAutoFit/>
          </a:bodyPr>
          <a:lstStyle/>
          <a:p>
            <a:pPr algn="ctr"/>
            <a:r>
              <a:rPr lang="en-GB" sz="1200" b="1">
                <a:solidFill>
                  <a:srgbClr val="FF0000"/>
                </a:solidFill>
                <a:latin typeface="Verdana" pitchFamily="34" charset="0"/>
              </a:rPr>
              <a:t>70%</a:t>
            </a:r>
          </a:p>
        </p:txBody>
      </p:sp>
      <p:sp>
        <p:nvSpPr>
          <p:cNvPr id="24" name="Right Brace 23"/>
          <p:cNvSpPr/>
          <p:nvPr/>
        </p:nvSpPr>
        <p:spPr>
          <a:xfrm rot="16200000">
            <a:off x="5172875" y="1508922"/>
            <a:ext cx="319087" cy="357822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5" name="Right Brace 24"/>
          <p:cNvSpPr/>
          <p:nvPr/>
        </p:nvSpPr>
        <p:spPr>
          <a:xfrm rot="16200000">
            <a:off x="2470944" y="2409032"/>
            <a:ext cx="285750" cy="1789112"/>
          </a:xfrm>
          <a:prstGeom prst="rightBrace">
            <a:avLst/>
          </a:prstGeom>
          <a:ln w="19050">
            <a:solidFill>
              <a:srgbClr val="20E42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725908" name="TextBox 25"/>
          <p:cNvSpPr txBox="1">
            <a:spLocks noChangeArrowheads="1"/>
          </p:cNvSpPr>
          <p:nvPr/>
        </p:nvSpPr>
        <p:spPr bwMode="auto">
          <a:xfrm>
            <a:off x="2278069" y="2790828"/>
            <a:ext cx="1271587" cy="276999"/>
          </a:xfrm>
          <a:prstGeom prst="rect">
            <a:avLst/>
          </a:prstGeom>
          <a:noFill/>
          <a:ln w="9525">
            <a:noFill/>
            <a:miter lim="800000"/>
            <a:headEnd/>
            <a:tailEnd/>
          </a:ln>
        </p:spPr>
        <p:txBody>
          <a:bodyPr>
            <a:spAutoFit/>
          </a:bodyPr>
          <a:lstStyle/>
          <a:p>
            <a:pPr algn="ctr"/>
            <a:r>
              <a:rPr lang="en-GB" sz="1200" b="1">
                <a:solidFill>
                  <a:srgbClr val="20E425"/>
                </a:solidFill>
                <a:latin typeface="Verdana" pitchFamily="34" charset="0"/>
              </a:rPr>
              <a:t>30%</a:t>
            </a:r>
          </a:p>
        </p:txBody>
      </p:sp>
      <p:sp>
        <p:nvSpPr>
          <p:cNvPr id="2725909" name="TextBox 26"/>
          <p:cNvSpPr txBox="1">
            <a:spLocks noChangeArrowheads="1"/>
          </p:cNvSpPr>
          <p:nvPr/>
        </p:nvSpPr>
        <p:spPr bwMode="auto">
          <a:xfrm>
            <a:off x="182563" y="4789488"/>
            <a:ext cx="4191000" cy="230832"/>
          </a:xfrm>
          <a:prstGeom prst="rect">
            <a:avLst/>
          </a:prstGeom>
          <a:noFill/>
          <a:ln w="9525">
            <a:noFill/>
            <a:miter lim="800000"/>
            <a:headEnd/>
            <a:tailEnd/>
          </a:ln>
        </p:spPr>
        <p:txBody>
          <a:bodyPr>
            <a:spAutoFit/>
          </a:bodyPr>
          <a:lstStyle/>
          <a:p>
            <a:r>
              <a:rPr lang="en-GB" sz="900">
                <a:solidFill>
                  <a:schemeClr val="accent1"/>
                </a:solidFill>
                <a:latin typeface="Verdana" pitchFamily="34" charset="0"/>
              </a:rPr>
              <a:t>Heinemann, Diabetic Medicine, 1995; 12: 449-454</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7938" name="Title 3"/>
          <p:cNvSpPr>
            <a:spLocks noGrp="1"/>
          </p:cNvSpPr>
          <p:nvPr>
            <p:ph type="title" idx="4294967295"/>
          </p:nvPr>
        </p:nvSpPr>
        <p:spPr/>
        <p:txBody>
          <a:bodyPr/>
          <a:lstStyle/>
          <a:p>
            <a:pPr eaLnBrk="1" hangingPunct="1"/>
            <a:r>
              <a:rPr lang="en-GB" sz="2000" smtClean="0"/>
              <a:t>Zašto se pacijenti ne pridržavaju preporučenog vremenskog intervala za davanje humanih insulina?</a:t>
            </a:r>
          </a:p>
        </p:txBody>
      </p:sp>
      <p:sp>
        <p:nvSpPr>
          <p:cNvPr id="7" name="Content Placeholder 6"/>
          <p:cNvSpPr>
            <a:spLocks/>
          </p:cNvSpPr>
          <p:nvPr/>
        </p:nvSpPr>
        <p:spPr bwMode="auto">
          <a:xfrm>
            <a:off x="317500" y="1444628"/>
            <a:ext cx="5951538" cy="1395413"/>
          </a:xfrm>
          <a:prstGeom prst="rect">
            <a:avLst/>
          </a:prstGeom>
          <a:noFill/>
          <a:ln w="9525">
            <a:noFill/>
            <a:miter lim="800000"/>
            <a:headEnd/>
            <a:tailEnd/>
          </a:ln>
        </p:spPr>
        <p:txBody>
          <a:bodyPr/>
          <a:lstStyle/>
          <a:p>
            <a:pPr>
              <a:spcBef>
                <a:spcPct val="20000"/>
              </a:spcBef>
              <a:buClr>
                <a:schemeClr val="accent1"/>
              </a:buClr>
              <a:defRPr/>
            </a:pPr>
            <a:endParaRPr lang="en-GB" sz="1600" kern="0" dirty="0">
              <a:solidFill>
                <a:schemeClr val="accent2"/>
              </a:solidFill>
              <a:latin typeface="+mn-lt"/>
              <a:cs typeface="+mn-cs"/>
            </a:endParaRPr>
          </a:p>
          <a:p>
            <a:pPr marL="444500" indent="-444500">
              <a:spcBef>
                <a:spcPct val="20000"/>
              </a:spcBef>
              <a:buClr>
                <a:schemeClr val="accent1"/>
              </a:buClr>
              <a:buFont typeface="Wingdings" panose="05000000000000000000" pitchFamily="2" charset="2"/>
              <a:buChar char="Ø"/>
              <a:defRPr/>
            </a:pPr>
            <a:r>
              <a:rPr lang="en-GB" sz="1600" b="1" kern="0" dirty="0">
                <a:solidFill>
                  <a:schemeClr val="accent2"/>
                </a:solidFill>
                <a:latin typeface="+mn-lt"/>
                <a:cs typeface="+mn-cs"/>
              </a:rPr>
              <a:t>74% </a:t>
            </a:r>
            <a:r>
              <a:rPr lang="en-GB" sz="1600" kern="0" dirty="0">
                <a:solidFill>
                  <a:schemeClr val="accent2"/>
                </a:solidFill>
                <a:latin typeface="+mn-lt"/>
                <a:cs typeface="+mn-cs"/>
              </a:rPr>
              <a:t>je </a:t>
            </a:r>
            <a:r>
              <a:rPr lang="en-GB" sz="1600" kern="0" dirty="0" err="1">
                <a:solidFill>
                  <a:schemeClr val="accent2"/>
                </a:solidFill>
                <a:latin typeface="+mn-lt"/>
                <a:cs typeface="+mn-cs"/>
              </a:rPr>
              <a:t>reklo</a:t>
            </a:r>
            <a:r>
              <a:rPr lang="en-GB" sz="1600" kern="0" dirty="0">
                <a:solidFill>
                  <a:schemeClr val="accent2"/>
                </a:solidFill>
                <a:latin typeface="+mn-lt"/>
                <a:cs typeface="+mn-cs"/>
              </a:rPr>
              <a:t> da je </a:t>
            </a:r>
            <a:r>
              <a:rPr lang="en-GB" sz="1600" kern="0" dirty="0" err="1">
                <a:solidFill>
                  <a:schemeClr val="accent2"/>
                </a:solidFill>
                <a:latin typeface="+mn-lt"/>
                <a:cs typeface="+mn-cs"/>
              </a:rPr>
              <a:t>lakše</a:t>
            </a:r>
            <a:r>
              <a:rPr lang="en-GB" sz="1600" kern="0" dirty="0">
                <a:solidFill>
                  <a:schemeClr val="accent2"/>
                </a:solidFill>
                <a:latin typeface="+mn-lt"/>
                <a:cs typeface="+mn-cs"/>
              </a:rPr>
              <a:t> </a:t>
            </a:r>
            <a:r>
              <a:rPr lang="en-GB" sz="1600" kern="0" dirty="0" err="1">
                <a:solidFill>
                  <a:schemeClr val="accent2"/>
                </a:solidFill>
                <a:latin typeface="+mn-lt"/>
                <a:cs typeface="+mn-cs"/>
              </a:rPr>
              <a:t>zapamtiti</a:t>
            </a:r>
            <a:r>
              <a:rPr lang="en-GB" sz="1600" kern="0" dirty="0">
                <a:solidFill>
                  <a:schemeClr val="accent2"/>
                </a:solidFill>
                <a:latin typeface="+mn-lt"/>
                <a:cs typeface="+mn-cs"/>
              </a:rPr>
              <a:t> </a:t>
            </a:r>
            <a:r>
              <a:rPr lang="en-GB" sz="1600" kern="0" dirty="0" err="1">
                <a:solidFill>
                  <a:schemeClr val="accent2"/>
                </a:solidFill>
                <a:latin typeface="+mn-lt"/>
                <a:cs typeface="+mn-cs"/>
              </a:rPr>
              <a:t>ukoliko</a:t>
            </a:r>
            <a:r>
              <a:rPr lang="en-GB" sz="1600" kern="0" dirty="0">
                <a:solidFill>
                  <a:schemeClr val="accent2"/>
                </a:solidFill>
                <a:latin typeface="+mn-lt"/>
                <a:cs typeface="+mn-cs"/>
              </a:rPr>
              <a:t> se </a:t>
            </a:r>
            <a:r>
              <a:rPr lang="en-GB" sz="1600" kern="0" dirty="0" err="1">
                <a:solidFill>
                  <a:schemeClr val="accent2"/>
                </a:solidFill>
                <a:latin typeface="+mn-lt"/>
                <a:cs typeface="+mn-cs"/>
              </a:rPr>
              <a:t>daje</a:t>
            </a:r>
            <a:r>
              <a:rPr lang="en-GB" sz="1600" kern="0" dirty="0">
                <a:solidFill>
                  <a:schemeClr val="accent2"/>
                </a:solidFill>
                <a:latin typeface="+mn-lt"/>
                <a:cs typeface="+mn-cs"/>
              </a:rPr>
              <a:t> </a:t>
            </a:r>
            <a:r>
              <a:rPr lang="en-GB" sz="1600" kern="0" dirty="0" err="1">
                <a:solidFill>
                  <a:schemeClr val="accent2"/>
                </a:solidFill>
                <a:latin typeface="+mn-lt"/>
                <a:cs typeface="+mn-cs"/>
              </a:rPr>
              <a:t>neposredno</a:t>
            </a:r>
            <a:r>
              <a:rPr lang="en-GB" sz="1600" kern="0" dirty="0">
                <a:solidFill>
                  <a:schemeClr val="accent2"/>
                </a:solidFill>
                <a:latin typeface="+mn-lt"/>
                <a:cs typeface="+mn-cs"/>
              </a:rPr>
              <a:t> pre </a:t>
            </a:r>
            <a:r>
              <a:rPr lang="en-GB" sz="1600" kern="0" dirty="0" err="1">
                <a:solidFill>
                  <a:schemeClr val="accent2"/>
                </a:solidFill>
                <a:latin typeface="+mn-lt"/>
                <a:cs typeface="+mn-cs"/>
              </a:rPr>
              <a:t>obroka</a:t>
            </a:r>
            <a:endParaRPr lang="en-GB" sz="1600" kern="0" dirty="0">
              <a:solidFill>
                <a:schemeClr val="accent2"/>
              </a:solidFill>
              <a:latin typeface="+mn-lt"/>
              <a:cs typeface="+mn-cs"/>
            </a:endParaRPr>
          </a:p>
          <a:p>
            <a:pPr>
              <a:spcBef>
                <a:spcPct val="20000"/>
              </a:spcBef>
              <a:buClr>
                <a:schemeClr val="accent1"/>
              </a:buClr>
              <a:defRPr/>
            </a:pPr>
            <a:endParaRPr lang="en-GB" sz="1600" kern="0" dirty="0">
              <a:solidFill>
                <a:schemeClr val="accent2"/>
              </a:solidFill>
              <a:latin typeface="+mn-lt"/>
              <a:cs typeface="+mn-cs"/>
            </a:endParaRPr>
          </a:p>
          <a:p>
            <a:pPr marL="444500" indent="-444500">
              <a:spcBef>
                <a:spcPct val="20000"/>
              </a:spcBef>
              <a:buClr>
                <a:schemeClr val="accent1"/>
              </a:buClr>
              <a:buFont typeface="Wingdings" panose="05000000000000000000" pitchFamily="2" charset="2"/>
              <a:buChar char="Ø"/>
              <a:defRPr/>
            </a:pPr>
            <a:r>
              <a:rPr lang="en-GB" sz="1600" b="1" kern="0" dirty="0">
                <a:solidFill>
                  <a:schemeClr val="accent2"/>
                </a:solidFill>
                <a:latin typeface="+mn-lt"/>
                <a:cs typeface="+mn-cs"/>
              </a:rPr>
              <a:t>40% </a:t>
            </a:r>
            <a:r>
              <a:rPr lang="en-GB" sz="1600" kern="0" dirty="0">
                <a:solidFill>
                  <a:schemeClr val="accent2"/>
                </a:solidFill>
                <a:latin typeface="+mn-lt"/>
                <a:cs typeface="+mn-cs"/>
              </a:rPr>
              <a:t>je </a:t>
            </a:r>
            <a:r>
              <a:rPr lang="en-GB" sz="1600" kern="0" dirty="0" err="1">
                <a:solidFill>
                  <a:schemeClr val="accent2"/>
                </a:solidFill>
                <a:latin typeface="+mn-lt"/>
                <a:cs typeface="+mn-cs"/>
              </a:rPr>
              <a:t>izjavilo</a:t>
            </a:r>
            <a:r>
              <a:rPr lang="en-GB" sz="1600" kern="0" dirty="0">
                <a:solidFill>
                  <a:schemeClr val="accent2"/>
                </a:solidFill>
                <a:latin typeface="+mn-lt"/>
                <a:cs typeface="+mn-cs"/>
              </a:rPr>
              <a:t> da </a:t>
            </a:r>
            <a:r>
              <a:rPr lang="en-GB" sz="1600" kern="0" dirty="0" err="1">
                <a:solidFill>
                  <a:schemeClr val="accent2"/>
                </a:solidFill>
                <a:latin typeface="+mn-lt"/>
                <a:cs typeface="+mn-cs"/>
              </a:rPr>
              <a:t>im</a:t>
            </a:r>
            <a:r>
              <a:rPr lang="en-GB" sz="1600" kern="0" dirty="0">
                <a:solidFill>
                  <a:schemeClr val="accent2"/>
                </a:solidFill>
                <a:latin typeface="+mn-lt"/>
                <a:cs typeface="+mn-cs"/>
              </a:rPr>
              <a:t> je </a:t>
            </a:r>
            <a:r>
              <a:rPr lang="en-GB" sz="1600" kern="0" dirty="0" err="1">
                <a:solidFill>
                  <a:schemeClr val="accent2"/>
                </a:solidFill>
                <a:latin typeface="+mn-lt"/>
                <a:cs typeface="+mn-cs"/>
              </a:rPr>
              <a:t>tako</a:t>
            </a:r>
            <a:r>
              <a:rPr lang="en-GB" sz="1600" kern="0" dirty="0">
                <a:solidFill>
                  <a:schemeClr val="accent2"/>
                </a:solidFill>
                <a:latin typeface="+mn-lt"/>
                <a:cs typeface="+mn-cs"/>
              </a:rPr>
              <a:t> </a:t>
            </a:r>
            <a:r>
              <a:rPr lang="en-GB" sz="1600" kern="0" dirty="0" err="1">
                <a:solidFill>
                  <a:schemeClr val="accent2"/>
                </a:solidFill>
                <a:latin typeface="+mn-lt"/>
                <a:cs typeface="+mn-cs"/>
              </a:rPr>
              <a:t>zgodnije</a:t>
            </a:r>
            <a:endParaRPr lang="en-GB" sz="1600" kern="0" dirty="0">
              <a:solidFill>
                <a:schemeClr val="accent2"/>
              </a:solidFill>
              <a:latin typeface="+mn-lt"/>
              <a:cs typeface="+mn-cs"/>
            </a:endParaRPr>
          </a:p>
          <a:p>
            <a:pPr>
              <a:spcBef>
                <a:spcPct val="20000"/>
              </a:spcBef>
              <a:buClr>
                <a:schemeClr val="accent1"/>
              </a:buClr>
              <a:defRPr/>
            </a:pPr>
            <a:endParaRPr lang="en-GB" sz="1600" kern="0" dirty="0">
              <a:solidFill>
                <a:schemeClr val="accent2"/>
              </a:solidFill>
              <a:latin typeface="+mn-lt"/>
              <a:cs typeface="+mn-cs"/>
            </a:endParaRPr>
          </a:p>
          <a:p>
            <a:pPr marL="444500" indent="-444500">
              <a:spcBef>
                <a:spcPct val="20000"/>
              </a:spcBef>
              <a:buClr>
                <a:schemeClr val="accent1"/>
              </a:buClr>
              <a:buFont typeface="Wingdings" panose="05000000000000000000" pitchFamily="2" charset="2"/>
              <a:buChar char="Ø"/>
              <a:defRPr/>
            </a:pPr>
            <a:r>
              <a:rPr lang="en-GB" sz="1600" b="1" kern="0" dirty="0">
                <a:solidFill>
                  <a:schemeClr val="accent2"/>
                </a:solidFill>
                <a:latin typeface="+mn-lt"/>
                <a:cs typeface="+mn-cs"/>
              </a:rPr>
              <a:t>10% </a:t>
            </a:r>
            <a:r>
              <a:rPr lang="en-GB" sz="1600" kern="0" dirty="0">
                <a:solidFill>
                  <a:schemeClr val="accent2"/>
                </a:solidFill>
                <a:latin typeface="+mn-lt"/>
                <a:cs typeface="+mn-cs"/>
              </a:rPr>
              <a:t>je </a:t>
            </a:r>
            <a:r>
              <a:rPr lang="en-GB" sz="1600" kern="0" dirty="0" err="1">
                <a:solidFill>
                  <a:schemeClr val="accent2"/>
                </a:solidFill>
                <a:latin typeface="+mn-lt"/>
                <a:cs typeface="+mn-cs"/>
              </a:rPr>
              <a:t>navelo</a:t>
            </a:r>
            <a:r>
              <a:rPr lang="en-GB" sz="1600" kern="0" dirty="0">
                <a:solidFill>
                  <a:schemeClr val="accent2"/>
                </a:solidFill>
                <a:latin typeface="+mn-lt"/>
                <a:cs typeface="+mn-cs"/>
              </a:rPr>
              <a:t> </a:t>
            </a:r>
            <a:r>
              <a:rPr lang="en-GB" sz="1600" kern="0" dirty="0" err="1">
                <a:solidFill>
                  <a:schemeClr val="accent2"/>
                </a:solidFill>
                <a:latin typeface="+mn-lt"/>
                <a:cs typeface="+mn-cs"/>
              </a:rPr>
              <a:t>strah</a:t>
            </a:r>
            <a:r>
              <a:rPr lang="en-GB" sz="1600" kern="0" dirty="0">
                <a:solidFill>
                  <a:schemeClr val="accent2"/>
                </a:solidFill>
                <a:latin typeface="+mn-lt"/>
                <a:cs typeface="+mn-cs"/>
              </a:rPr>
              <a:t> od </a:t>
            </a:r>
            <a:r>
              <a:rPr lang="en-GB" sz="1600" kern="0" dirty="0" err="1">
                <a:solidFill>
                  <a:schemeClr val="accent2"/>
                </a:solidFill>
                <a:latin typeface="+mn-lt"/>
                <a:cs typeface="+mn-cs"/>
              </a:rPr>
              <a:t>hipoglikemija</a:t>
            </a:r>
            <a:r>
              <a:rPr lang="en-GB" sz="1600" kern="0" dirty="0">
                <a:solidFill>
                  <a:schemeClr val="accent2"/>
                </a:solidFill>
                <a:latin typeface="+mn-lt"/>
                <a:cs typeface="+mn-cs"/>
              </a:rPr>
              <a:t> </a:t>
            </a:r>
            <a:r>
              <a:rPr lang="en-GB" sz="1600" kern="0" dirty="0" err="1">
                <a:solidFill>
                  <a:schemeClr val="accent2"/>
                </a:solidFill>
                <a:latin typeface="+mn-lt"/>
                <a:cs typeface="+mn-cs"/>
              </a:rPr>
              <a:t>kao</a:t>
            </a:r>
            <a:r>
              <a:rPr lang="en-GB" sz="1600" kern="0" dirty="0">
                <a:solidFill>
                  <a:schemeClr val="accent2"/>
                </a:solidFill>
                <a:latin typeface="+mn-lt"/>
                <a:cs typeface="+mn-cs"/>
              </a:rPr>
              <a:t> </a:t>
            </a:r>
            <a:r>
              <a:rPr lang="en-GB" sz="1600" kern="0" dirty="0" err="1">
                <a:solidFill>
                  <a:schemeClr val="accent2"/>
                </a:solidFill>
                <a:latin typeface="+mn-lt"/>
                <a:cs typeface="+mn-cs"/>
              </a:rPr>
              <a:t>razlog</a:t>
            </a:r>
            <a:endParaRPr lang="en-GB" sz="1600" kern="0" dirty="0">
              <a:solidFill>
                <a:schemeClr val="accent2"/>
              </a:solidFill>
              <a:latin typeface="+mn-lt"/>
              <a:cs typeface="+mn-cs"/>
            </a:endParaRPr>
          </a:p>
        </p:txBody>
      </p:sp>
      <p:sp>
        <p:nvSpPr>
          <p:cNvPr id="2727957" name="TextBox 12"/>
          <p:cNvSpPr txBox="1">
            <a:spLocks noChangeArrowheads="1"/>
          </p:cNvSpPr>
          <p:nvPr/>
        </p:nvSpPr>
        <p:spPr bwMode="auto">
          <a:xfrm>
            <a:off x="395288" y="4881563"/>
            <a:ext cx="4191000" cy="230832"/>
          </a:xfrm>
          <a:prstGeom prst="rect">
            <a:avLst/>
          </a:prstGeom>
          <a:noFill/>
          <a:ln w="9525">
            <a:noFill/>
            <a:miter lim="800000"/>
            <a:headEnd/>
            <a:tailEnd/>
          </a:ln>
        </p:spPr>
        <p:txBody>
          <a:bodyPr>
            <a:spAutoFit/>
          </a:bodyPr>
          <a:lstStyle/>
          <a:p>
            <a:r>
              <a:rPr lang="en-GB" sz="900">
                <a:solidFill>
                  <a:schemeClr val="accent1"/>
                </a:solidFill>
                <a:latin typeface="Verdana" pitchFamily="34" charset="0"/>
              </a:rPr>
              <a:t>Heinemann, Diabetic Medicine, 1995; 12: 449-454</a:t>
            </a:r>
          </a:p>
        </p:txBody>
      </p:sp>
      <p:pic>
        <p:nvPicPr>
          <p:cNvPr id="2727958" name="Picture 2"/>
          <p:cNvPicPr>
            <a:picLocks noChangeAspect="1" noChangeArrowheads="1"/>
          </p:cNvPicPr>
          <p:nvPr/>
        </p:nvPicPr>
        <p:blipFill>
          <a:blip r:embed="rId3"/>
          <a:srcRect/>
          <a:stretch>
            <a:fillRect/>
          </a:stretch>
        </p:blipFill>
        <p:spPr bwMode="auto">
          <a:xfrm>
            <a:off x="6159500" y="965200"/>
            <a:ext cx="2236788" cy="33591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2034" name="Title 3"/>
          <p:cNvSpPr>
            <a:spLocks noGrp="1"/>
          </p:cNvSpPr>
          <p:nvPr>
            <p:ph type="title" idx="4294967295"/>
          </p:nvPr>
        </p:nvSpPr>
        <p:spPr/>
        <p:txBody>
          <a:bodyPr/>
          <a:lstStyle/>
          <a:p>
            <a:pPr eaLnBrk="1" hangingPunct="1"/>
            <a:r>
              <a:rPr lang="sr-Latn-CS" smtClean="0"/>
              <a:t>Insulin aspart</a:t>
            </a:r>
            <a:endParaRPr lang="en-GB" smtClean="0"/>
          </a:p>
        </p:txBody>
      </p:sp>
      <p:pic>
        <p:nvPicPr>
          <p:cNvPr id="2732066" name="Picture 2"/>
          <p:cNvPicPr>
            <a:picLocks noChangeAspect="1" noChangeArrowheads="1"/>
          </p:cNvPicPr>
          <p:nvPr/>
        </p:nvPicPr>
        <p:blipFill>
          <a:blip r:embed="rId3"/>
          <a:srcRect/>
          <a:stretch>
            <a:fillRect/>
          </a:stretch>
        </p:blipFill>
        <p:spPr bwMode="auto">
          <a:xfrm>
            <a:off x="152406" y="1157288"/>
            <a:ext cx="8831263" cy="2343150"/>
          </a:xfrm>
          <a:prstGeom prst="rect">
            <a:avLst/>
          </a:prstGeom>
          <a:noFill/>
          <a:ln w="9525">
            <a:noFill/>
            <a:miter lim="800000"/>
            <a:headEnd/>
            <a:tailEnd/>
          </a:ln>
        </p:spPr>
      </p:pic>
      <p:sp>
        <p:nvSpPr>
          <p:cNvPr id="2732067" name="AutoShape 5"/>
          <p:cNvSpPr>
            <a:spLocks noChangeArrowheads="1"/>
          </p:cNvSpPr>
          <p:nvPr/>
        </p:nvSpPr>
        <p:spPr bwMode="auto">
          <a:xfrm rot="6766537">
            <a:off x="7585075" y="1646238"/>
            <a:ext cx="731838" cy="360362"/>
          </a:xfrm>
          <a:prstGeom prst="rightArrow">
            <a:avLst>
              <a:gd name="adj1" fmla="val 50000"/>
              <a:gd name="adj2" fmla="val 67695"/>
            </a:avLst>
          </a:prstGeom>
          <a:solidFill>
            <a:srgbClr val="FF0000"/>
          </a:solidFill>
          <a:ln w="3175" algn="ctr">
            <a:solidFill>
              <a:srgbClr val="FF0000"/>
            </a:solidFill>
            <a:miter lim="800000"/>
            <a:headEnd/>
            <a:tailEnd/>
          </a:ln>
        </p:spPr>
        <p:txBody>
          <a:bodyPr wrap="none" lIns="72000" tIns="72000" rIns="72000" bIns="72000" anchor="ctr"/>
          <a:lstStyle/>
          <a:p>
            <a:endParaRPr lang="en-GB"/>
          </a:p>
        </p:txBody>
      </p:sp>
      <p:sp>
        <p:nvSpPr>
          <p:cNvPr id="2732068" name="AutoShape 6"/>
          <p:cNvSpPr>
            <a:spLocks noChangeArrowheads="1"/>
          </p:cNvSpPr>
          <p:nvPr/>
        </p:nvSpPr>
        <p:spPr bwMode="auto">
          <a:xfrm rot="7278777">
            <a:off x="2851947" y="1752316"/>
            <a:ext cx="733425" cy="360363"/>
          </a:xfrm>
          <a:prstGeom prst="rightArrow">
            <a:avLst>
              <a:gd name="adj1" fmla="val 50000"/>
              <a:gd name="adj2" fmla="val 67841"/>
            </a:avLst>
          </a:prstGeom>
          <a:solidFill>
            <a:srgbClr val="FF0000"/>
          </a:solidFill>
          <a:ln w="3175" algn="ctr">
            <a:solidFill>
              <a:srgbClr val="FF0000"/>
            </a:solidFill>
            <a:miter lim="800000"/>
            <a:headEnd/>
            <a:tailEnd/>
          </a:ln>
        </p:spPr>
        <p:txBody>
          <a:bodyPr wrap="none" lIns="72000" tIns="72000" rIns="72000" bIns="72000" anchor="ctr"/>
          <a:lstStyle/>
          <a:p>
            <a:endParaRPr lang="en-GB"/>
          </a:p>
        </p:txBody>
      </p:sp>
      <p:sp>
        <p:nvSpPr>
          <p:cNvPr id="2732069" name="AutoShape 6"/>
          <p:cNvSpPr>
            <a:spLocks noChangeArrowheads="1"/>
          </p:cNvSpPr>
          <p:nvPr/>
        </p:nvSpPr>
        <p:spPr bwMode="auto">
          <a:xfrm rot="-3858134">
            <a:off x="6118984" y="2734345"/>
            <a:ext cx="731838" cy="360363"/>
          </a:xfrm>
          <a:prstGeom prst="rightArrow">
            <a:avLst>
              <a:gd name="adj1" fmla="val 50000"/>
              <a:gd name="adj2" fmla="val 67695"/>
            </a:avLst>
          </a:prstGeom>
          <a:solidFill>
            <a:srgbClr val="FF0000"/>
          </a:solidFill>
          <a:ln w="3175" algn="ctr">
            <a:solidFill>
              <a:srgbClr val="FF0000"/>
            </a:solidFill>
            <a:miter lim="800000"/>
            <a:headEnd/>
            <a:tailEnd/>
          </a:ln>
        </p:spPr>
        <p:txBody>
          <a:bodyPr wrap="none" lIns="72000" tIns="72000" rIns="72000" bIns="72000" anchor="ctr"/>
          <a:lstStyle/>
          <a:p>
            <a:endParaRPr lang="en-GB"/>
          </a:p>
        </p:txBody>
      </p:sp>
      <p:sp>
        <p:nvSpPr>
          <p:cNvPr id="2732070" name="TextBox 1"/>
          <p:cNvSpPr txBox="1">
            <a:spLocks noChangeArrowheads="1"/>
          </p:cNvSpPr>
          <p:nvPr/>
        </p:nvSpPr>
        <p:spPr bwMode="auto">
          <a:xfrm>
            <a:off x="152405" y="3652838"/>
            <a:ext cx="5328703" cy="738664"/>
          </a:xfrm>
          <a:prstGeom prst="rect">
            <a:avLst/>
          </a:prstGeom>
          <a:noFill/>
          <a:ln w="9525">
            <a:noFill/>
            <a:miter lim="800000"/>
            <a:headEnd/>
            <a:tailEnd/>
          </a:ln>
        </p:spPr>
        <p:txBody>
          <a:bodyPr wrap="none">
            <a:spAutoFit/>
          </a:bodyPr>
          <a:lstStyle/>
          <a:p>
            <a:pPr>
              <a:buFontTx/>
              <a:buAutoNum type="arabicPeriod"/>
            </a:pPr>
            <a:r>
              <a:rPr lang="en-GB" sz="1400" b="1" dirty="0" err="1">
                <a:latin typeface="Verdana" pitchFamily="34" charset="0"/>
              </a:rPr>
              <a:t>Pacijent</a:t>
            </a:r>
            <a:r>
              <a:rPr lang="en-GB" sz="1400" b="1" dirty="0">
                <a:latin typeface="Verdana" pitchFamily="34" charset="0"/>
              </a:rPr>
              <a:t> &gt; 6 </a:t>
            </a:r>
            <a:r>
              <a:rPr lang="en-GB" sz="1400" b="1" dirty="0" err="1">
                <a:latin typeface="Verdana" pitchFamily="34" charset="0"/>
              </a:rPr>
              <a:t>meseci</a:t>
            </a:r>
            <a:r>
              <a:rPr lang="en-GB" sz="1400" b="1" dirty="0">
                <a:latin typeface="Verdana" pitchFamily="34" charset="0"/>
              </a:rPr>
              <a:t> </a:t>
            </a:r>
            <a:r>
              <a:rPr lang="en-GB" sz="1400" b="1" dirty="0" err="1">
                <a:latin typeface="Verdana" pitchFamily="34" charset="0"/>
              </a:rPr>
              <a:t>na</a:t>
            </a:r>
            <a:r>
              <a:rPr lang="en-GB" sz="1400" b="1" dirty="0">
                <a:latin typeface="Verdana" pitchFamily="34" charset="0"/>
              </a:rPr>
              <a:t> </a:t>
            </a:r>
            <a:r>
              <a:rPr lang="en-GB" sz="1400" b="1" dirty="0" err="1">
                <a:latin typeface="Verdana" pitchFamily="34" charset="0"/>
              </a:rPr>
              <a:t>humanim</a:t>
            </a:r>
            <a:r>
              <a:rPr lang="en-GB" sz="1400" b="1" dirty="0">
                <a:latin typeface="Verdana" pitchFamily="34" charset="0"/>
              </a:rPr>
              <a:t> </a:t>
            </a:r>
            <a:r>
              <a:rPr lang="en-GB" sz="1400" b="1" dirty="0" err="1">
                <a:latin typeface="Verdana" pitchFamily="34" charset="0"/>
              </a:rPr>
              <a:t>insulinima</a:t>
            </a:r>
            <a:endParaRPr lang="en-GB" sz="1400" b="1" dirty="0">
              <a:latin typeface="Verdana" pitchFamily="34" charset="0"/>
            </a:endParaRPr>
          </a:p>
          <a:p>
            <a:pPr>
              <a:buFontTx/>
              <a:buAutoNum type="arabicPeriod"/>
            </a:pPr>
            <a:r>
              <a:rPr lang="en-GB" sz="1400" b="1" dirty="0" err="1">
                <a:latin typeface="Verdana" pitchFamily="34" charset="0"/>
              </a:rPr>
              <a:t>Ako</a:t>
            </a:r>
            <a:r>
              <a:rPr lang="en-GB" sz="1400" b="1" dirty="0">
                <a:latin typeface="Verdana" pitchFamily="34" charset="0"/>
              </a:rPr>
              <a:t> je HbA1c &gt; 7%</a:t>
            </a:r>
          </a:p>
          <a:p>
            <a:pPr>
              <a:buFontTx/>
              <a:buAutoNum type="arabicPeriod"/>
            </a:pPr>
            <a:r>
              <a:rPr lang="en-GB" sz="1400" b="1" dirty="0" err="1">
                <a:latin typeface="Verdana" pitchFamily="34" charset="0"/>
              </a:rPr>
              <a:t>Ako</a:t>
            </a:r>
            <a:r>
              <a:rPr lang="en-GB" sz="1400" b="1" dirty="0">
                <a:latin typeface="Verdana" pitchFamily="34" charset="0"/>
              </a:rPr>
              <a:t> se 2 </a:t>
            </a:r>
            <a:r>
              <a:rPr lang="en-GB" sz="1400" b="1" dirty="0" err="1">
                <a:latin typeface="Verdana" pitchFamily="34" charset="0"/>
              </a:rPr>
              <a:t>ili</a:t>
            </a:r>
            <a:r>
              <a:rPr lang="en-GB" sz="1400" b="1" dirty="0">
                <a:latin typeface="Verdana" pitchFamily="34" charset="0"/>
              </a:rPr>
              <a:t> </a:t>
            </a:r>
            <a:r>
              <a:rPr lang="en-GB" sz="1400" b="1" dirty="0" err="1">
                <a:latin typeface="Verdana" pitchFamily="34" charset="0"/>
              </a:rPr>
              <a:t>više</a:t>
            </a:r>
            <a:r>
              <a:rPr lang="en-GB" sz="1400" b="1" dirty="0">
                <a:latin typeface="Verdana" pitchFamily="34" charset="0"/>
              </a:rPr>
              <a:t> </a:t>
            </a:r>
            <a:r>
              <a:rPr lang="en-GB" sz="1400" b="1" dirty="0" err="1">
                <a:latin typeface="Verdana" pitchFamily="34" charset="0"/>
              </a:rPr>
              <a:t>puta</a:t>
            </a:r>
            <a:r>
              <a:rPr lang="en-GB" sz="1400" b="1" dirty="0">
                <a:latin typeface="Verdana" pitchFamily="34" charset="0"/>
              </a:rPr>
              <a:t> </a:t>
            </a:r>
            <a:r>
              <a:rPr lang="en-GB" sz="1400" b="1" dirty="0" err="1">
                <a:latin typeface="Verdana" pitchFamily="34" charset="0"/>
              </a:rPr>
              <a:t>utvrdi</a:t>
            </a:r>
            <a:r>
              <a:rPr lang="en-GB" sz="1400" b="1" dirty="0">
                <a:latin typeface="Verdana" pitchFamily="34" charset="0"/>
              </a:rPr>
              <a:t> </a:t>
            </a:r>
            <a:r>
              <a:rPr lang="en-GB" sz="1400" b="1" dirty="0" err="1">
                <a:latin typeface="Verdana" pitchFamily="34" charset="0"/>
              </a:rPr>
              <a:t>glikemija</a:t>
            </a:r>
            <a:r>
              <a:rPr lang="en-GB" sz="1400" b="1" dirty="0">
                <a:latin typeface="Verdana" pitchFamily="34" charset="0"/>
              </a:rPr>
              <a:t> &gt; 9 </a:t>
            </a:r>
            <a:r>
              <a:rPr lang="en-GB" sz="1400" b="1" dirty="0" err="1">
                <a:latin typeface="Verdana" pitchFamily="34" charset="0"/>
              </a:rPr>
              <a:t>mmol</a:t>
            </a:r>
            <a:r>
              <a:rPr lang="en-GB" sz="1400" b="1" dirty="0">
                <a:latin typeface="Verdana" pitchFamily="34" charset="0"/>
              </a:rPr>
              <a:t>/l</a:t>
            </a:r>
          </a:p>
        </p:txBody>
      </p:sp>
      <p:cxnSp>
        <p:nvCxnSpPr>
          <p:cNvPr id="8" name="Straight Connector 7"/>
          <p:cNvCxnSpPr/>
          <p:nvPr/>
        </p:nvCxnSpPr>
        <p:spPr>
          <a:xfrm>
            <a:off x="4762201" y="2308315"/>
            <a:ext cx="202631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1306" y="2497683"/>
            <a:ext cx="123931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00886" y="2605621"/>
            <a:ext cx="21629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82" name="Title 3"/>
          <p:cNvSpPr>
            <a:spLocks noGrp="1"/>
          </p:cNvSpPr>
          <p:nvPr>
            <p:ph type="title" idx="4294967295"/>
          </p:nvPr>
        </p:nvSpPr>
        <p:spPr/>
        <p:txBody>
          <a:bodyPr/>
          <a:lstStyle/>
          <a:p>
            <a:pPr eaLnBrk="1" hangingPunct="1"/>
            <a:r>
              <a:rPr lang="sr-Latn-CS" smtClean="0"/>
              <a:t>Insulin aspart za širok spektar pacijenata…</a:t>
            </a:r>
            <a:endParaRPr lang="en-GB" smtClean="0"/>
          </a:p>
        </p:txBody>
      </p:sp>
      <p:pic>
        <p:nvPicPr>
          <p:cNvPr id="2734088" name="Picture 2"/>
          <p:cNvPicPr>
            <a:picLocks noChangeAspect="1" noChangeArrowheads="1"/>
          </p:cNvPicPr>
          <p:nvPr/>
        </p:nvPicPr>
        <p:blipFill>
          <a:blip r:embed="rId3"/>
          <a:srcRect/>
          <a:stretch>
            <a:fillRect/>
          </a:stretch>
        </p:blipFill>
        <p:spPr bwMode="auto">
          <a:xfrm>
            <a:off x="339725" y="1039816"/>
            <a:ext cx="939800" cy="1176337"/>
          </a:xfrm>
          <a:prstGeom prst="rect">
            <a:avLst/>
          </a:prstGeom>
          <a:noFill/>
          <a:ln w="9525">
            <a:noFill/>
            <a:miter lim="800000"/>
            <a:headEnd/>
            <a:tailEnd/>
          </a:ln>
        </p:spPr>
      </p:pic>
      <p:pic>
        <p:nvPicPr>
          <p:cNvPr id="2734089" name="Picture 3"/>
          <p:cNvPicPr>
            <a:picLocks noChangeAspect="1" noChangeArrowheads="1"/>
          </p:cNvPicPr>
          <p:nvPr/>
        </p:nvPicPr>
        <p:blipFill>
          <a:blip r:embed="rId4"/>
          <a:srcRect/>
          <a:stretch>
            <a:fillRect/>
          </a:stretch>
        </p:blipFill>
        <p:spPr bwMode="auto">
          <a:xfrm>
            <a:off x="1633538" y="1827216"/>
            <a:ext cx="1020762" cy="1176337"/>
          </a:xfrm>
          <a:prstGeom prst="rect">
            <a:avLst/>
          </a:prstGeom>
          <a:noFill/>
          <a:ln w="9525">
            <a:noFill/>
            <a:miter lim="800000"/>
            <a:headEnd/>
            <a:tailEnd/>
          </a:ln>
        </p:spPr>
      </p:pic>
      <p:pic>
        <p:nvPicPr>
          <p:cNvPr id="2734090" name="Picture 4"/>
          <p:cNvPicPr>
            <a:picLocks noChangeAspect="1" noChangeArrowheads="1"/>
          </p:cNvPicPr>
          <p:nvPr/>
        </p:nvPicPr>
        <p:blipFill>
          <a:blip r:embed="rId5"/>
          <a:srcRect/>
          <a:stretch>
            <a:fillRect/>
          </a:stretch>
        </p:blipFill>
        <p:spPr bwMode="auto">
          <a:xfrm>
            <a:off x="3184525" y="1084265"/>
            <a:ext cx="704850" cy="896937"/>
          </a:xfrm>
          <a:prstGeom prst="rect">
            <a:avLst/>
          </a:prstGeom>
          <a:noFill/>
          <a:ln w="9525">
            <a:noFill/>
            <a:miter lim="800000"/>
            <a:headEnd/>
            <a:tailEnd/>
          </a:ln>
        </p:spPr>
      </p:pic>
      <p:pic>
        <p:nvPicPr>
          <p:cNvPr id="2734091" name="Picture 5"/>
          <p:cNvPicPr>
            <a:picLocks noChangeAspect="1" noChangeArrowheads="1"/>
          </p:cNvPicPr>
          <p:nvPr/>
        </p:nvPicPr>
        <p:blipFill>
          <a:blip r:embed="rId6"/>
          <a:srcRect/>
          <a:stretch>
            <a:fillRect/>
          </a:stretch>
        </p:blipFill>
        <p:spPr bwMode="auto">
          <a:xfrm>
            <a:off x="5068888" y="1827215"/>
            <a:ext cx="874712" cy="1335087"/>
          </a:xfrm>
          <a:prstGeom prst="rect">
            <a:avLst/>
          </a:prstGeom>
          <a:noFill/>
          <a:ln w="9525">
            <a:noFill/>
            <a:miter lim="800000"/>
            <a:headEnd/>
            <a:tailEnd/>
          </a:ln>
        </p:spPr>
      </p:pic>
      <p:pic>
        <p:nvPicPr>
          <p:cNvPr id="2734092" name="Picture 6"/>
          <p:cNvPicPr>
            <a:picLocks noChangeAspect="1" noChangeArrowheads="1"/>
          </p:cNvPicPr>
          <p:nvPr/>
        </p:nvPicPr>
        <p:blipFill>
          <a:blip r:embed="rId7"/>
          <a:srcRect/>
          <a:stretch>
            <a:fillRect/>
          </a:stretch>
        </p:blipFill>
        <p:spPr bwMode="auto">
          <a:xfrm>
            <a:off x="6964363" y="1193803"/>
            <a:ext cx="939800" cy="1241425"/>
          </a:xfrm>
          <a:prstGeom prst="rect">
            <a:avLst/>
          </a:prstGeom>
          <a:noFill/>
          <a:ln w="9525">
            <a:noFill/>
            <a:miter lim="800000"/>
            <a:headEnd/>
            <a:tailEnd/>
          </a:ln>
        </p:spPr>
      </p:pic>
      <p:pic>
        <p:nvPicPr>
          <p:cNvPr id="2734093" name="Picture 7"/>
          <p:cNvPicPr>
            <a:picLocks noChangeAspect="1" noChangeArrowheads="1"/>
          </p:cNvPicPr>
          <p:nvPr/>
        </p:nvPicPr>
        <p:blipFill>
          <a:blip r:embed="rId8"/>
          <a:srcRect/>
          <a:stretch>
            <a:fillRect/>
          </a:stretch>
        </p:blipFill>
        <p:spPr bwMode="auto">
          <a:xfrm>
            <a:off x="992188" y="3309940"/>
            <a:ext cx="812800" cy="1339850"/>
          </a:xfrm>
          <a:prstGeom prst="rect">
            <a:avLst/>
          </a:prstGeom>
          <a:noFill/>
          <a:ln w="9525">
            <a:noFill/>
            <a:miter lim="800000"/>
            <a:headEnd/>
            <a:tailEnd/>
          </a:ln>
        </p:spPr>
      </p:pic>
      <p:pic>
        <p:nvPicPr>
          <p:cNvPr id="2734094" name="Picture 8"/>
          <p:cNvPicPr>
            <a:picLocks noChangeAspect="1" noChangeArrowheads="1"/>
          </p:cNvPicPr>
          <p:nvPr/>
        </p:nvPicPr>
        <p:blipFill>
          <a:blip r:embed="rId9"/>
          <a:srcRect/>
          <a:stretch>
            <a:fillRect/>
          </a:stretch>
        </p:blipFill>
        <p:spPr bwMode="auto">
          <a:xfrm>
            <a:off x="3578225" y="3108325"/>
            <a:ext cx="1074738" cy="1301750"/>
          </a:xfrm>
          <a:prstGeom prst="rect">
            <a:avLst/>
          </a:prstGeom>
          <a:noFill/>
          <a:ln w="9525">
            <a:noFill/>
            <a:miter lim="800000"/>
            <a:headEnd/>
            <a:tailEnd/>
          </a:ln>
        </p:spPr>
      </p:pic>
      <p:pic>
        <p:nvPicPr>
          <p:cNvPr id="2734095" name="Picture 9"/>
          <p:cNvPicPr>
            <a:picLocks noChangeAspect="1" noChangeArrowheads="1"/>
          </p:cNvPicPr>
          <p:nvPr/>
        </p:nvPicPr>
        <p:blipFill>
          <a:blip r:embed="rId10"/>
          <a:srcRect/>
          <a:stretch>
            <a:fillRect/>
          </a:stretch>
        </p:blipFill>
        <p:spPr bwMode="auto">
          <a:xfrm>
            <a:off x="6621469" y="3162302"/>
            <a:ext cx="987425" cy="1247775"/>
          </a:xfrm>
          <a:prstGeom prst="rect">
            <a:avLst/>
          </a:prstGeom>
          <a:noFill/>
          <a:ln w="9525">
            <a:noFill/>
            <a:miter lim="800000"/>
            <a:headEnd/>
            <a:tailEnd/>
          </a:ln>
        </p:spPr>
      </p:pic>
      <p:sp>
        <p:nvSpPr>
          <p:cNvPr id="2" name="TextBox 1"/>
          <p:cNvSpPr txBox="1"/>
          <p:nvPr/>
        </p:nvSpPr>
        <p:spPr>
          <a:xfrm>
            <a:off x="31751" y="2074866"/>
            <a:ext cx="1601785" cy="307777"/>
          </a:xfrm>
          <a:prstGeom prst="rect">
            <a:avLst/>
          </a:prstGeom>
          <a:noFill/>
        </p:spPr>
        <p:txBody>
          <a:bodyPr wrap="none">
            <a:spAutoFit/>
          </a:bodyPr>
          <a:lstStyle/>
          <a:p>
            <a:pPr>
              <a:defRPr/>
            </a:pPr>
            <a:r>
              <a:rPr lang="sr-Latn-CS" sz="1400" dirty="0">
                <a:latin typeface="+mn-lt"/>
                <a:cs typeface="Arial" pitchFamily="34" charset="0"/>
              </a:rPr>
              <a:t>Odrasli sa DM 1</a:t>
            </a:r>
          </a:p>
        </p:txBody>
      </p:sp>
      <p:sp>
        <p:nvSpPr>
          <p:cNvPr id="14" name="TextBox 13"/>
          <p:cNvSpPr txBox="1"/>
          <p:nvPr/>
        </p:nvSpPr>
        <p:spPr>
          <a:xfrm>
            <a:off x="1343030" y="2876553"/>
            <a:ext cx="1601785" cy="307777"/>
          </a:xfrm>
          <a:prstGeom prst="rect">
            <a:avLst/>
          </a:prstGeom>
          <a:noFill/>
        </p:spPr>
        <p:txBody>
          <a:bodyPr wrap="none">
            <a:spAutoFit/>
          </a:bodyPr>
          <a:lstStyle/>
          <a:p>
            <a:pPr>
              <a:defRPr/>
            </a:pPr>
            <a:r>
              <a:rPr lang="sr-Latn-CS" sz="1400" dirty="0">
                <a:latin typeface="+mn-lt"/>
                <a:cs typeface="Arial" pitchFamily="34" charset="0"/>
              </a:rPr>
              <a:t>Odrasli sa DM 2</a:t>
            </a:r>
          </a:p>
        </p:txBody>
      </p:sp>
      <p:sp>
        <p:nvSpPr>
          <p:cNvPr id="16" name="TextBox 15"/>
          <p:cNvSpPr txBox="1"/>
          <p:nvPr/>
        </p:nvSpPr>
        <p:spPr>
          <a:xfrm>
            <a:off x="2813055" y="1911350"/>
            <a:ext cx="1880643" cy="523220"/>
          </a:xfrm>
          <a:prstGeom prst="rect">
            <a:avLst/>
          </a:prstGeom>
          <a:noFill/>
        </p:spPr>
        <p:txBody>
          <a:bodyPr wrap="none">
            <a:spAutoFit/>
          </a:bodyPr>
          <a:lstStyle/>
          <a:p>
            <a:pPr>
              <a:defRPr/>
            </a:pPr>
            <a:r>
              <a:rPr lang="sr-Latn-CS" sz="1400" dirty="0">
                <a:latin typeface="+mn-lt"/>
                <a:cs typeface="Arial" pitchFamily="34" charset="0"/>
              </a:rPr>
              <a:t>Deca i </a:t>
            </a:r>
            <a:r>
              <a:rPr lang="sr-Latn-CS" sz="1400" dirty="0" err="1">
                <a:latin typeface="+mn-lt"/>
                <a:cs typeface="Arial" pitchFamily="34" charset="0"/>
              </a:rPr>
              <a:t>adolescenti</a:t>
            </a:r>
            <a:r>
              <a:rPr lang="sr-Latn-CS" sz="1400" dirty="0">
                <a:latin typeface="+mn-lt"/>
                <a:cs typeface="Arial" pitchFamily="34" charset="0"/>
              </a:rPr>
              <a:t> </a:t>
            </a:r>
          </a:p>
          <a:p>
            <a:pPr>
              <a:defRPr/>
            </a:pPr>
            <a:r>
              <a:rPr lang="sr-Latn-CS" sz="1400" dirty="0">
                <a:latin typeface="+mn-lt"/>
                <a:cs typeface="Arial" pitchFamily="34" charset="0"/>
              </a:rPr>
              <a:t>≥ 2 godine života</a:t>
            </a:r>
          </a:p>
        </p:txBody>
      </p:sp>
      <p:sp>
        <p:nvSpPr>
          <p:cNvPr id="17" name="TextBox 16"/>
          <p:cNvSpPr txBox="1"/>
          <p:nvPr/>
        </p:nvSpPr>
        <p:spPr>
          <a:xfrm>
            <a:off x="4694241" y="3030541"/>
            <a:ext cx="1672381" cy="307777"/>
          </a:xfrm>
          <a:prstGeom prst="rect">
            <a:avLst/>
          </a:prstGeom>
          <a:noFill/>
        </p:spPr>
        <p:txBody>
          <a:bodyPr wrap="none">
            <a:spAutoFit/>
          </a:bodyPr>
          <a:lstStyle/>
          <a:p>
            <a:pPr>
              <a:defRPr/>
            </a:pPr>
            <a:r>
              <a:rPr lang="sr-Latn-CS" sz="1400" dirty="0">
                <a:latin typeface="+mn-lt"/>
                <a:cs typeface="Arial" pitchFamily="34" charset="0"/>
              </a:rPr>
              <a:t>Trudnice i dojilje</a:t>
            </a:r>
          </a:p>
        </p:txBody>
      </p:sp>
      <p:sp>
        <p:nvSpPr>
          <p:cNvPr id="18" name="TextBox 17"/>
          <p:cNvSpPr txBox="1"/>
          <p:nvPr/>
        </p:nvSpPr>
        <p:spPr>
          <a:xfrm>
            <a:off x="6254751" y="2347916"/>
            <a:ext cx="2708242" cy="307777"/>
          </a:xfrm>
          <a:prstGeom prst="rect">
            <a:avLst/>
          </a:prstGeom>
          <a:noFill/>
        </p:spPr>
        <p:txBody>
          <a:bodyPr wrap="none">
            <a:spAutoFit/>
          </a:bodyPr>
          <a:lstStyle/>
          <a:p>
            <a:pPr>
              <a:defRPr/>
            </a:pPr>
            <a:r>
              <a:rPr lang="sr-Latn-CS" sz="1400" dirty="0">
                <a:latin typeface="+mn-lt"/>
                <a:cs typeface="Arial" pitchFamily="34" charset="0"/>
              </a:rPr>
              <a:t>Pacijenti ≥ 65 godina života</a:t>
            </a:r>
          </a:p>
        </p:txBody>
      </p:sp>
      <p:sp>
        <p:nvSpPr>
          <p:cNvPr id="19" name="TextBox 18"/>
          <p:cNvSpPr txBox="1"/>
          <p:nvPr/>
        </p:nvSpPr>
        <p:spPr>
          <a:xfrm>
            <a:off x="339730" y="4462463"/>
            <a:ext cx="2108141" cy="523220"/>
          </a:xfrm>
          <a:prstGeom prst="rect">
            <a:avLst/>
          </a:prstGeom>
          <a:noFill/>
        </p:spPr>
        <p:txBody>
          <a:bodyPr wrap="none">
            <a:spAutoFit/>
          </a:bodyPr>
          <a:lstStyle/>
          <a:p>
            <a:pPr algn="ctr">
              <a:defRPr/>
            </a:pPr>
            <a:r>
              <a:rPr lang="sr-Latn-CS" sz="1400" dirty="0">
                <a:latin typeface="+mn-lt"/>
                <a:cs typeface="Arial" pitchFamily="34" charset="0"/>
              </a:rPr>
              <a:t>Pacijenti sa </a:t>
            </a:r>
          </a:p>
          <a:p>
            <a:pPr algn="ctr">
              <a:defRPr/>
            </a:pPr>
            <a:r>
              <a:rPr lang="sr-Latn-CS" sz="1400" dirty="0">
                <a:latin typeface="+mn-lt"/>
                <a:cs typeface="Arial" pitchFamily="34" charset="0"/>
              </a:rPr>
              <a:t>insulinskom pumpom</a:t>
            </a:r>
          </a:p>
        </p:txBody>
      </p:sp>
      <p:sp>
        <p:nvSpPr>
          <p:cNvPr id="20" name="TextBox 19"/>
          <p:cNvSpPr txBox="1"/>
          <p:nvPr/>
        </p:nvSpPr>
        <p:spPr>
          <a:xfrm>
            <a:off x="3019430" y="4298950"/>
            <a:ext cx="2343911" cy="523220"/>
          </a:xfrm>
          <a:prstGeom prst="rect">
            <a:avLst/>
          </a:prstGeom>
          <a:noFill/>
        </p:spPr>
        <p:txBody>
          <a:bodyPr wrap="none">
            <a:spAutoFit/>
          </a:bodyPr>
          <a:lstStyle/>
          <a:p>
            <a:pPr>
              <a:defRPr/>
            </a:pPr>
            <a:r>
              <a:rPr lang="sr-Latn-CS" sz="1400" dirty="0">
                <a:latin typeface="+mn-lt"/>
                <a:cs typeface="Arial" pitchFamily="34" charset="0"/>
              </a:rPr>
              <a:t>Pacijenti sa bubrežnom</a:t>
            </a:r>
          </a:p>
          <a:p>
            <a:pPr>
              <a:defRPr/>
            </a:pPr>
            <a:r>
              <a:rPr lang="sr-Latn-CS" sz="1400" dirty="0">
                <a:latin typeface="+mn-lt"/>
                <a:cs typeface="Arial" pitchFamily="34" charset="0"/>
              </a:rPr>
              <a:t> ili </a:t>
            </a:r>
            <a:r>
              <a:rPr lang="sr-Latn-CS" sz="1400" dirty="0" err="1">
                <a:latin typeface="+mn-lt"/>
                <a:cs typeface="Arial" pitchFamily="34" charset="0"/>
              </a:rPr>
              <a:t>hepatičnom</a:t>
            </a:r>
            <a:r>
              <a:rPr lang="sr-Latn-CS" sz="1400" dirty="0">
                <a:latin typeface="+mn-lt"/>
                <a:cs typeface="Arial" pitchFamily="34" charset="0"/>
              </a:rPr>
              <a:t> slabošću</a:t>
            </a:r>
          </a:p>
        </p:txBody>
      </p:sp>
      <p:sp>
        <p:nvSpPr>
          <p:cNvPr id="21" name="TextBox 20"/>
          <p:cNvSpPr txBox="1"/>
          <p:nvPr/>
        </p:nvSpPr>
        <p:spPr>
          <a:xfrm>
            <a:off x="5943600" y="4324353"/>
            <a:ext cx="2336602" cy="307777"/>
          </a:xfrm>
          <a:prstGeom prst="rect">
            <a:avLst/>
          </a:prstGeom>
          <a:noFill/>
        </p:spPr>
        <p:txBody>
          <a:bodyPr wrap="none">
            <a:spAutoFit/>
          </a:bodyPr>
          <a:lstStyle/>
          <a:p>
            <a:pPr>
              <a:defRPr/>
            </a:pPr>
            <a:r>
              <a:rPr lang="sr-Latn-CS" sz="1400" dirty="0">
                <a:latin typeface="+mn-lt"/>
                <a:cs typeface="Arial" pitchFamily="34" charset="0"/>
              </a:rPr>
              <a:t>Za </a:t>
            </a:r>
            <a:r>
              <a:rPr lang="sr-Latn-CS" sz="1400" dirty="0" err="1">
                <a:latin typeface="+mn-lt"/>
                <a:cs typeface="Arial" pitchFamily="34" charset="0"/>
              </a:rPr>
              <a:t>intravensku</a:t>
            </a:r>
            <a:r>
              <a:rPr lang="sr-Latn-CS" sz="1400" dirty="0">
                <a:latin typeface="+mn-lt"/>
                <a:cs typeface="Arial" pitchFamily="34" charset="0"/>
              </a:rPr>
              <a:t> primenu</a:t>
            </a:r>
          </a:p>
        </p:txBody>
      </p:sp>
      <p:sp>
        <p:nvSpPr>
          <p:cNvPr id="3" name="TextBox 2"/>
          <p:cNvSpPr txBox="1"/>
          <p:nvPr/>
        </p:nvSpPr>
        <p:spPr>
          <a:xfrm>
            <a:off x="5813430" y="4827588"/>
            <a:ext cx="3220753" cy="230832"/>
          </a:xfrm>
          <a:prstGeom prst="rect">
            <a:avLst/>
          </a:prstGeom>
          <a:noFill/>
        </p:spPr>
        <p:txBody>
          <a:bodyPr wrap="none">
            <a:spAutoFit/>
          </a:bodyPr>
          <a:lstStyle/>
          <a:p>
            <a:r>
              <a:rPr lang="sr-Latn-CS" sz="900">
                <a:solidFill>
                  <a:schemeClr val="accent1"/>
                </a:solidFill>
                <a:latin typeface="Verdana" pitchFamily="34" charset="0"/>
              </a:rPr>
              <a:t>Sažetak karakteristika leka NovoRapid ® FlexPen ®</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7074" name="AutoShape 2" descr="data:image/jpeg;base64,/9j/4AAQSkZJRgABAQAAAQABAAD/2wCEAAkGBxQSEhQUEhQWFhUVGBUXFxcUFxcdFxwVGBYWGB8YFhwcHSggGBwlHRcXITEhJSkrLi4uGR8zODMsNygtLisBCgoKDg0OGhAQGy4lHyQsLC0sLCwsLSwsLCwsLSwsLCwsLCwsLCwsLCwsLywsLCwsLCwsLCw0LCwsLSwsLCwsLP/AABEIAQoAvQMBIgACEQEDEQH/xAAcAAACAgMBAQAAAAAAAAAAAAAABgUHAgMEAQj/xABTEAACAQMCAgUGCQcIBwcFAAABAgMABBEFEiExBgcTQVEiYXGBkdEUFiMyQlJyobEVU3OCorLBJDQ1VGKSs+ElMzZ0k8LxQ0RjtMPS8AgXJmSU/8QAGgEBAAMBAQEAAAAAAAAAAAAAAAIDBAEFBv/EADERAAIBAgQEBAUDBQAAAAAAAAABAgMRBBIhMRRBUZETUmGhIjJxgeGxwdEFM0Jiov/aAAwDAQACEQMRAD8AvGiiigCiiigCiiigCivDWsSA5weXPH8aA20VgkgIyCCPEV4koOcEHHPH8aA2UVi7YGTwrATDOMjOM4zxx40BtorS06jmwGBnie7x9FaL6RmiYwOu4g7GOCufP5qHUmdtFQmgXs0255VEa8FWPgSCB5TEjxPIeAqUN0g5uvtFcudlBxdjfRWKmsq6RCiiigCiiigCiiigCiiigCiiigCiiigPDVf9HL4x6hdRn5srybT/AG0449hqwDVbT2523kyfPt7syD0AAMPYfuqE+Ruwai1OL52XuT/QVwunhjyHak+pmNRHV9OwnlD/APeE+EDP22H8awtLvZorY5uXRf132/gTRbyvFc2BeB4lVewLMVO7K8OR8Rn11C+xodP+6urftqNvS3+ZXH6N/wAKWkHZ3GmS/Xh7In9QEfjTH0tb+R3H6NvwqC11MWFpL3wm3kz5sAH8anLcz4b5Eura7o1XK9rc6jJ3RW5iHrQsa5JJCNKs1yVR5EWQg4+TLPnj3DgK79FXNjezH/tjcMPshSB+BrdodxCunWy3ABSX5MAjILFmxnw5c6gi+Usq2vZpdkzs0nQFguBJbMBAyEMgJILdzDmOVRHRzQLe4N000YZhczAEkjhu8x89dWm2gtdQEMJPZSRM5QkkKynmM8q0dF9GSZ7iRjICt1LjbIyrwbPEA4NS0K22oylm3S15/ceEGKyrFayqw84KKKKAKKKKAKKKKAKKKKAKwLjxryZsAnwGarvRtHbUUluJZpA5dlQK2AoHLhUXKxfRoqacpOyVvXcsbcKx7UeI9tK2j6dLc2QhvO0Vg3POGKqQQc9/hS9pfRqOW8uYGeTZEF24Y5445muOT6FsMPB57y+XorlllxUbZ6OkfbYLETszsDjGWGMDhyxUB1gOUtooIycyOqDjxwo/6VJ9CbvtbOIk8VBQ+Pkkj8AK7dXsR8GUaHip6N2/J4vReHsY4NzlIpO0HFckg5w3DlXbrGkpchVYkFHWQFCM5XPiDw40m9HdTMeqTxsTiV3UZPDcpJHo7xUrorH8q3gycbE4epKipIuq0KsJNuWyzdzv1Ho52zMZLibs3ILRZXZwxw5ZA4cs1J32npLC0LcEZdvDuA8PRSo9v8Ovp45HfsYAoCIxGWPeceg1v6LM0dxdWTMzogDJvOSFYDhn9YUTRGVKSjfNrFJ2+tvfYn7fSUW2+DqTs2MmcjdhsgnljPHwrn+L0JtltW3MiciSN4OSc5AHHj4VDdW0hVLiFjkxSnn4Y2/itcvRtjLNqMxJxh0XifPy/uil1podlRqRlP4vlad+rYx6L0eit2Mis7uRt3yNuO3wFcTdDoyzss9wu9mdgkgA3McnktRPVhqhaOSFjkp5a5+qRxA9BH3139XrEw3GST8tJzPmFci07Eq1OtSlPNLVWX1uNkTDHA5xwrMODypC6tWza3HE/OP+GK0aJrHwfS2fOXZ3RMnjuPu4n1VLOVywclKUU72aXcsQODyNBceNQfRDSzb2yK2d7eW5JOdx7uPgMClDpHqjLqauCdkDRI3Hh5WSc+0ijlZXI0sL4tSUIva+vW38lm0V4te1MyBRRRQBRRRQGDikeTSLyxMj2hWSEksYn5j0f9fVTxLyOOeKRNN6ZCJJEvWbtkZgBtxkd3LhUJ25mzCqo1LIrrS66jT0d1dbqFZVGM5BHgw5ioHo/wD0nfehP4Vv6uLVktAWBG92YA+BwP4Vo0A/6UvfQn4Cl72LHGMJVox2tp3RjrDdrqltH9GJGkPpOfcte9An2SXdv+blLL9lifcPbUbpmmLf3l3I7OqowRTG2DwyMZ8PJz6626ZaCy1QRhmKTRHBc5JPPn3/ADfvqCve/qaJxh4bpX1UVp6rX9yHvLUmS9mT59vcLIPRubPv9VT/AETuxNqNzIvJ4om9qx1l0VhV59SQ8Qz7TnwJcVH9X1sYb25jbmi7fUGGD7MVxLVFlWalTqJvVRVvo7Er0Q/n2ofbT8Xo0v8Api6/RL+EdaNNu1tdRu1mYIJtrozHAPPv9ZrZ0Wft7+7uE4x4VFbuJG0cP7v313p9SiatnnycF+xogmFrf3o5B4u1HpAz+JNdPQm326e7nnKJXP3gfhUX1mIY5Y5V/wC0jeI+79o032tt2VkE+rCR69nH766t2K0l4EJea3/OhXvR/wDk62d0Pms0kMnoJOM//O6mjq7/ANRcfpn/AAFcPR/TfhGkGP6WZGX7Stkfhj111dWJ/ksv6Rv3RUYqzX0LsVNTpVHzUkvtd2Obq1/mtz9o/uCk+yvGCwllJhglDN4bnOePqFOHVof5Lc/aP+GK86KaWs+mSx4GXZ8H+0uMew0tdKxZ4sadSq5LnFd1uPQmBXcDwxnPmxmqzS27eyvpzzeXev2UOfwJqS0rXcaVMGOJIVaLjzyfJX8cfq17onQ2OS1jZpJQzpuIV8L5XHl6MVJ/EZaMVh82d2+JLrtr/A29HrztbaF/rIufTjj9+akhSf1a3O62aMnjFIyn0Hj+OacBVkXdGDEQyVZR9T2iiiulIUUUUB4RULrF1BHJCJYwWlbarFVODjvJ5Cpo0ldYls0jWyJwYtIVx9ZULD7xUZOyL8NBTqKLdtxli1JTO1uAdyIrnwwxI4eyuX8owredgFxK6biwA4gdxPPOKhejV+J71pR9K1iyPBg7ZHtqLnk/lLXn0Uu1hz/4YQofVk1zNoXxwyzOL8vuywIrdI87VVc8TtAGT4ml9ektq8q+S3ztiTNH5G/PJW9tMU6blYeII9opL02RYI47O9hIAcBJOcbNvLKcj5pya6ymjBSTb1f11t19Rj02+iaeeJE2vHtLnAG7dnBBHP11HN0kgRZJhE5xL2BKqu5mHhx4jhWi+l+D6g78hLbMT9qLJ/Cod4uz021cg5a4SVscSdzs3Ad5xiouTL4UItp9bfn9Cfn1GKeN2ls5WEe3yXiBY7jjyBnjjvrLQekEUjCKG3ljUEqT2ahFI5g4PA1L6XqAmBYJKmDjEqMhPDmAeYqI6G8rv/eZvxFd5lfwuErra3PqbZNZgktWuXjLJGW4Mqlsq23I44qXuJgIi+MgKWx4jGcUjQ/0NP8Aal/xKcbr+at+iP7lE7nKtJR0Xma/Qi7fpHClrHOIykcj7AqheBLEZPdjhmu/U76KzhaUrhcg4QDJLewE0kNDv0q1TuaZV9rsK59avnuLYQtnNqjmX7at2a59IJNRzGpYSEpb6Zmn9OQ+XU8NpbvKIwqYDFUUAndgAY5Z412aU0bRI8ShUcBgAAOfHkO+l/pN8olnb/nXQt9hF3H+FdfQWX+TdmecLyRn9Vzj7iKmnrYyzprws/O/tsdLPB8INv2Q3Mnasdq7SA2OPeTnjyrUnSGIWjXIRhGmV2gLnyW2cBnHMeNaJD/pUf7qf3zUCP6Fl+1L/jmuXJqjGSjf/X3uPlpbooyihd3E4AGSfHHOumtVt8xfQPwrbU0Y3uFFFFDgUUUUB4aXtfgZrmyKqSFkcsQOAHZkcfCmKvCK41clCbg7oSNJ017a8u2CMUMZZCAcZJLbR5854Vwp0XZtPZiZRKVaQx7jt353fN8asPFG2uZEaeMqXvz09jisJGeBGIKuUBIIwQ2O8emlC8mubiOO3lgftVlUvKQoi2q2dwI82Kbr/Ulj4Di3h76gbm8eQ+UeHgOVWxoymZVi40m2ld/ocXWAe0EZhyzqXQ7R9CRdprV0guG7CFETyYniICgk4T/pXXRV/CxVyuP9QklBW+X3C21ySXP+sTGPnALnPhiuHQ2de2yWXdM7d4zkjjXdRVipLT0KHidJKKsnbn0FwtItvJa7ZNzMwGAdhVmzuzypnkvpBEy7sjYVwQPq4rXRXFQSLKuNc2mlazv9yHtGcWdrGYzmOeNzzyAJCTkeipzXLKJ7e7NupMs4BZe8kEch7q10VDhY2Jv+ozcr253/AHNt1pLXF3EJBIsUUHBlJX5RjggEceQFe6PbtZS3YEcrxeRIhHlFiQAwBJ4nPj4V02WqsnBvKXz8/Uanra4SQZU+/wBdZp0XF3ZfHGuccvK233uL2mFp71rjs3SNYRGDIu0lixY4B44FQ0lvKLWSx7GQyNI21gvyexpN2/dy5HlVgYoxUMpYsS09untsEK4UDwAH3VnXgr2pGcKKKKAKKKKAKKK8NABqF1TVcZWM8e8+6stZ1Db5C8zzPh5qgq00aV/iZmrVbfCgJooorWZAornv4ZHjZYW2SMMK2M7Se/Hef8qiuq+wllhuA8jN2dzNHukJLeRgd/L0VCVRRepONNyV0TtFSWtaQqWtw2WLLDKQQcYIjYg8PPSD0Cc38tjHvYx2lsktwd5zJcScFRuOSFGSfPwqp4iJasPJjZRVeXMzjStVkDyCSPUezRg7ZVO2iG1ePAYJGPPUx0fvTeXtiUdgJLKYyISdomjk7NgV8cg4JHKixERw8hropIs9Rl/K0hZiYHkmtU4nZ2kKI5wOWeftp3q2E1LYqnBx3Cs4JmQ5U4NYUVJq5FO2w06dfiUeDDmPdXbSZDKUIZTgimjT7sSLnv7x56xVaWTVbGylVzaPc66KBRVJeFFFFAFFFFAFcepXfZpnv5D011mljWLnfIR3LwHp76spwzSsV1Z5YnCWJ4nmaKKK9A8803dysSNI5wqAsx8AKX+jvTa3vLhbdBJGzkhGkChWxk4GGJzgHnTDdaQLtGgbO2QYbacEDIPP1Uu3GmRvrOnWdqCU02MvK3PGdjAMfrfM/vnz1nq1XF2Roo0lJXZaNjYJGOAy3eTz/wAqrTQOk8elW13LcxzFZNSukURqu7jucN5bKNuFPHNWsKqr/wCon+YQf7x/6E1ZG29zWkkrIl9a6e28kCRbZla9tpni3KvDKSAK+GOGJXAAzzFIPQidNPvtOCLKJLi3xdqQcDtnJRsd20qAeAwB5zXb12pIb+0MX+sSAyLjnmN2kyPRtz6q7+jWrLd9IILheUmngnzNkhh6myK4dFC/6QRx2upWbK/aS6g0ysANgVJkJ3HOQfIPd4VNPfx6bqhv0V5bOaB5YjEARumKBh5RAX5QMSM548jTB1ewLJLrqsAVMzggjIwe3pXic/FSQfVuVA9BuEb8WNDplZ6TfxWVles0bRLcx3XZpGxn3TSYdmOOIKk8PAjwqyNF1KDUVme0V17GQxsJAACwGcrgnhgjwqd6Jj+RWn6CH/DWkbqUcLHqTE4C3kpJ8wUHNSjJxd0QlFSVmZw9Iomu5LMBxLGDnIG3IAJAOc5GfDuNS9VPpjN2trqjZHwu+njOfquFC/e0g/Vq2CK2Uqmfcx1aeV6BXRYXXZuD3ciPNXPRVsopqxVF2dx0RgQCO+sqiNBucqUPNeXoqXrzpRyux6MJZlcKKKKiSCuO/wBUhgx20qR7s47RlXOMZxk8eYrspX6dQWSQm7voFnW3B2qyhuLsowFbySSQvE8qA6b3pdZKrYu7fOOA7VM59tKvxgtf6zD/AMRPfSn1kdGrNtPh1KyiEKv2eUVQqlJOAO0cFYMQOHCqsxVlOpkK50s59AfGC1/rMP8AxE99YnpHaf1mH/iL76oHFXnpFlptto1reXVlDLmKHe3YRNIzPgZJYceJ7zVnEvoV8MupOHphZW1rLKtxDJIFLCNJFLMceSoAPjilbqs6SWNukkt1dRi8u5S8m7d5PlNtXcRgcyefDPmrm6U9GLC901r/AE2MRGIMzKq7AQh8tWTkGA4giuzqR0yGWxuWlijcidgC6KxA7GM4BI859tUSd3cvilFWQ12vWfp73Dwdrs2bvlXKCFtpA8h93HOeHDjg0mdemvW11ZQpbzxSsJtxWN1YhexlXJAPAZYDPnqm4Pmr6B+FWvoWiWzdG7i4aCJp1W52ymNTICshAw+MjA5ca4dJPpPr1pJrenSieJoUidZHDqUXcJRhjyGc49dLfQO4trLWpCbiIWyLOscu8dntYqyqG5ciR6QaUOi2m/Cby2hxkSSoGH9gHLfsg1aPXT0Ut4LSKa1t4odkoWTso1TKOrY3bQM4YL7aHTg6J9MbW0l1dpJM9tK7Q7QW38ZcYI4Y8peJ8aiF1CFejZtzNGbh5g/YhwZAonXmvP5q7vXWnqc02G41AxzxRyp2EjbZEVl3BowDgjGeJ4+en9p9De9awaxhSbf2YIt0Cl8ZAV04jzHhQ4SGidYmnQWttG9yu9YEDBAWwyIoKtgcGzwwar/oz0lit9L1TEqLPcTSGGMkdoVkVV3bfNk+yo3pf0ZjstXht0G6GSS2dVfj5Ek2woc/OHBhx7iKsjpjPo2myRpPp0JMisy9nbQkYU4OcgeIoCqr1php8aflC0aOPZLHaoy9ukjHP5sHcpckjceR51aTdM7F0jk+ExKzopkQtxV9oyD680kRdJNJGoPMbJTamBEWLsIsCYMSX2fNGQQM86sC9XSIrBL9tOg7FxGQBbQ78SHAyMY++pQm4u6IzgpqzOL43WX9ai9v+VHxusv61F/e/wAqVuiS2N/rh7K1jFqYXIheKMIGUKN2wZUHOTnz0wa7r2h2lxLbyabEXiIDFbWArkqG4Z8xFXcQ+hTwyJHTunFikin4VHjkeJ5H1Uw//cTTP67D7T7qp7q96Lwanf3DFStrEe0Ea4XIkd+zj4fNGFOQPDFO2mW+hX08llDaosiB8OkWwnYdrFHHEkE9/Pz1VOeZ3LoQUVYaj1i6Z/XYfafdUhpHSi1utxtphLsxu2BuGc4zw78GvmPpLpRtLqe2J3dk5UHvIwGU48SpFfQ/Vj0d+A2MaMMSyfKy/abkv6q4HqNQJDdVC9YjS32tmySdkRuziwWfsgRF2hLIGAPE49lXya+d+nXROeX4XqZaIwNLJgAkvtEphHDGPojvoBu60Lf4FolvZAM/GFDJt8kdmd5LeG4jAHuqk6uZV39FDv47U8nd/ZuBt9mBVP8AwOTbv7OTZjO/Y2zHjuxjHnodRpq5ukP+ytt+jtf3lqmaubpCf/xW3/R2v7woGHVbx0PUAeWbr/yyV2dQn9H3P6dv8CKuPq2+T0C+kbgG+FFSe8dgqZ9oI9VdnUIP9H3P6dv8CKgKJt/mr6B+FXN0c/2Vufs3f+I1UxB81fQPwq6NAUr0UuMjGUuiM94MrAe2gF/qN03tNQMp5QRM360nkD7t9OpvfyppmrIOLRT3Ijz/AOGRIhHmOK5uoyxWOyubhyEEsm3eSAAka4ySeAwzvz8KY+gfR+zszMltd9uZsM6tLE58nI3YQA/SwfVQ4Vf1EHOpE/8A68v78VWMvVsh1M6g87H5XtViCADcAAMtnJAxnkKR+qXTvg2t3EH5qO4QZ57RJHj7sVoF3IvSdhEzDddBWVScFCg3Bh4Y4+qh00dPtVNxrsGUaPsZbSEK4AY7Z927gTwO/h5sVYfWX1fyanLDJHMkYiR0IdWOdzA54HzUm9awUa5ZY5n4Hu//AKWA+4fdXX18anNDcWoimkjDRSEiORlyQ68TgigKx6R6Q1ncy27MHaIhSyggHKhuAPpq1ekf+y1t9i1/eFU5PO0jF3ZmY82Ykknzk8TVx9I/9lrb7Fr+8KAVupH+lV/Qzf8ALTb0x6qZru7uLpbiNFkIYKyMSMIq4JB/s0pdSP8ASq/oZv8AlrR1la1cJqd4iXEyIHUBVlcKB2UZwADgd9Ad3Uj0khtbiZJ2CLcrFtduCh0L4DHuz2h9YqT6Q9Vl3FI9xps+8MXYKrmOYKxJKo6nDju5ju50mdC+hsupmZYXjQwiMt2meIfeBjAPLYfaKZ+pW7mi1FrTe3ZBJt8eTsDIyjcB9E54d2c0BF9W2gvf6kGuN7iAiWYyFi5ZDhFYtxJ3AcD3KRX0hUXo2hx28lzIg8q5l7Vz+qq49HAn0salaHDGQHBxz7vTSJ0P0G+toXtrtLa5gYuwxI24doxdkZXi2su5iefDz0+0UBV3WRZXs0C2dtbww252k4lAJCMCEChcKuQDzOawVpV0Y6f8HkMvwdodytD2e4hsHO8HHHwp76RR+SreBx7agq006UZRuZqlaUZWKOfoTfj/ALux9DJ/7qtPo7r0kVlBaTaVdTdlGithIXQle8Av/Cp6unTZtkinu5H0Guyw6SujkcQ27MQOneu31zb/AAW20y4t4DjfmM7iAc7AqDCryPPj5q1dXPSJtMtpobiyvWaSUuDFbkjBjRMHJHHKmrvFDnAznlWU1Hz31fdJLKyge2vrFi74LsYw5YDioZJMFQvHGOHfWzrC6y47mAWlpGYYeG4uFUlV4hEReCrnHsHCmzqzzf6lfak3FAexgz9XhxH6gQ/rmrTaFTzAPpAoD52frAgGjfk6JHEhRVeQlNhJcM54HPEZA4d9QfQLpCNPvEuCrMoV0ZUxuKsByyQOYU19MXunxbHPZRkhWIyiniAfNVI9WvQ+31S2u5JyfhO9toVtuwsgYNtHMFyRxGPJxjhQGmz6f28ery6gsMvZyxbCnkb+0PZjd87GMIO/NMTdb1irNJHYOJT9MiFWJP1nBLVOdCur2GC0KalbWssqs53hAx7PAOCxUHgd3qxVUaBZxPfQSywobO4upolTiFC5GAMHgB2iY9BodOHVOkr3N+l5OOKyQvsXkEidWCLnnwB4nvJNWXedbenzEGWwkkI4AyJAxA8BljiuHrj6I2dlaxSW0IjdpgpIZj5PZucYJxzUVG9afQ61sLe1ngVhvYLIpdiD8mXyM8VPkkcPGgFbpvrEF3ddrbQ9hH2aJ2e1F8pS2WwnDjkeypzVOnMUukRaeIpBJGsILnbsPZsCcYOfuqxm6nNObkbhc8eEoP7ymo7UOpmyRGYXF0McgWhIz/wq6lc42kis+r/pEmn3guJEd1CSJtTG7LbePEgd1WBP1qaY7Fn05mY82aO3JPpJOTUaeq2HuuJfWEP4AVqfqrXuuW9cYP8AzCrPBn0K/Gh1Fzo90zaxvpbmCMGKVn3QkhR2ZcsFGAQpXuxVtdC+nsF/dGO3s2jcqXllIjACggcSvFiWIwD5/CkB+qp/o3S+uI/++rP6tuhX5Nik3OJJZWBZ1GAFA8lQDx4ZJ9JqEoOO5KM4y2HSiiiokgooooDl1KHfGw78ZHpHGlOnU0q6rb7JD4HiK04eWtjLiI8zkooorWZRo0m63oPEcD76XOtjWja6bMVOHlxChHPc4OSPOFDH1VnY3RjbcOXePEVKa3olvqESpOu+MMJAAzL5QDKORB5MawVYZWbqVTMipujfS5dOGm2sE1sYXAe8fO7ZI7ksNwYBcLgcR3CrxRwQCOIOCD5jVIdYPV+ltPava24NuzxxSK8zDdLJJtVc5LKDkZI5UyT2+tvfWzKoitV7ISJDPG0e1XO4+WFckrjkO6qi4sqUjHHl31VnSLq8tpBLeaZcGGVd7/ISZjLY3FQVOY8+Y448qZ+lXSOeG4W2gt0m3QSTvvm7MhEbaQvknJ49+KqbR7TUII2t9PdewvLZrwK2Awh8lDxI4SYYLw4HGeFAN+l9MpZej1zcTNmVN9uH4AszhFVjjv8AlB7Kr7UdUtvyPZwQyH4XBO0xGxgPKMh4NjHD5L+7U30i082/R+ySFty3MnbyMeHExFwAOeFCjj4ITTH1hdHY7eyC29jakNHEnb5VZxMzBV2AIS5Y4+kOZoA67L0T6VZzLykkRx6GgkP8a19fh/0bZ/pB/wCXkpf6QW102l/Apo1V9OmgViJAcpMrqnm4GRBw+6mNOhuq381v+U3iW3tyGCRlSWxjhgDHEADJPLPCgLYgGFXPgPwqE1+6yQg7uJ9PhUlqd8I14fOPIfxNLDNk5PM1ooU7vMzNXqWWVHlFFFbDIb7CHfIo8+T6BTcKhuj9twLnv4D0VNCsNaV5G6hG0QoooqkuCiiigCuDVrPtE4fOHEe6u+vDXU2ndHJK6sJVFTGtafgl1/WH8ah69CE1NXPOnBxdmFddhfNEfFe8fxFclFSlFSVmcjJp3R09N57WS0VrkO0KzQM+wgbPlBh5PCMHi3mqN6vtUht7ZELEJcXl2lpwYho+0dk2nuXaCQTwxXXHIVOQcVJ22skYDqDjvHD7qxyoNbGuGIT3EnrOFsb+MXbyIhspwpiaQMZO0GFGzi2ePkngajNQ0y4nFsgZ4bhdGkbbH5GWEkXybAclOeIHmq2Y9TiPfj0g1vFzGfpr7RVTi1yL88WVXqUhvDYwWEKSRpp7ydm8hRVW4TsF47WyygSDFYRdKoXGkJdyiNIY2mmLZwZ4c26IcDj5W9v1RVrNdxj6a+0fwrlm1eMcst6B76KEnyIupFcyt+lzjbrLd3a6W2f7IeEk+yn226VQTRl7dxKMlcjOAR45HnrnutUd+Awo83P1muGr4UOcimpiOUTOaUuSWOSawoorXaxlbuFbrS3MjBR6/MK1IhJAAyTTNpll2a8fnHn7qqq1MqLKVPMzrijCgAchWyiisBvCiiigCiiigCiiigPGFL+qaXt8pOXePD0eamGvMVKE3F3RCcFJWYlUUwahpAbinA+HcfdUHPAyHDAg1uhVjIxTpuJroooqwrCiiigCiiigCiiigCskQscAZJ8K6LOweTkMDxP8PGmCysFjHDie8nn/AJVTUrKO25bCk5GnTNNEflNxb8PRUlXmK9rFKTk7s2xioqyCiiiuEgooooAooooAooooAooooDysJYQwwwBHnFbKKCxD3OhqfmHHmPEf5VHS6VIv0c+img0Yq2NaSKpUYsTXhYc1I9INYU6kVjtHhVnEvoVcN6iYBW5LVzyRj6jTdtFe4o8S+SOrDrmxch0aQ88KPaak7bR0Xn5R8/L2VIYr2qpVZSLI0oo8C17RRVZaFFeZr2gCio3UddggdUlk2s3EDaxyM47h5q0W/Sm1dtqTAnAPzXxhskeURjiFY4z3GgJmiuHTNXhuN3Yvu2YDcGGCc8OIHga7qAKhZdSkWSQY8lR5OEbO7IAXP0sjJ4eNTNLup3U++QIH2DkQhznyCAuBxHBx38xyocZ7aatOzAMm3igOUbhlWzzPiBWy31ObcocDHDOI2HONW8TtGSRk+GPRkZZxyJOGP0BxG7A9grTFd3ODvXDbCQFXhnbzzg9+OH9o88V0DCDRml8Xk/k8CD5GfIODlcnPDgPP3Vi13cZBVSTuUFShx2Z3+Vx5HOMjwFLC4xZr2oCwuJ2Zd+QMrnyMcPKznI58ByPs754Vw6e0UZrXMxwduM44Z5Z89AZOeFLbXM3YG67biAX7PC7No+hy3buGM5591SaPcZG5YQvHOGcnHHGPJ48MVGpZDO5kh3534Dy7DzO7b83PI8vGuojJDEjZGazrgV5vCPH2m5eyuyMnAzjPfjlmuHUZ5rzNaL2HcjDLDh9E4PoBpO6OWd7EsqlGVVZREry9oSvlE8Wc4HEeB4Y5UOjzWi7uBGhY5wOe0En2CufTzKeMvDzYXHqIJrLU4yYztIB8Shb7hxoDda3AkUMMjIzgjBx5xW+lu3luUAVY2cAcXLKmT4bXGQO4VIaY9wzEyqFXjgbgWzkceAxjn30AqdYQXtosOVkwAoxkEEsMju3KxU4JwRmki6Lb0BVUwY2Vxgv2mXyU4Hs0ABySeABAHHIfumtlK9xC8cLPsUneoYlT5WduPJzg9/LgaVta6O3MmSkE3B8hX7gVf5QtuO4/MGxc+UN2DzADf1bHMchIAfyN+3O0nBIK54jIIOPPyFOVJvVtps0Ec3bpsLyblBJLbccN2VHEDA9XrLlQFNfHS9/Pfsp7qPjne/nv2V91L9Fec6kup9+sDhvIuwwfHO9/Pfsp7qPjne/nv2U91L9Fc8WXU7wGG8i7DB8c7389+yvurrh6Qak4DKzEHkQiY/ClWjtmAwGPd3nvqcajb1ZVWwNFJZYR7DWmvamcgFuHPyU4enhWyPWtTbgH9PCPhxxx9dKLTt9ZvaaBcuOTsOXefPU8z6szSwkLfLHsN/5Y1T6x7/opyHf6KDrGqZwSw581TupRN0/12/vHzV4byT67/wB4+fz0zerI8LHyx7fkaj0g1LJG45AycqnLj7j7Kx+Meo527zuzjaFTOcbvDwpbuJ2z85vm+J+rWeoTNvY7j3d5+qB+Fcztc2Fh6bdskewySa7qajJLD9RPdWY1jU+5s+gJ7POaURO31m7+80G6f67f3jTM+rJSwkF/jHt+Rrk17U1xuYjJx81OfHgfDlWq76T6hFjtJCpPIFUz+HDnS18Jc83bkT848687Ut84k+kk1xzaW5OnhKbazQj2J746Xv579lfdR8c7389+yvupfoqvxZdTVwGG8i7DB8c7389+yvuo+Od7+e/ZX3Uv0U8WXU7wGG8i7DB8c7389+yvuo+Od5+e/ZX3Uv0U8WXUcBhvIuwwfHO9/Pfsr7qPjpe/nv2V91L9FPFl1HAYbyL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47076" name="AutoShape 4" descr="data:image/jpeg;base64,/9j/4AAQSkZJRgABAQAAAQABAAD/2wCEAAkGBxQSEhQUEhQWFhUVGBUXFxcUFxcdFxwVGBYWGB8YFhwcHSggGBwlHRcXITEhJSkrLi4uGR8zODMsNygtLisBCgoKDg0OGhAQGy4lHyQsLC0sLCwsLSwsLCwsLSwsLCwsLCwsLCwsLCwsLywsLCwsLCwsLCw0LCwsLSwsLCwsLP/AABEIAQoAvQMBIgACEQEDEQH/xAAcAAACAgMBAQAAAAAAAAAAAAAABgUHAgMEAQj/xABTEAACAQMCAgUGCQcIBwcFAAABAgMABBEFEiExBgcTQVEiYXGBkdEUFiMyQlJyobEVU3OCorLBJDQ1VGKSs+ElMzZ0k8LxQ0RjtMPS8AgXJmSU/8QAGgEBAAMBAQEAAAAAAAAAAAAAAAIDBAEFBv/EADERAAIBAgQEBAUDBQAAAAAAAAABAgMRBBIhMRRBUZETUmGhIjJxgeGxwdEFM0Jiov/aAAwDAQACEQMRAD8AvGiiigCiiigCiiigCivDWsSA5weXPH8aA20VgkgIyCCPEV4koOcEHHPH8aA2UVi7YGTwrATDOMjOM4zxx40BtorS06jmwGBnie7x9FaL6RmiYwOu4g7GOCufP5qHUmdtFQmgXs0255VEa8FWPgSCB5TEjxPIeAqUN0g5uvtFcudlBxdjfRWKmsq6RCiiigCiiigCiiigCiiigCiiigCiiigPDVf9HL4x6hdRn5srybT/AG0449hqwDVbT2523kyfPt7syD0AAMPYfuqE+Ruwai1OL52XuT/QVwunhjyHak+pmNRHV9OwnlD/APeE+EDP22H8awtLvZorY5uXRf132/gTRbyvFc2BeB4lVewLMVO7K8OR8Rn11C+xodP+6urftqNvS3+ZXH6N/wAKWkHZ3GmS/Xh7In9QEfjTH0tb+R3H6NvwqC11MWFpL3wm3kz5sAH8anLcz4b5Eura7o1XK9rc6jJ3RW5iHrQsa5JJCNKs1yVR5EWQg4+TLPnj3DgK79FXNjezH/tjcMPshSB+BrdodxCunWy3ABSX5MAjILFmxnw5c6gi+Usq2vZpdkzs0nQFguBJbMBAyEMgJILdzDmOVRHRzQLe4N000YZhczAEkjhu8x89dWm2gtdQEMJPZSRM5QkkKynmM8q0dF9GSZ7iRjICt1LjbIyrwbPEA4NS0K22oylm3S15/ceEGKyrFayqw84KKKKAKKKKAKKKKAKKKKAKwLjxryZsAnwGarvRtHbUUluJZpA5dlQK2AoHLhUXKxfRoqacpOyVvXcsbcKx7UeI9tK2j6dLc2QhvO0Vg3POGKqQQc9/hS9pfRqOW8uYGeTZEF24Y5445muOT6FsMPB57y+XorlllxUbZ6OkfbYLETszsDjGWGMDhyxUB1gOUtooIycyOqDjxwo/6VJ9CbvtbOIk8VBQ+Pkkj8AK7dXsR8GUaHip6N2/J4vReHsY4NzlIpO0HFckg5w3DlXbrGkpchVYkFHWQFCM5XPiDw40m9HdTMeqTxsTiV3UZPDcpJHo7xUrorH8q3gycbE4epKipIuq0KsJNuWyzdzv1Ho52zMZLibs3ILRZXZwxw5ZA4cs1J32npLC0LcEZdvDuA8PRSo9v8Ovp45HfsYAoCIxGWPeceg1v6LM0dxdWTMzogDJvOSFYDhn9YUTRGVKSjfNrFJ2+tvfYn7fSUW2+DqTs2MmcjdhsgnljPHwrn+L0JtltW3MiciSN4OSc5AHHj4VDdW0hVLiFjkxSnn4Y2/itcvRtjLNqMxJxh0XifPy/uil1podlRqRlP4vlad+rYx6L0eit2Mis7uRt3yNuO3wFcTdDoyzss9wu9mdgkgA3McnktRPVhqhaOSFjkp5a5+qRxA9BH3139XrEw3GST8tJzPmFci07Eq1OtSlPNLVWX1uNkTDHA5xwrMODypC6tWza3HE/OP+GK0aJrHwfS2fOXZ3RMnjuPu4n1VLOVywclKUU72aXcsQODyNBceNQfRDSzb2yK2d7eW5JOdx7uPgMClDpHqjLqauCdkDRI3Hh5WSc+0ijlZXI0sL4tSUIva+vW38lm0V4te1MyBRRRQBRRRQGDikeTSLyxMj2hWSEksYn5j0f9fVTxLyOOeKRNN6ZCJJEvWbtkZgBtxkd3LhUJ25mzCqo1LIrrS66jT0d1dbqFZVGM5BHgw5ioHo/wD0nfehP4Vv6uLVktAWBG92YA+BwP4Vo0A/6UvfQn4Cl72LHGMJVox2tp3RjrDdrqltH9GJGkPpOfcte9An2SXdv+blLL9lifcPbUbpmmLf3l3I7OqowRTG2DwyMZ8PJz6626ZaCy1QRhmKTRHBc5JPPn3/ADfvqCve/qaJxh4bpX1UVp6rX9yHvLUmS9mT59vcLIPRubPv9VT/AETuxNqNzIvJ4om9qx1l0VhV59SQ8Qz7TnwJcVH9X1sYb25jbmi7fUGGD7MVxLVFlWalTqJvVRVvo7Er0Q/n2ofbT8Xo0v8Api6/RL+EdaNNu1tdRu1mYIJtrozHAPPv9ZrZ0Wft7+7uE4x4VFbuJG0cP7v313p9SiatnnycF+xogmFrf3o5B4u1HpAz+JNdPQm326e7nnKJXP3gfhUX1mIY5Y5V/wC0jeI+79o032tt2VkE+rCR69nH766t2K0l4EJea3/OhXvR/wDk62d0Pms0kMnoJOM//O6mjq7/ANRcfpn/AAFcPR/TfhGkGP6WZGX7Stkfhj111dWJ/ksv6Rv3RUYqzX0LsVNTpVHzUkvtd2Obq1/mtz9o/uCk+yvGCwllJhglDN4bnOePqFOHVof5Lc/aP+GK86KaWs+mSx4GXZ8H+0uMew0tdKxZ4sadSq5LnFd1uPQmBXcDwxnPmxmqzS27eyvpzzeXev2UOfwJqS0rXcaVMGOJIVaLjzyfJX8cfq17onQ2OS1jZpJQzpuIV8L5XHl6MVJ/EZaMVh82d2+JLrtr/A29HrztbaF/rIufTjj9+akhSf1a3O62aMnjFIyn0Hj+OacBVkXdGDEQyVZR9T2iiiulIUUUUB4RULrF1BHJCJYwWlbarFVODjvJ5Cpo0ldYls0jWyJwYtIVx9ZULD7xUZOyL8NBTqKLdtxli1JTO1uAdyIrnwwxI4eyuX8owredgFxK6biwA4gdxPPOKhejV+J71pR9K1iyPBg7ZHtqLnk/lLXn0Uu1hz/4YQofVk1zNoXxwyzOL8vuywIrdI87VVc8TtAGT4ml9ektq8q+S3ztiTNH5G/PJW9tMU6blYeII9opL02RYI47O9hIAcBJOcbNvLKcj5pya6ymjBSTb1f11t19Rj02+iaeeJE2vHtLnAG7dnBBHP11HN0kgRZJhE5xL2BKqu5mHhx4jhWi+l+D6g78hLbMT9qLJ/Cod4uz021cg5a4SVscSdzs3Ad5xiouTL4UItp9bfn9Cfn1GKeN2ls5WEe3yXiBY7jjyBnjjvrLQekEUjCKG3ljUEqT2ahFI5g4PA1L6XqAmBYJKmDjEqMhPDmAeYqI6G8rv/eZvxFd5lfwuErra3PqbZNZgktWuXjLJGW4Mqlsq23I44qXuJgIi+MgKWx4jGcUjQ/0NP8Aal/xKcbr+at+iP7lE7nKtJR0Xma/Qi7fpHClrHOIykcj7AqheBLEZPdjhmu/U76KzhaUrhcg4QDJLewE0kNDv0q1TuaZV9rsK59avnuLYQtnNqjmX7at2a59IJNRzGpYSEpb6Zmn9OQ+XU8NpbvKIwqYDFUUAndgAY5Z412aU0bRI8ShUcBgAAOfHkO+l/pN8olnb/nXQt9hF3H+FdfQWX+TdmecLyRn9Vzj7iKmnrYyzprws/O/tsdLPB8INv2Q3Mnasdq7SA2OPeTnjyrUnSGIWjXIRhGmV2gLnyW2cBnHMeNaJD/pUf7qf3zUCP6Fl+1L/jmuXJqjGSjf/X3uPlpbooyihd3E4AGSfHHOumtVt8xfQPwrbU0Y3uFFFFDgUUUUB4aXtfgZrmyKqSFkcsQOAHZkcfCmKvCK41clCbg7oSNJ017a8u2CMUMZZCAcZJLbR5854Vwp0XZtPZiZRKVaQx7jt353fN8asPFG2uZEaeMqXvz09jisJGeBGIKuUBIIwQ2O8emlC8mubiOO3lgftVlUvKQoi2q2dwI82Kbr/Ulj4Di3h76gbm8eQ+UeHgOVWxoymZVi40m2ld/ocXWAe0EZhyzqXQ7R9CRdprV0guG7CFETyYniICgk4T/pXXRV/CxVyuP9QklBW+X3C21ySXP+sTGPnALnPhiuHQ2de2yWXdM7d4zkjjXdRVipLT0KHidJKKsnbn0FwtItvJa7ZNzMwGAdhVmzuzypnkvpBEy7sjYVwQPq4rXRXFQSLKuNc2mlazv9yHtGcWdrGYzmOeNzzyAJCTkeipzXLKJ7e7NupMs4BZe8kEch7q10VDhY2Jv+ozcr253/AHNt1pLXF3EJBIsUUHBlJX5RjggEceQFe6PbtZS3YEcrxeRIhHlFiQAwBJ4nPj4V02WqsnBvKXz8/Uanra4SQZU+/wBdZp0XF3ZfHGuccvK233uL2mFp71rjs3SNYRGDIu0lixY4B44FQ0lvKLWSx7GQyNI21gvyexpN2/dy5HlVgYoxUMpYsS09untsEK4UDwAH3VnXgr2pGcKKKKAKKKKAKKK8NABqF1TVcZWM8e8+6stZ1Db5C8zzPh5qgq00aV/iZmrVbfCgJooorWZAornv4ZHjZYW2SMMK2M7Se/Hef8qiuq+wllhuA8jN2dzNHukJLeRgd/L0VCVRRepONNyV0TtFSWtaQqWtw2WLLDKQQcYIjYg8PPSD0Cc38tjHvYx2lsktwd5zJcScFRuOSFGSfPwqp4iJasPJjZRVeXMzjStVkDyCSPUezRg7ZVO2iG1ePAYJGPPUx0fvTeXtiUdgJLKYyISdomjk7NgV8cg4JHKixERw8hropIs9Rl/K0hZiYHkmtU4nZ2kKI5wOWeftp3q2E1LYqnBx3Cs4JmQ5U4NYUVJq5FO2w06dfiUeDDmPdXbSZDKUIZTgimjT7sSLnv7x56xVaWTVbGylVzaPc66KBRVJeFFFFAFFFFAFcepXfZpnv5D011mljWLnfIR3LwHp76spwzSsV1Z5YnCWJ4nmaKKK9A8803dysSNI5wqAsx8AKX+jvTa3vLhbdBJGzkhGkChWxk4GGJzgHnTDdaQLtGgbO2QYbacEDIPP1Uu3GmRvrOnWdqCU02MvK3PGdjAMfrfM/vnz1nq1XF2Roo0lJXZaNjYJGOAy3eTz/wAqrTQOk8elW13LcxzFZNSukURqu7jucN5bKNuFPHNWsKqr/wCon+YQf7x/6E1ZG29zWkkrIl9a6e28kCRbZla9tpni3KvDKSAK+GOGJXAAzzFIPQidNPvtOCLKJLi3xdqQcDtnJRsd20qAeAwB5zXb12pIb+0MX+sSAyLjnmN2kyPRtz6q7+jWrLd9IILheUmngnzNkhh6myK4dFC/6QRx2upWbK/aS6g0ysANgVJkJ3HOQfIPd4VNPfx6bqhv0V5bOaB5YjEARumKBh5RAX5QMSM548jTB1ewLJLrqsAVMzggjIwe3pXic/FSQfVuVA9BuEb8WNDplZ6TfxWVles0bRLcx3XZpGxn3TSYdmOOIKk8PAjwqyNF1KDUVme0V17GQxsJAACwGcrgnhgjwqd6Jj+RWn6CH/DWkbqUcLHqTE4C3kpJ8wUHNSjJxd0QlFSVmZw9Iomu5LMBxLGDnIG3IAJAOc5GfDuNS9VPpjN2trqjZHwu+njOfquFC/e0g/Vq2CK2Uqmfcx1aeV6BXRYXXZuD3ciPNXPRVsopqxVF2dx0RgQCO+sqiNBucqUPNeXoqXrzpRyux6MJZlcKKKKiSCuO/wBUhgx20qR7s47RlXOMZxk8eYrspX6dQWSQm7voFnW3B2qyhuLsowFbySSQvE8qA6b3pdZKrYu7fOOA7VM59tKvxgtf6zD/AMRPfSn1kdGrNtPh1KyiEKv2eUVQqlJOAO0cFYMQOHCqsxVlOpkK50s59AfGC1/rMP8AxE99YnpHaf1mH/iL76oHFXnpFlptto1reXVlDLmKHe3YRNIzPgZJYceJ7zVnEvoV8MupOHphZW1rLKtxDJIFLCNJFLMceSoAPjilbqs6SWNukkt1dRi8u5S8m7d5PlNtXcRgcyefDPmrm6U9GLC901r/AE2MRGIMzKq7AQh8tWTkGA4giuzqR0yGWxuWlijcidgC6KxA7GM4BI859tUSd3cvilFWQ12vWfp73Dwdrs2bvlXKCFtpA8h93HOeHDjg0mdemvW11ZQpbzxSsJtxWN1YhexlXJAPAZYDPnqm4Pmr6B+FWvoWiWzdG7i4aCJp1W52ymNTICshAw+MjA5ca4dJPpPr1pJrenSieJoUidZHDqUXcJRhjyGc49dLfQO4trLWpCbiIWyLOscu8dntYqyqG5ciR6QaUOi2m/Cby2hxkSSoGH9gHLfsg1aPXT0Ut4LSKa1t4odkoWTso1TKOrY3bQM4YL7aHTg6J9MbW0l1dpJM9tK7Q7QW38ZcYI4Y8peJ8aiF1CFejZtzNGbh5g/YhwZAonXmvP5q7vXWnqc02G41AxzxRyp2EjbZEVl3BowDgjGeJ4+en9p9De9awaxhSbf2YIt0Cl8ZAV04jzHhQ4SGidYmnQWttG9yu9YEDBAWwyIoKtgcGzwwar/oz0lit9L1TEqLPcTSGGMkdoVkVV3bfNk+yo3pf0ZjstXht0G6GSS2dVfj5Ek2woc/OHBhx7iKsjpjPo2myRpPp0JMisy9nbQkYU4OcgeIoCqr1php8aflC0aOPZLHaoy9ukjHP5sHcpckjceR51aTdM7F0jk+ExKzopkQtxV9oyD680kRdJNJGoPMbJTamBEWLsIsCYMSX2fNGQQM86sC9XSIrBL9tOg7FxGQBbQ78SHAyMY++pQm4u6IzgpqzOL43WX9ai9v+VHxusv61F/e/wAqVuiS2N/rh7K1jFqYXIheKMIGUKN2wZUHOTnz0wa7r2h2lxLbyabEXiIDFbWArkqG4Z8xFXcQ+hTwyJHTunFikin4VHjkeJ5H1Uw//cTTP67D7T7qp7q96Lwanf3DFStrEe0Ea4XIkd+zj4fNGFOQPDFO2mW+hX08llDaosiB8OkWwnYdrFHHEkE9/Pz1VOeZ3LoQUVYaj1i6Z/XYfafdUhpHSi1utxtphLsxu2BuGc4zw78GvmPpLpRtLqe2J3dk5UHvIwGU48SpFfQ/Vj0d+A2MaMMSyfKy/abkv6q4HqNQJDdVC9YjS32tmySdkRuziwWfsgRF2hLIGAPE49lXya+d+nXROeX4XqZaIwNLJgAkvtEphHDGPojvoBu60Lf4FolvZAM/GFDJt8kdmd5LeG4jAHuqk6uZV39FDv47U8nd/ZuBt9mBVP8AwOTbv7OTZjO/Y2zHjuxjHnodRpq5ukP+ytt+jtf3lqmaubpCf/xW3/R2v7woGHVbx0PUAeWbr/yyV2dQn9H3P6dv8CKuPq2+T0C+kbgG+FFSe8dgqZ9oI9VdnUIP9H3P6dv8CKgKJt/mr6B+FXN0c/2Vufs3f+I1UxB81fQPwq6NAUr0UuMjGUuiM94MrAe2gF/qN03tNQMp5QRM360nkD7t9OpvfyppmrIOLRT3Ijz/AOGRIhHmOK5uoyxWOyubhyEEsm3eSAAka4ySeAwzvz8KY+gfR+zszMltd9uZsM6tLE58nI3YQA/SwfVQ4Vf1EHOpE/8A68v78VWMvVsh1M6g87H5XtViCADcAAMtnJAxnkKR+qXTvg2t3EH5qO4QZ57RJHj7sVoF3IvSdhEzDddBWVScFCg3Bh4Y4+qh00dPtVNxrsGUaPsZbSEK4AY7Z927gTwO/h5sVYfWX1fyanLDJHMkYiR0IdWOdzA54HzUm9awUa5ZY5n4Hu//AKWA+4fdXX18anNDcWoimkjDRSEiORlyQ68TgigKx6R6Q1ncy27MHaIhSyggHKhuAPpq1ekf+y1t9i1/eFU5PO0jF3ZmY82Ykknzk8TVx9I/9lrb7Fr+8KAVupH+lV/Qzf8ALTb0x6qZru7uLpbiNFkIYKyMSMIq4JB/s0pdSP8ASq/oZv8AlrR1la1cJqd4iXEyIHUBVlcKB2UZwADgd9Ad3Uj0khtbiZJ2CLcrFtduCh0L4DHuz2h9YqT6Q9Vl3FI9xps+8MXYKrmOYKxJKo6nDju5ju50mdC+hsupmZYXjQwiMt2meIfeBjAPLYfaKZ+pW7mi1FrTe3ZBJt8eTsDIyjcB9E54d2c0BF9W2gvf6kGuN7iAiWYyFi5ZDhFYtxJ3AcD3KRX0hUXo2hx28lzIg8q5l7Vz+qq49HAn0salaHDGQHBxz7vTSJ0P0G+toXtrtLa5gYuwxI24doxdkZXi2su5iefDz0+0UBV3WRZXs0C2dtbww252k4lAJCMCEChcKuQDzOawVpV0Y6f8HkMvwdodytD2e4hsHO8HHHwp76RR+SreBx7agq006UZRuZqlaUZWKOfoTfj/ALux9DJ/7qtPo7r0kVlBaTaVdTdlGithIXQle8Av/Cp6unTZtkinu5H0Guyw6SujkcQ27MQOneu31zb/AAW20y4t4DjfmM7iAc7AqDCryPPj5q1dXPSJtMtpobiyvWaSUuDFbkjBjRMHJHHKmrvFDnAznlWU1Hz31fdJLKyge2vrFi74LsYw5YDioZJMFQvHGOHfWzrC6y47mAWlpGYYeG4uFUlV4hEReCrnHsHCmzqzzf6lfak3FAexgz9XhxH6gQ/rmrTaFTzAPpAoD52frAgGjfk6JHEhRVeQlNhJcM54HPEZA4d9QfQLpCNPvEuCrMoV0ZUxuKsByyQOYU19MXunxbHPZRkhWIyiniAfNVI9WvQ+31S2u5JyfhO9toVtuwsgYNtHMFyRxGPJxjhQGmz6f28ery6gsMvZyxbCnkb+0PZjd87GMIO/NMTdb1irNJHYOJT9MiFWJP1nBLVOdCur2GC0KalbWssqs53hAx7PAOCxUHgd3qxVUaBZxPfQSywobO4upolTiFC5GAMHgB2iY9BodOHVOkr3N+l5OOKyQvsXkEidWCLnnwB4nvJNWXedbenzEGWwkkI4AyJAxA8BljiuHrj6I2dlaxSW0IjdpgpIZj5PZucYJxzUVG9afQ61sLe1ngVhvYLIpdiD8mXyM8VPkkcPGgFbpvrEF3ddrbQ9hH2aJ2e1F8pS2WwnDjkeypzVOnMUukRaeIpBJGsILnbsPZsCcYOfuqxm6nNObkbhc8eEoP7ymo7UOpmyRGYXF0McgWhIz/wq6lc42kis+r/pEmn3guJEd1CSJtTG7LbePEgd1WBP1qaY7Fn05mY82aO3JPpJOTUaeq2HuuJfWEP4AVqfqrXuuW9cYP8AzCrPBn0K/Gh1Fzo90zaxvpbmCMGKVn3QkhR2ZcsFGAQpXuxVtdC+nsF/dGO3s2jcqXllIjACggcSvFiWIwD5/CkB+qp/o3S+uI/++rP6tuhX5Nik3OJJZWBZ1GAFA8lQDx4ZJ9JqEoOO5KM4y2HSiiiokgooooDl1KHfGw78ZHpHGlOnU0q6rb7JD4HiK04eWtjLiI8zkooorWZRo0m63oPEcD76XOtjWja6bMVOHlxChHPc4OSPOFDH1VnY3RjbcOXePEVKa3olvqESpOu+MMJAAzL5QDKORB5MawVYZWbqVTMipujfS5dOGm2sE1sYXAe8fO7ZI7ksNwYBcLgcR3CrxRwQCOIOCD5jVIdYPV+ltPava24NuzxxSK8zDdLJJtVc5LKDkZI5UyT2+tvfWzKoitV7ISJDPG0e1XO4+WFckrjkO6qi4sqUjHHl31VnSLq8tpBLeaZcGGVd7/ISZjLY3FQVOY8+Y448qZ+lXSOeG4W2gt0m3QSTvvm7MhEbaQvknJ49+KqbR7TUII2t9PdewvLZrwK2Awh8lDxI4SYYLw4HGeFAN+l9MpZej1zcTNmVN9uH4AszhFVjjv8AlB7Kr7UdUtvyPZwQyH4XBO0xGxgPKMh4NjHD5L+7U30i082/R+ySFty3MnbyMeHExFwAOeFCjj4ITTH1hdHY7eyC29jakNHEnb5VZxMzBV2AIS5Y4+kOZoA67L0T6VZzLykkRx6GgkP8a19fh/0bZ/pB/wCXkpf6QW102l/Apo1V9OmgViJAcpMrqnm4GRBw+6mNOhuq381v+U3iW3tyGCRlSWxjhgDHEADJPLPCgLYgGFXPgPwqE1+6yQg7uJ9PhUlqd8I14fOPIfxNLDNk5PM1ooU7vMzNXqWWVHlFFFbDIb7CHfIo8+T6BTcKhuj9twLnv4D0VNCsNaV5G6hG0QoooqkuCiiigCuDVrPtE4fOHEe6u+vDXU2ndHJK6sJVFTGtafgl1/WH8ah69CE1NXPOnBxdmFddhfNEfFe8fxFclFSlFSVmcjJp3R09N57WS0VrkO0KzQM+wgbPlBh5PCMHi3mqN6vtUht7ZELEJcXl2lpwYho+0dk2nuXaCQTwxXXHIVOQcVJ22skYDqDjvHD7qxyoNbGuGIT3EnrOFsb+MXbyIhspwpiaQMZO0GFGzi2ePkngajNQ0y4nFsgZ4bhdGkbbH5GWEkXybAclOeIHmq2Y9TiPfj0g1vFzGfpr7RVTi1yL88WVXqUhvDYwWEKSRpp7ydm8hRVW4TsF47WyygSDFYRdKoXGkJdyiNIY2mmLZwZ4c26IcDj5W9v1RVrNdxj6a+0fwrlm1eMcst6B76KEnyIupFcyt+lzjbrLd3a6W2f7IeEk+yn226VQTRl7dxKMlcjOAR45HnrnutUd+Awo83P1muGr4UOcimpiOUTOaUuSWOSawoorXaxlbuFbrS3MjBR6/MK1IhJAAyTTNpll2a8fnHn7qqq1MqLKVPMzrijCgAchWyiisBvCiiigCiiigCiiigPGFL+qaXt8pOXePD0eamGvMVKE3F3RCcFJWYlUUwahpAbinA+HcfdUHPAyHDAg1uhVjIxTpuJroooqwrCiiigCiiigCiiigCskQscAZJ8K6LOweTkMDxP8PGmCysFjHDie8nn/AJVTUrKO25bCk5GnTNNEflNxb8PRUlXmK9rFKTk7s2xioqyCiiiuEgooooAooooAooooAooooDysJYQwwwBHnFbKKCxD3OhqfmHHmPEf5VHS6VIv0c+img0Yq2NaSKpUYsTXhYc1I9INYU6kVjtHhVnEvoVcN6iYBW5LVzyRj6jTdtFe4o8S+SOrDrmxch0aQ88KPaak7bR0Xn5R8/L2VIYr2qpVZSLI0oo8C17RRVZaFFeZr2gCio3UddggdUlk2s3EDaxyM47h5q0W/Sm1dtqTAnAPzXxhskeURjiFY4z3GgJmiuHTNXhuN3Yvu2YDcGGCc8OIHga7qAKhZdSkWSQY8lR5OEbO7IAXP0sjJ4eNTNLup3U++QIH2DkQhznyCAuBxHBx38xyocZ7aatOzAMm3igOUbhlWzzPiBWy31ObcocDHDOI2HONW8TtGSRk+GPRkZZxyJOGP0BxG7A9grTFd3ODvXDbCQFXhnbzzg9+OH9o88V0DCDRml8Xk/k8CD5GfIODlcnPDgPP3Vi13cZBVSTuUFShx2Z3+Vx5HOMjwFLC4xZr2oCwuJ2Zd+QMrnyMcPKznI58ByPs754Vw6e0UZrXMxwduM44Z5Z89AZOeFLbXM3YG67biAX7PC7No+hy3buGM5591SaPcZG5YQvHOGcnHHGPJ48MVGpZDO5kh3534Dy7DzO7b83PI8vGuojJDEjZGazrgV5vCPH2m5eyuyMnAzjPfjlmuHUZ5rzNaL2HcjDLDh9E4PoBpO6OWd7EsqlGVVZREry9oSvlE8Wc4HEeB4Y5UOjzWi7uBGhY5wOe0En2CufTzKeMvDzYXHqIJrLU4yYztIB8Shb7hxoDda3AkUMMjIzgjBx5xW+lu3luUAVY2cAcXLKmT4bXGQO4VIaY9wzEyqFXjgbgWzkceAxjn30AqdYQXtosOVkwAoxkEEsMju3KxU4JwRmki6Lb0BVUwY2Vxgv2mXyU4Hs0ABySeABAHHIfumtlK9xC8cLPsUneoYlT5WduPJzg9/LgaVta6O3MmSkE3B8hX7gVf5QtuO4/MGxc+UN2DzADf1bHMchIAfyN+3O0nBIK54jIIOPPyFOVJvVtps0Ec3bpsLyblBJLbccN2VHEDA9XrLlQFNfHS9/Pfsp7qPjne/nv2V91L9Fec6kup9+sDhvIuwwfHO9/Pfsp7qPjne/nv2U91L9Fc8WXU7wGG8i7DB8c7389+yvurrh6Qak4DKzEHkQiY/ClWjtmAwGPd3nvqcajb1ZVWwNFJZYR7DWmvamcgFuHPyU4enhWyPWtTbgH9PCPhxxx9dKLTt9ZvaaBcuOTsOXefPU8z6szSwkLfLHsN/5Y1T6x7/opyHf6KDrGqZwSw581TupRN0/12/vHzV4byT67/wB4+fz0zerI8LHyx7fkaj0g1LJG45AycqnLj7j7Kx+Meo527zuzjaFTOcbvDwpbuJ2z85vm+J+rWeoTNvY7j3d5+qB+Fcztc2Fh6bdskewySa7qajJLD9RPdWY1jU+5s+gJ7POaURO31m7+80G6f67f3jTM+rJSwkF/jHt+Rrk17U1xuYjJx81OfHgfDlWq76T6hFjtJCpPIFUz+HDnS18Jc83bkT848687Ut84k+kk1xzaW5OnhKbazQj2J746Xv579lfdR8c7389+yvupfoqvxZdTVwGG8i7DB8c7389+yvuo+Od7+e/ZX3Uv0U8WXU7wGG8i7DB8c7389+yvuo+Od5+e/ZX3Uv0U8WXUcBhvIuwwfHO9/Pfsr7qPjpe/nv2V91L9FPFl1HAYbyL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47078" name="Picture 6" descr="http://diabeta.net/wp-content/uploads/2013/07/najvisestanovnika.jpg"/>
          <p:cNvPicPr>
            <a:picLocks noChangeAspect="1" noChangeArrowheads="1"/>
          </p:cNvPicPr>
          <p:nvPr/>
        </p:nvPicPr>
        <p:blipFill>
          <a:blip r:embed="rId2"/>
          <a:srcRect/>
          <a:stretch>
            <a:fillRect/>
          </a:stretch>
        </p:blipFill>
        <p:spPr bwMode="auto">
          <a:xfrm>
            <a:off x="0" y="0"/>
            <a:ext cx="3662448" cy="5143500"/>
          </a:xfrm>
          <a:prstGeom prst="rect">
            <a:avLst/>
          </a:prstGeom>
          <a:noFill/>
        </p:spPr>
      </p:pic>
      <p:pic>
        <p:nvPicPr>
          <p:cNvPr id="2947080" name="Picture 8" descr="http://www.dnevnik.rs/sites/default/files/imagecache/Slika-vest/borba-protiv-dijabetesa---a.jpg"/>
          <p:cNvPicPr>
            <a:picLocks noChangeAspect="1" noChangeArrowheads="1"/>
          </p:cNvPicPr>
          <p:nvPr/>
        </p:nvPicPr>
        <p:blipFill>
          <a:blip r:embed="rId3"/>
          <a:srcRect/>
          <a:stretch>
            <a:fillRect/>
          </a:stretch>
        </p:blipFill>
        <p:spPr bwMode="auto">
          <a:xfrm>
            <a:off x="3679673" y="0"/>
            <a:ext cx="5464327" cy="5143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0031"/>
            <a:ext cx="9143999" cy="3970318"/>
          </a:xfrm>
          <a:prstGeom prst="rect">
            <a:avLst/>
          </a:prstGeom>
        </p:spPr>
        <p:txBody>
          <a:bodyPr wrap="square">
            <a:spAutoFit/>
          </a:bodyPr>
          <a:lstStyle/>
          <a:p>
            <a:r>
              <a:rPr lang="vi-VN" dirty="0" smtClean="0"/>
              <a:t>Tri ključne poruke kampanje su:</a:t>
            </a:r>
          </a:p>
          <a:p>
            <a:r>
              <a:rPr lang="vi-VN" dirty="0" smtClean="0"/>
              <a:t> </a:t>
            </a:r>
            <a:r>
              <a:rPr lang="vi-VN" b="1" dirty="0" smtClean="0">
                <a:solidFill>
                  <a:srgbClr val="002060"/>
                </a:solidFill>
              </a:rPr>
              <a:t>Zdrava </a:t>
            </a:r>
            <a:r>
              <a:rPr lang="vi-VN" b="1" dirty="0" smtClean="0">
                <a:solidFill>
                  <a:srgbClr val="002060"/>
                </a:solidFill>
              </a:rPr>
              <a:t>hrana-lak izbor</a:t>
            </a:r>
          </a:p>
          <a:p>
            <a:r>
              <a:rPr lang="vi-VN" b="1" dirty="0" smtClean="0">
                <a:solidFill>
                  <a:srgbClr val="002060"/>
                </a:solidFill>
              </a:rPr>
              <a:t>Zdrava ishrana: napravite pravi izbor</a:t>
            </a:r>
          </a:p>
          <a:p>
            <a:r>
              <a:rPr lang="vi-VN" b="1" dirty="0" smtClean="0">
                <a:solidFill>
                  <a:srgbClr val="002060"/>
                </a:solidFill>
              </a:rPr>
              <a:t>Zdrava ishrana počinje doručkom.</a:t>
            </a:r>
          </a:p>
          <a:p>
            <a:r>
              <a:rPr lang="vi-VN" dirty="0" smtClean="0"/>
              <a:t> </a:t>
            </a:r>
          </a:p>
          <a:p>
            <a:r>
              <a:rPr lang="vi-VN" dirty="0" smtClean="0"/>
              <a:t>Prema najnovijim procenama Međunarodne dijabetes federacije (International Diabetes Federation – IDF) u svetu danas živi </a:t>
            </a:r>
            <a:r>
              <a:rPr lang="vi-VN" b="1" dirty="0" smtClean="0">
                <a:solidFill>
                  <a:srgbClr val="002060"/>
                </a:solidFill>
              </a:rPr>
              <a:t>382 miliona ljudi sa dijabetesom i još 316 miliona ljudi je u visokom riziku da oboli od tipa 2 dijabetesa.</a:t>
            </a:r>
            <a:r>
              <a:rPr lang="vi-VN" dirty="0" smtClean="0"/>
              <a:t> Procenjuje se da će se </a:t>
            </a:r>
            <a:r>
              <a:rPr lang="vi-VN" b="1" dirty="0" smtClean="0">
                <a:solidFill>
                  <a:srgbClr val="002060"/>
                </a:solidFill>
              </a:rPr>
              <a:t>do 2035</a:t>
            </a:r>
            <a:r>
              <a:rPr lang="vi-VN" dirty="0" smtClean="0"/>
              <a:t>. broj obolelih </a:t>
            </a:r>
            <a:r>
              <a:rPr lang="vi-VN" b="1" dirty="0" smtClean="0">
                <a:solidFill>
                  <a:srgbClr val="002060"/>
                </a:solidFill>
              </a:rPr>
              <a:t>uvećati 55%, </a:t>
            </a:r>
            <a:r>
              <a:rPr lang="vi-VN" dirty="0" smtClean="0"/>
              <a:t>što znači da će svaka deseta osoba ili </a:t>
            </a:r>
            <a:r>
              <a:rPr lang="vi-VN" b="1" dirty="0" smtClean="0">
                <a:solidFill>
                  <a:srgbClr val="002060"/>
                </a:solidFill>
              </a:rPr>
              <a:t>592 miliona imati dijabetes</a:t>
            </a:r>
            <a:r>
              <a:rPr lang="vi-VN" dirty="0" smtClean="0"/>
              <a:t>. U </a:t>
            </a:r>
            <a:r>
              <a:rPr lang="vi-VN" b="1" dirty="0" smtClean="0">
                <a:solidFill>
                  <a:srgbClr val="002060"/>
                </a:solidFill>
              </a:rPr>
              <a:t>Srbiji</a:t>
            </a:r>
            <a:r>
              <a:rPr lang="vi-VN" dirty="0" smtClean="0"/>
              <a:t> približno </a:t>
            </a:r>
            <a:r>
              <a:rPr lang="vi-VN" b="1" dirty="0" smtClean="0">
                <a:solidFill>
                  <a:srgbClr val="002060"/>
                </a:solidFill>
              </a:rPr>
              <a:t>710.000 odraslih osoba </a:t>
            </a:r>
            <a:r>
              <a:rPr lang="vi-VN" dirty="0" smtClean="0"/>
              <a:t>ili </a:t>
            </a:r>
            <a:r>
              <a:rPr lang="vi-VN" b="1" dirty="0" smtClean="0">
                <a:solidFill>
                  <a:srgbClr val="002060"/>
                </a:solidFill>
              </a:rPr>
              <a:t>12,4%</a:t>
            </a:r>
            <a:r>
              <a:rPr lang="vi-VN" dirty="0" smtClean="0"/>
              <a:t> odraslog stanovništva ima dijabetes. Većina obolelih, oko 95%, ima tip 2 dijabetesa. Ono što ovu pandemiju čini posebno pretećom jeste da 46% obolelih od tipa 2 dijabetesa u svetu i 36% obolelih u našoj zemlji, ne zna za svoju </a:t>
            </a:r>
            <a:r>
              <a:rPr lang="vi-VN" dirty="0" smtClean="0"/>
              <a:t>bolest</a:t>
            </a:r>
            <a:r>
              <a:rPr lang="sr-Latn-CS" dirty="0" smtClean="0"/>
              <a:t>. </a:t>
            </a:r>
            <a:r>
              <a:rPr lang="vi-VN" dirty="0" smtClean="0"/>
              <a:t>Naime</a:t>
            </a:r>
            <a:r>
              <a:rPr lang="vi-VN" dirty="0" smtClean="0"/>
              <a:t>, zbog blage simptomatologije tip 2 dijabetesa često godinama protiče neopaženo. Otkriva se slučajno, kada su već prisutne komplikacije.</a:t>
            </a:r>
            <a:endParaRPr lang="vi-VN" dirty="0"/>
          </a:p>
        </p:txBody>
      </p:sp>
      <p:pic>
        <p:nvPicPr>
          <p:cNvPr id="5" name="Picture 4" descr="http://www.idf.org/sites/default/files/pictures/wdd14-banner-new.png"/>
          <p:cNvPicPr>
            <a:picLocks noChangeAspect="1" noChangeArrowheads="1"/>
          </p:cNvPicPr>
          <p:nvPr/>
        </p:nvPicPr>
        <p:blipFill>
          <a:blip r:embed="rId2"/>
          <a:srcRect/>
          <a:stretch>
            <a:fillRect/>
          </a:stretch>
        </p:blipFill>
        <p:spPr bwMode="auto">
          <a:xfrm>
            <a:off x="0" y="1"/>
            <a:ext cx="8953500" cy="1199534"/>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22" name="AutoShape 2" descr="data:image/jpeg;base64,/9j/4AAQSkZJRgABAQAAAQABAAD/2wCEAAkGBhISEBUUERMWExAVFBoZFxcSEhYaEhkTGBQYGBYVFhcYGyYeGBkjGRgdITshIycrOC8sGB49NzAqNiYrLCkBCQoKDgwOGg8PGiwdHB0qKSksKSkpNSksKSwsKSkpLSwpLywsKSkpKS4pLCkpLC0sKS0sLC01NCwpKSkpKSkpLP/AABEIALwBDAMBIgACEQEDEQH/xAAcAAEAAgMBAQEAAAAAAAAAAAAABQYBBAcDAgj/xABKEAACAQMCAwUFBAUGDAcAAAABAgMABBESIQUGMQcTIkFRFDJhcYEjQpGhM1JigrEWJFRyoqMVF1ODkpSzwdHS0/BDRGN0dZPU/8QAGQEBAQEBAQEAAAAAAAAAAAAAAAECAwQF/8QAJhEBAQACAQMDBAMBAAAAAAAAAAECERIDITETQVEEYeHwIrHBgf/aAAwDAQACEQMRAD8A43SlK6NlSfLPEvZ762mzpEdxGxP7GsBx8ipI+tRlYkGx+VEX7tv4cIuMyMOk0Ucn10mM/wCzz9aoVdR7cwsp4ddr/wCYtDv6hdEg/wBsa5dUhClKVVKUpQKxJ0PyrNb3A+Em6uobdc5mlVNuoVm8TfRcn6UR0Xt3fLcOJ982pJ+pTH55rllXntn4sJuLyKuNFtGkC4OfdBdvlhnK/u1Rqk8EKUpVUpSlAq1dlt4IuM2bEgZlKb+ssbxgfUsBVVrd4LfCG6gmPSKeKQ/JJFY/wpUTPaZZiLjF6oGAZy//ANirIfzaqzXRO3ixEfFy4H6a3jcn1ILR/wAEFc7qQhSlKqlKUoFdK7LozbcO4rxAYDxwdzE3mHZdTH/SMX4Gua103liPVypxMDYi4U7egFscfLapUrmQGKUpVUpSlApSlApSlApSlB1HnSYTcr8Kl6lJO6z/AFY5kI/uh+FcurpPNDd3yvwuJ8CSS4klUZ3MeZzn8Jl/EVzapEhSlKqlKUoFdD7DLJW4o0rjItraSQegY6UH9lmrnldQ7Bzme+XzNnt6+9g/xFS+Ermt3etNI8r+/K7SNjpqdix/M141iPoPlWaoUpSilKUoFYfoflWaE0HU+22cSw8KuB1mtWOfUaYXHx++a5ZXSu1gFeH8EjbZ0siSPMZith/FTXNakSFKUqqUpSgkOXuFC5vILclgJpkQlBlgrHcgfAefl18q7dDLfWkZt7GCCOAEhQt1bRuudgT3kTByB95ixON81yXk/TCJb9gztZPAyRq+gNJJIygu4BOgBTlR1z1x1ufDeZnuI1m0XEcZ9rykFz9mqWtvHN4YjHofWZNAGnbSTvvjNZqG7UuWRB7PcBQrzhhNgxBWmU5DhY/CSyndkAUleiknNBq48b4ul/YGQRdw1k6BQrIVkW6dtepUjRQ4ZAdQG4Jz5GqdViwpSlVSlKUClKUCva0s2mkSKP8ASSuqLnpqdgq/ma8aufY9Yd7xq2yMqmuQ5/YibSfnrK0qN7tnvFF5DZRfobG2SIDHR2VWO/n4BH+dc+qX5vvTNxC7kY5LXMuP6okKqPooA+lRFIQpSlFKUpQe1naPLIkcalpJGCIo6lmOAK6zybxew4S864jkn3jaZ71AZAp8YEKqREmpcgEs2Dvg7Vz7kW1Z+I2xETSrHPG76c6VQOPtHIGFVTg74zjHnXVX41dI7q8MkwDMAYrWIRnBPiAe8fUp69B1rNZql8wcNtL2Oaa0gt7SSCIylba7SWKSNSA4aLSjRNgghlXBOzYJU1QK7pacSu3inbuvGkEpijaxMLPJoOldMU7xzqQSNDjJOCBnFcLAxt6VYsKUpVUpSlArc4Nwtrm5ht1zmaVI9hkgMwBb5AZP0rTroXYnYp7dLdy/orK2eUknADFSoJ/c7w7+gpUeHbTxRZeLPGn6O2iSAb7ZALtgfN9P7tUSva7vGmkeWT9JK7SNjpqdizfma8aQKUpRSn5n088+lK3ODXaxXMEj/o45o3b+osis35Cgk+YyLZfYYyPs2DXTj/xLpVIKZ/ycOpkA821k9Ri28ucLuYjw61aCdo7hZ5ZWEbYjW6jNurI+PAY4sSHB6y464FUrm+zaPiF0j9faJDn9ZXcujfEMjBvrWg3EJSpQyyFGIJUyvpJXGkkZwSMDHpgVnTKQ4LfeyzSQ3SEwPmC5jB8QCv8ApE8u8jddSn4EdGNavGuFNbXEkDEMY2wGGMOhAaOQYJwGQq2P2q0DsPlU/wA6DTcpGRiSG0toZOn6WO3QONv1T4f3avuqBpSlVSlKUClKUCugdhb44zH8YZR/ZB/3VQUQsQFBZiQAFGWLE4AAHUk+VdQ5Naw4Tcl51ae8jGBIt3apCrMpWQRxyTIxGGK62zqxkBalSue8wx6by5HpczD8JWqPrqnHBY8VnCW9j7PK7Em4t7mCRw7n3praFmLx6jlnByoyfI55hdWzRyPG4w6OysAcjUrFTg+YyKSkeVKUqqUpUhwDhQubmOEtoRmJd/1IUUvK/wC7GrH6UG8gK8JfI099fR6d95Ehgm7zbzVHkT6v61s8sWqPY3isuv7eyyq4DlDNIjaWOACdYHX8gSIjjnFvaZi6roiA0QxjpHApOiMfHByT5sWPnVgfle6/wZCsMRkN1L30vdlSyx6SloJAGyifpXLMAoLrkgqayyiOdpWHE7tg+XW6k0uuoEaZDpAzgqUwF2/V2J616c825TiV1keGS4kljI91oZXMkTqRsVKMDmtntBh/nayl43knt4pJTDIjp3+jRKQUJ2Zk1j1D142kpurOSFxqmtIzNbttq7gMPaICSd1AbvVHlofHvYqqr9KUqqUpSgV07s7i08B4zKPeaPuz/VETbf3hrmNdR7OTq4BxlfSMt/cn/lqZJXLqVmsVVKUpQKUpQTw4hBcxRx3TGG4hjEcVwqlomiUHu47lF8Xh90SICcYBU4Br5HKudxeWJH/uwPyZQR9RUHSppE7bPb2jCQSLd3KNlFjVvZEdc4eR3UGbDbhVAU4GWI2MLLKzMWYlmYlmZjlixOSSfMknNfFKugpSlFKUpQKUpQSnK2Pb7TUWA9qh3QEsPtVxjG+c+m/pnpV44txuyE8huIrJZS7akMqy+LVvl4uHuf7dVTh/2PDZLiI6bg3iQiTC60j9nkc90xGUYt1ZcHCjcZOdvhHMN7JDeObiVzDbB1Z3ziQ3UC+Jm6kxtJsTvjzIrNZWXht/ZvLD7Pb2KuZU0yW91Ctwh1jDpHeW6hmB3AA3OOlUbm+ZX4hclYxEO+ZdC5xqQ6GbcDBZlLYwMFjsKneZ+abyCSGOOZkxawOXUIe9kkjEjSq+ndcto228B+NRHNFx3qWk7KBNNA7SsiKqyOt1NGJCFABkKqNR89j50hEDSlK00VYOScm4kiUZkntLmGMZAzK9u+hcnzYjT82FV+vS3uGjdXRisiMGVh1DqQVYfIgGlR5g1jQPQfhVn4rwwXjPc2K6mfxzWqbzxSMftGjTrLAWOQVyVBwQMZqsFx5nB+PWoMgVMcrp9pM5ICRWV0WJONpLd4EHzaWZF/erQ4dw6WdtMCNI3U6Rso/WdvdRR+sxAFSd9dRwWxtYXEryOGuZUz3Z7vPdwRE+8isSxfGGbTjIUEqIMUpSqpSlKCT4HwU3BkJJWKJNcjJGXkwWCIkaD33Z2AAyB1JIArsHJ/HOFWVo6R2F+3fLiYTWbSNLgMArb93pwx2GBvvXO+X5YU4VP37d2st0qIyl0YlIw0qmSOKQlcMnhZPM4O7Y87Xlq0kGsLO8XUvG077Y/wDjgCfqKzWU/wAzWnD72RFtrC54ZM50xySw93aPIdkjkQEhNR8OtehIyCOnOJoWRmVwVdWKsD1DKcEH4girtyxJaQ3kQsrl1kZwDHPcvFG7Zx3cg9iKFT08RHWq7zYsYvZu6LkFyziTVqWZt5o9TgM4WQldTKpONx5lCIilKVpopSlApSlApSlApSlApSlArY4fYPPKkUQ1SSMFUeWT5k+Sgbk+QBNa9TvLiFYL6cAao7URqSN1a5mSFmHoe6Mgz+1So8OM30elbe3Ja2iZm1nIM0zAK85X7q4UKq+Sj1Zq2eCO0NleT58MqC0UfdaSQiSRjv8AciQ/vSLUBU3/ACgia0jtntUKR6m7yOV0mMzNlpMkMm6gKQUOyrgjAqD35rHeRWVypOiW1WIqT7ktriGRVHRVI0vgech2rPAnW7iSwkOmTWzWcpIwsz7tbyZ6xSsBgjdXI6hiK0+KcxGaBIBBBDFG5dO6V9YLKFbLsx1ZVVycDJRSd85iQ5BypIYbgg4II3BBHQg09hlkIJDAqwOCCMEEbEEeRBr5qf54Gq8M2kL7TDBc4HQNPAjyf3pc/WoCrApSlFfSOQQQSGUgggkEEbggjcEetTUfPHEAMe1yn4uQ7fVnBJ+pqDpREjxLmK6uF0z3EkibeAue7yOh0DCk/HFR1KUCmf8Av4fGlWrkbnyTh7sjIs9lLtPA6KdQIA1KSPeA8jsfMeYCq1621s0jrHGuqR2VEUYyXYhVGTtuSKvvPfIUQhHEeFnveHSDUyru0B8wR1CA7HPunrtVW5MhZuIWun7k8cjHbCxROJJJGJ+6qqTTybW3hMAs7ee2FxKsryqxmtkUBWjVkZULvllOTh1EbbeY2rUuuGTALKeI3wVtQRmGpsx6de/tQIxrHl517TyBmZgMAsSAfIEkgVLw7wWZUByl26lScZdmhYR7jBUqq+Ly1kY23+tfpelNdv3Txerl8tfTLbzmO4vp7pY3GtJ7WGVCy4OA080hGMY2AwenrVR5z4OI5RcIxeC7kmdNWe8RhJl4pMs2SNanVqOoMDsdqtPG0AupwrFx30niIwSdZzkeuc1Fc2WrPw+GRd1guZVk9V7+ODunI8lJiZcnzA9a4df6fDDpzLHz2dOn1LctVSaUpXgeopSlApSlApSlApSlApSlAqf5OxJJLasQBeQGFCWwouQyy2xY+hlQJ+/UBWQfx+HXNKjLIQSGBVgSCGBBDA4IIO4IO1fNWObiEF8c3LC2vcDM+km3nOMZnVRqik2GZFBB3yoO9aicp3LZ7sQygZ8UV3bMu3nnvMj13AO/SpsQ9bXC+GvcTxwx+/K4UHyXPVz6Kq5Yn0Brafl2VDiVoYRjJMlzCcDHXRGzO3yVSa9JOIxQxvHa6maRSktw66WZCcGOBMkxxsOrMdTA4wgyC2PjmfiST3cjw5EA0xwg5/QQosUWx3GUQNj1Y1FUpVClKUUpSlApShNApWO8HqPxp3g9R+NET/KvO93w5y1s40N78Ui6oX2xllyCD8VIO3ptVoktxCD9mkdzOBJc92gRU14kS1jUe5Gg0kjzfr7gqmcrWiz31rEwDI9xEHB3BTWC4P7oNW2W6MrNI3vSMXPzc6j+Zr2/RdOZZ3K+zz9fLU18vhmwMnoKlONZj7uAbGBcvjr7RIFeQ5H6vhT/ADdaVldGKRJFCsyMGAcZQkHI1DIyM/Gt6bjxdg7wwtIvutpcY3z4lD6ZMHzcMfUtX1Mt7nZ5TmJg8qzDH84iSY493vG1LLj/ADiMf3q0rS8MZPhDxupWSNvckjPvI2OnwI3BAI6V68Q4vLOE70g6NWMIq7uQXY6QMkkZ+efU506TH+PHI333EBxHldUvltxMkcEoV4p7ltKdw6llaQgbMMFD+0p6VLychWUYJl43ZhR/kVeZ/oiNk18c4Q6rG2l2zFcTQdNyjJHOu/oGaT/SqmV8Hq4cM7j8PfheWMq43DcDt0YRi74hMUwrufZ7cMc4YAYk264IIqnClKxI2UpSilKUoFKUoFKUoFKUoFYKD0rNKAFx0pSlApSlApSlApSlAre4Nxue0mE1s4SZQQGMaPgHrs6kfWtGlBcf8cHGf6YP9Vtv+nT/ABwcZ/pg/wBVtv8Ap1TqUTSyS9oF3Nd2tzeS98bWVXUCOJPBqUyLhFAOoLjf8qsXELMRSsiHVGMGNgchoWAaJwfPKFT9a5zV05f42lxFHbSsEuYV0QO7ARyxZJFu7HZJFJOhicEHScEKT6/perOnnq+K4dbDc3PZtUr7mhZGKOpV1OCrAhgfiDuK+K+y8ZSlfc0kcEYmuc92d0jBxLOf1U81j9ZegGdOW2rGeeOE5ZLJbdRGc63QWC2twfEdVzJgjAMyqkK+oPdJrx/6oqo1IvxFbi7769L93JJql9nC6wn6sQfwgAAAA9ABU92ickpYSQvbymayuY9cLtjV0BKlgAG2YMDgbH4ZPwM8+WVyvu+hjOM0qFKUrLZSlKBSlKBSlKBSlKBSlKBSlKBSlKBSlKBSlKBSlKBSlKBSlKBUx/JWf2D25tCWxl7pNb4kkfOD3a48QGDnJHut6V78mcptfzlS3dW0S95cTNskUI6nJ2DEA4B9CegNbXPnNqXckcNqDHw61Tu7eM+YGxlbO5Zsefl8S2YjQ4fzbcRIIyVmiUYVLhdYQYAxG+RJGNvdVgPhXt/LFv6Nb/jdf/oqv0rrj1M8e0tn/WbhjfMXrls31+J/ZEtITbx947MJCdO5ATvTKNR0nfA+Yqkz3LyMXkdpHbGWkYs52wMsTk7V07sEcNPfQ/ektMgeoVip/OQfjXLI+g+VYuWWV/ldrJJ4Zq98vdoUHsIsOKWzXVmhzE8bYuIjkkBckZxkgYYYBxuKolKlip7m3hthE8Z4fdtcxOpLLJGVkiIwArtpAYnfoBjHxBqBpSgUpSilKVgsPWgzSgNM0ClKUGa6Fy9yVYScFuL6WWR7lI3VYwCscdwSVhTb9IxbScZ6ONt657Vr4nzPH/gazsoCQ6zSzXOxU95qPdAEHxDS3X9heh6SpVgn7MdMVpZCMtxW5YSzSnUY7W3AbwNpOnJ3+ZU7+7XP+LcJltpnhnXRKmNS5BxlQw6eqkHB333AroPAe2a7jtLr2i5Ml0IkS1Vol0lmciSR3Vd3VSCNRAOnzJqk8f8AZitu8Ess08kOq7MuSRdFjqAZt2/PoDk5NREryV2eS8RSRxKkESERq8m4e5bGmED5EZPlqGxqRh7PkS1gSdZTxe+P82gVgqxRg7yz5U+HTuRjOOmNyPuz7RIYouEQxIyxWcvfXW27SFmUsh+94GdsftgbYrNz2loeYP8ACJVpLZMxxrgCQQd2U1RhujamZ8H9YjbNO43+O9mFlHG9ta3Rm4vBGZ5UOe7aJVGuNABpRtwwBJPrsciOTs19oubGK3OhJ+Hw3NzITqWLUG1ucnbVgYXPUnyBxjjnaHbpDJb8ItjbJMCJrmYhryUNnUCxLEAkncseuwWvXj/aarcKt7K0QpIbWOG6lKgMyxLoEKkblTuc+j482w7ie5X7POF3AmlWO4mtgfZ4HUSs0k4RjLc4QABQcKpOFyG6krisck8iwXl3KzPIOG28iqzSr3csrswWOABScMzEA4ORkDYsK+7XmW2k4dawPfXNl7Mrq8FrE+JyzlxIJFcKDv0cddXkc1rXHPohs7K34eGiMErXEzSAF5LgOdGvHhddODj4KNtOS7iz33YnFEL2Se7EKRrJJboCCREGPdtOTnwkjTtucE5zkDPJXZpZPwlby+SaRncuq2yzGQxBSixaEUk5bL6gB0Xxac5qd7z8ZuG3kU+uS/urlHaXACezoAVjGDkBWDYUDGJD8auPFOfbC09ne2nnupIraFI7WG4kSwj0IPFKQAZZASdiPgwHlBA9kfZ3HxE3D3QYW8cZjXBwwnce8D6xrvgjGWX0xWhxLkSGTiy2PC5muEIHeSvpYRMCe9JZQAyquN/1jjrW2e05o7e2EQVnae6mv4THiCczSHCHOQyGJiMb4wvpU7Y8ycK4VZ3M3DJVnubor3cM6uWii6NDJ6qp1nJI1DSMtgMaKx2jcv2Nslo1hrMciyqXdy3e9y6IJhnYBmLY04BABFUqrl2l81+2yWuJVlWO0TVoQKqzuSZlx1GMKMZ20/E5ptWeFixXvOJbh0dhDCsEAOucq5Z7iUYw7nAwARnTv0Xfwiq7SlUKUpRV57GOMLb8Yi1kBJkeEknABYB16+rIB9arfNXD1gv7mJCpRJ3ClGBXQWJUZHmFIBHkQaiiKAU0hSlKKUpSgUpSg2uH8OknYrGAWC6t2A21Ku2epyw2qwWnB7yGFwFgZfETqfLA4XVghgM/Zr9Tv54qpFe1jw9ppFjjUF2O3p8ST5ACmts1bOLNdhw01rZMzkDWYQxJ0EEkFs9EO+OuMda0rm5mdNJt7MZDKGWEAopOrKZbC7scYB/iatPBexJ5YwxDtkdQUjQ/1QwJI+PQ1XOb+z6azyxDMoHjEgHeKvQNkbOnlkdPxxv0rJ3/ALc51Jb+FcnsHQZYDGcbMDvv6fKtegWlZdSvoIcE4OkYycHAJzjJ8s4P4GsV0O24Q6cGhtYYu8vuLTiTAXLJbQuO6YkZ0pnxaj0Dv6GpaVzxFLEBQSxIAAGSSegAHUmjKQSCCCDggjBBHUEeRrt3B7K1Ti0MASJrXg9mTNPKPD37MJNe+ysHJYHf7/oMa1zw2x49xMG1txHZ22uS7mjjCPcO5DLGNOGZmKsdR3wW3G2c7TbjRB9CMjIyOo9R6jbrWXQjGQRkAjIIyp6EZ6g+tdr515Ylv77hlvNEsGVnaRIyp7q0R00xnQcaggC5GRqc4JAqo8/cJvL2/drexljtokSC3DQmJO6j2TBfCkFmJAHky02u1C0nAODpJIBwcEgAkA9CQGG3xHrWMVf+065htorbhMGG9jGqeTB8dzIuWxknbxEkeWpR92q7wuWOK3LSgfaE4GMsyjYAg9Rn+NdelhzurdT5Zyy1EFisVMLFiF3SM6piVVVUnTETv0Hn/wAtfPC+EMWLOh0puF2yzeQ+A+fw+Nb9HK2Se/7+U5zvUVWKn5kLXDBhljanIXzYnoP4fQV5w2SoVhGO+cZkcfdXGdK/HH8c1r0L/iepEJmlT0uiSN1SPTBGpZZPVx6Z94Hcf9ioGueeHD321jlspSlc2ylKUClKUClKUClKUClKUClKUCrr2WW6PdNr6ZiX9xpPH/AVSq3+CcWa2mEijIxhl/WQ9R884P0rfTsxylrn1JcsbI/YiqAMDYDyHSqp2j2yNbKWAzr0jPmrK2pflgZ+lVPgfbXD3QDvG5AxmSTu5P3gQdR+I/Oqfz/2p+0gpEwZsEDRnu0B94gn33I2z0H5HWGFwy5WzU+/lxyy5zjJ3/pzMfA5HkfUeRpQClcnqZq6cN7XuIQWSWsRjUIuhZdH2yx/dUb6fD5HHzz1qlUppE/aczBOH3dsyFpruaJ2mLZJWNtZV87k6t8751NmvvhfO89vw6azg+z76YSNMrEShQgBjGPUqpznbxbb7V2lTRpb7XtKmguYbi1iSNorFLTRJmRCiHJYbqQSwB67fGo2453vZLmO5lmaWSOVZFWTeHUjalHdjAxn6/GoKlNGm5xjiTXNxNO+zTSM5Gc41MSFz54G30rzu7rXowNIWNVx8uprXpWpdTRpuHi0vdhA2lVGPCMMR03P/Cvl+IsYhH0AJJOTls52P4/wrVpWueXz9k4z4bo4oyzNKgALDGDuAMAf7hXhFdOr6wfHnOTvnPXPzrxpTnl8/c4xtXnEZJffOw6KBhR9P+NatKVLbld1ZJO0KUpWVKUpQKUpQKUpQKUpQKUpQKUpQfcRGoaslcjUFIDac74J2BxUx33DmIUQXCZb3nuk0jOANREXuDqSBnfzxioSs0R0NpLYhh7ZFqJJU+3LgY6ZzZbnJ6HyHUkVpcensigMkizgPkrb3oaXURjIzaINIz1z59DjNUmlN35TjElfz2ZTEEM8cmdmknR1K+eVCDf5VGUpRX//2Q=="/>
          <p:cNvSpPr>
            <a:spLocks noChangeAspect="1" noChangeArrowheads="1"/>
          </p:cNvSpPr>
          <p:nvPr/>
        </p:nvSpPr>
        <p:spPr bwMode="auto">
          <a:xfrm>
            <a:off x="155575" y="-2408238"/>
            <a:ext cx="7153275" cy="50196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49124" name="AutoShape 4" descr="data:image/jpeg;base64,/9j/4AAQSkZJRgABAQAAAQABAAD/2wCEAAkGBhISEBUUERMWExAVFBoZFxcSEhYaEhkTGBQYGBYVFhcYGyYeGBkjGRgdITshIycrOC8sGB49NzAqNiYrLCkBCQoKDgwOGg8PGiwdHB0qKSksKSkpNSksKSwsKSkpLSwpLywsKSkpKS4pLCkpLC0sKS0sLC01NCwpKSkpKSkpLP/AABEIALwBDAMBIgACEQEDEQH/xAAcAAEAAgMBAQEAAAAAAAAAAAAABQYBBAcDAgj/xABKEAACAQMCAwUFBAUGDAcAAAABAgMABBESIQUGMQcTIkFRFDJhcYEjQpGhM1JigrEWJFRyoqMVF1ODkpSzwdHS0/BDRGN0dZPU/8QAGQEBAQEBAQEAAAAAAAAAAAAAAAECAwQF/8QAJhEBAQACAQMDBAMBAAAAAAAAAAECERIDITETQVEEYeHwIrHBgf/aAAwDAQACEQMRAD8A43SlK6NlSfLPEvZ762mzpEdxGxP7GsBx8ipI+tRlYkGx+VEX7tv4cIuMyMOk0Ucn10mM/wCzz9aoVdR7cwsp4ddr/wCYtDv6hdEg/wBsa5dUhClKVVKUpQKxJ0PyrNb3A+Em6uobdc5mlVNuoVm8TfRcn6UR0Xt3fLcOJ982pJ+pTH55rllXntn4sJuLyKuNFtGkC4OfdBdvlhnK/u1Rqk8EKUpVUpSlAq1dlt4IuM2bEgZlKb+ssbxgfUsBVVrd4LfCG6gmPSKeKQ/JJFY/wpUTPaZZiLjF6oGAZy//ANirIfzaqzXRO3ixEfFy4H6a3jcn1ILR/wAEFc7qQhSlKqlKUoFdK7LozbcO4rxAYDxwdzE3mHZdTH/SMX4Gua103liPVypxMDYi4U7egFscfLapUrmQGKUpVUpSlApSlApSlApSlB1HnSYTcr8Kl6lJO6z/AFY5kI/uh+FcurpPNDd3yvwuJ8CSS4klUZ3MeZzn8Jl/EVzapEhSlKqlKUoFdD7DLJW4o0rjItraSQegY6UH9lmrnldQ7Bzme+XzNnt6+9g/xFS+Ermt3etNI8r+/K7SNjpqdix/M141iPoPlWaoUpSilKUoFYfoflWaE0HU+22cSw8KuB1mtWOfUaYXHx++a5ZXSu1gFeH8EjbZ0siSPMZith/FTXNakSFKUqqUpSgkOXuFC5vILclgJpkQlBlgrHcgfAefl18q7dDLfWkZt7GCCOAEhQt1bRuudgT3kTByB95ixON81yXk/TCJb9gztZPAyRq+gNJJIygu4BOgBTlR1z1x1ufDeZnuI1m0XEcZ9rykFz9mqWtvHN4YjHofWZNAGnbSTvvjNZqG7UuWRB7PcBQrzhhNgxBWmU5DhY/CSyndkAUleiknNBq48b4ul/YGQRdw1k6BQrIVkW6dtepUjRQ4ZAdQG4Jz5GqdViwpSlVSlKUClKUCva0s2mkSKP8ASSuqLnpqdgq/ma8aufY9Yd7xq2yMqmuQ5/YibSfnrK0qN7tnvFF5DZRfobG2SIDHR2VWO/n4BH+dc+qX5vvTNxC7kY5LXMuP6okKqPooA+lRFIQpSlFKUpQe1naPLIkcalpJGCIo6lmOAK6zybxew4S864jkn3jaZ71AZAp8YEKqREmpcgEs2Dvg7Vz7kW1Z+I2xETSrHPG76c6VQOPtHIGFVTg74zjHnXVX41dI7q8MkwDMAYrWIRnBPiAe8fUp69B1rNZql8wcNtL2Oaa0gt7SSCIylba7SWKSNSA4aLSjRNgghlXBOzYJU1QK7pacSu3inbuvGkEpijaxMLPJoOldMU7xzqQSNDjJOCBnFcLAxt6VYsKUpVUpSlArc4Nwtrm5ht1zmaVI9hkgMwBb5AZP0rTroXYnYp7dLdy/orK2eUknADFSoJ/c7w7+gpUeHbTxRZeLPGn6O2iSAb7ZALtgfN9P7tUSva7vGmkeWT9JK7SNjpqdizfma8aQKUpRSn5n088+lK3ODXaxXMEj/o45o3b+osis35Cgk+YyLZfYYyPs2DXTj/xLpVIKZ/ycOpkA821k9Ri28ucLuYjw61aCdo7hZ5ZWEbYjW6jNurI+PAY4sSHB6y464FUrm+zaPiF0j9faJDn9ZXcujfEMjBvrWg3EJSpQyyFGIJUyvpJXGkkZwSMDHpgVnTKQ4LfeyzSQ3SEwPmC5jB8QCv8ApE8u8jddSn4EdGNavGuFNbXEkDEMY2wGGMOhAaOQYJwGQq2P2q0DsPlU/wA6DTcpGRiSG0toZOn6WO3QONv1T4f3avuqBpSlVSlKUClKUCugdhb44zH8YZR/ZB/3VQUQsQFBZiQAFGWLE4AAHUk+VdQ5Naw4Tcl51ae8jGBIt3apCrMpWQRxyTIxGGK62zqxkBalSue8wx6by5HpczD8JWqPrqnHBY8VnCW9j7PK7Em4t7mCRw7n3praFmLx6jlnByoyfI55hdWzRyPG4w6OysAcjUrFTg+YyKSkeVKUqqUpUhwDhQubmOEtoRmJd/1IUUvK/wC7GrH6UG8gK8JfI099fR6d95Ehgm7zbzVHkT6v61s8sWqPY3isuv7eyyq4DlDNIjaWOACdYHX8gSIjjnFvaZi6roiA0QxjpHApOiMfHByT5sWPnVgfle6/wZCsMRkN1L30vdlSyx6SloJAGyifpXLMAoLrkgqayyiOdpWHE7tg+XW6k0uuoEaZDpAzgqUwF2/V2J616c825TiV1keGS4kljI91oZXMkTqRsVKMDmtntBh/nayl43knt4pJTDIjp3+jRKQUJ2Zk1j1D142kpurOSFxqmtIzNbttq7gMPaICSd1AbvVHlofHvYqqr9KUqqUpSgV07s7i08B4zKPeaPuz/VETbf3hrmNdR7OTq4BxlfSMt/cn/lqZJXLqVmsVVKUpQKUpQTw4hBcxRx3TGG4hjEcVwqlomiUHu47lF8Xh90SICcYBU4Br5HKudxeWJH/uwPyZQR9RUHSppE7bPb2jCQSLd3KNlFjVvZEdc4eR3UGbDbhVAU4GWI2MLLKzMWYlmYlmZjlixOSSfMknNfFKugpSlFKUpQKUpQSnK2Pb7TUWA9qh3QEsPtVxjG+c+m/pnpV44txuyE8huIrJZS7akMqy+LVvl4uHuf7dVTh/2PDZLiI6bg3iQiTC60j9nkc90xGUYt1ZcHCjcZOdvhHMN7JDeObiVzDbB1Z3ziQ3UC+Jm6kxtJsTvjzIrNZWXht/ZvLD7Pb2KuZU0yW91Ctwh1jDpHeW6hmB3AA3OOlUbm+ZX4hclYxEO+ZdC5xqQ6GbcDBZlLYwMFjsKneZ+abyCSGOOZkxawOXUIe9kkjEjSq+ndcto228B+NRHNFx3qWk7KBNNA7SsiKqyOt1NGJCFABkKqNR89j50hEDSlK00VYOScm4kiUZkntLmGMZAzK9u+hcnzYjT82FV+vS3uGjdXRisiMGVh1DqQVYfIgGlR5g1jQPQfhVn4rwwXjPc2K6mfxzWqbzxSMftGjTrLAWOQVyVBwQMZqsFx5nB+PWoMgVMcrp9pM5ICRWV0WJONpLd4EHzaWZF/erQ4dw6WdtMCNI3U6Rso/WdvdRR+sxAFSd9dRwWxtYXEryOGuZUz3Z7vPdwRE+8isSxfGGbTjIUEqIMUpSqpSlKCT4HwU3BkJJWKJNcjJGXkwWCIkaD33Z2AAyB1JIArsHJ/HOFWVo6R2F+3fLiYTWbSNLgMArb93pwx2GBvvXO+X5YU4VP37d2st0qIyl0YlIw0qmSOKQlcMnhZPM4O7Y87Xlq0kGsLO8XUvG077Y/wDjgCfqKzWU/wAzWnD72RFtrC54ZM50xySw93aPIdkjkQEhNR8OtehIyCOnOJoWRmVwVdWKsD1DKcEH4girtyxJaQ3kQsrl1kZwDHPcvFG7Zx3cg9iKFT08RHWq7zYsYvZu6LkFyziTVqWZt5o9TgM4WQldTKpONx5lCIilKVpopSlApSlApSlApSlApSlArY4fYPPKkUQ1SSMFUeWT5k+Sgbk+QBNa9TvLiFYL6cAao7URqSN1a5mSFmHoe6Mgz+1So8OM30elbe3Ja2iZm1nIM0zAK85X7q4UKq+Sj1Zq2eCO0NleT58MqC0UfdaSQiSRjv8AciQ/vSLUBU3/ACgia0jtntUKR6m7yOV0mMzNlpMkMm6gKQUOyrgjAqD35rHeRWVypOiW1WIqT7ktriGRVHRVI0vgech2rPAnW7iSwkOmTWzWcpIwsz7tbyZ6xSsBgjdXI6hiK0+KcxGaBIBBBDFG5dO6V9YLKFbLsx1ZVVycDJRSd85iQ5BypIYbgg4II3BBHQg09hlkIJDAqwOCCMEEbEEeRBr5qf54Gq8M2kL7TDBc4HQNPAjyf3pc/WoCrApSlFfSOQQQSGUgggkEEbggjcEetTUfPHEAMe1yn4uQ7fVnBJ+pqDpREjxLmK6uF0z3EkibeAue7yOh0DCk/HFR1KUCmf8Av4fGlWrkbnyTh7sjIs9lLtPA6KdQIA1KSPeA8jsfMeYCq1621s0jrHGuqR2VEUYyXYhVGTtuSKvvPfIUQhHEeFnveHSDUyru0B8wR1CA7HPunrtVW5MhZuIWun7k8cjHbCxROJJJGJ+6qqTTybW3hMAs7ee2FxKsryqxmtkUBWjVkZULvllOTh1EbbeY2rUuuGTALKeI3wVtQRmGpsx6de/tQIxrHl517TyBmZgMAsSAfIEkgVLw7wWZUByl26lScZdmhYR7jBUqq+Ly1kY23+tfpelNdv3Txerl8tfTLbzmO4vp7pY3GtJ7WGVCy4OA080hGMY2AwenrVR5z4OI5RcIxeC7kmdNWe8RhJl4pMs2SNanVqOoMDsdqtPG0AupwrFx30niIwSdZzkeuc1Fc2WrPw+GRd1guZVk9V7+ODunI8lJiZcnzA9a4df6fDDpzLHz2dOn1LctVSaUpXgeopSlApSlApSlApSlApSlAqf5OxJJLasQBeQGFCWwouQyy2xY+hlQJ+/UBWQfx+HXNKjLIQSGBVgSCGBBDA4IIO4IO1fNWObiEF8c3LC2vcDM+km3nOMZnVRqik2GZFBB3yoO9aicp3LZ7sQygZ8UV3bMu3nnvMj13AO/SpsQ9bXC+GvcTxwx+/K4UHyXPVz6Kq5Yn0Brafl2VDiVoYRjJMlzCcDHXRGzO3yVSa9JOIxQxvHa6maRSktw66WZCcGOBMkxxsOrMdTA4wgyC2PjmfiST3cjw5EA0xwg5/QQosUWx3GUQNj1Y1FUpVClKUUpSlApShNApWO8HqPxp3g9R+NET/KvO93w5y1s40N78Ui6oX2xllyCD8VIO3ptVoktxCD9mkdzOBJc92gRU14kS1jUe5Gg0kjzfr7gqmcrWiz31rEwDI9xEHB3BTWC4P7oNW2W6MrNI3vSMXPzc6j+Zr2/RdOZZ3K+zz9fLU18vhmwMnoKlONZj7uAbGBcvjr7RIFeQ5H6vhT/ADdaVldGKRJFCsyMGAcZQkHI1DIyM/Gt6bjxdg7wwtIvutpcY3z4lD6ZMHzcMfUtX1Mt7nZ5TmJg8qzDH84iSY493vG1LLj/ADiMf3q0rS8MZPhDxupWSNvckjPvI2OnwI3BAI6V68Q4vLOE70g6NWMIq7uQXY6QMkkZ+efU506TH+PHI333EBxHldUvltxMkcEoV4p7ltKdw6llaQgbMMFD+0p6VLychWUYJl43ZhR/kVeZ/oiNk18c4Q6rG2l2zFcTQdNyjJHOu/oGaT/SqmV8Hq4cM7j8PfheWMq43DcDt0YRi74hMUwrufZ7cMc4YAYk264IIqnClKxI2UpSilKUoFKUoFKUoFKUoFYKD0rNKAFx0pSlApSlApSlApSlAre4Nxue0mE1s4SZQQGMaPgHrs6kfWtGlBcf8cHGf6YP9Vtv+nT/ABwcZ/pg/wBVtv8Ap1TqUTSyS9oF3Nd2tzeS98bWVXUCOJPBqUyLhFAOoLjf8qsXELMRSsiHVGMGNgchoWAaJwfPKFT9a5zV05f42lxFHbSsEuYV0QO7ARyxZJFu7HZJFJOhicEHScEKT6/perOnnq+K4dbDc3PZtUr7mhZGKOpV1OCrAhgfiDuK+K+y8ZSlfc0kcEYmuc92d0jBxLOf1U81j9ZegGdOW2rGeeOE5ZLJbdRGc63QWC2twfEdVzJgjAMyqkK+oPdJrx/6oqo1IvxFbi7769L93JJql9nC6wn6sQfwgAAAA9ABU92ickpYSQvbymayuY9cLtjV0BKlgAG2YMDgbH4ZPwM8+WVyvu+hjOM0qFKUrLZSlKBSlKBSlKBSlKBSlKBSlKBSlKBSlKBSlKBSlKBSlKBSlKBUx/JWf2D25tCWxl7pNb4kkfOD3a48QGDnJHut6V78mcptfzlS3dW0S95cTNskUI6nJ2DEA4B9CegNbXPnNqXckcNqDHw61Tu7eM+YGxlbO5Zsefl8S2YjQ4fzbcRIIyVmiUYVLhdYQYAxG+RJGNvdVgPhXt/LFv6Nb/jdf/oqv0rrj1M8e0tn/WbhjfMXrls31+J/ZEtITbx947MJCdO5ATvTKNR0nfA+Yqkz3LyMXkdpHbGWkYs52wMsTk7V07sEcNPfQ/ektMgeoVip/OQfjXLI+g+VYuWWV/ldrJJ4Zq98vdoUHsIsOKWzXVmhzE8bYuIjkkBckZxkgYYYBxuKolKlip7m3hthE8Z4fdtcxOpLLJGVkiIwArtpAYnfoBjHxBqBpSgUpSilKVgsPWgzSgNM0ClKUGa6Fy9yVYScFuL6WWR7lI3VYwCscdwSVhTb9IxbScZ6ONt657Vr4nzPH/gazsoCQ6zSzXOxU95qPdAEHxDS3X9heh6SpVgn7MdMVpZCMtxW5YSzSnUY7W3AbwNpOnJ3+ZU7+7XP+LcJltpnhnXRKmNS5BxlQw6eqkHB333AroPAe2a7jtLr2i5Ml0IkS1Vol0lmciSR3Vd3VSCNRAOnzJqk8f8AZitu8Ess08kOq7MuSRdFjqAZt2/PoDk5NREryV2eS8RSRxKkESERq8m4e5bGmED5EZPlqGxqRh7PkS1gSdZTxe+P82gVgqxRg7yz5U+HTuRjOOmNyPuz7RIYouEQxIyxWcvfXW27SFmUsh+94GdsftgbYrNz2loeYP8ACJVpLZMxxrgCQQd2U1RhujamZ8H9YjbNO43+O9mFlHG9ta3Rm4vBGZ5UOe7aJVGuNABpRtwwBJPrsciOTs19oubGK3OhJ+Hw3NzITqWLUG1ucnbVgYXPUnyBxjjnaHbpDJb8ItjbJMCJrmYhryUNnUCxLEAkncseuwWvXj/aarcKt7K0QpIbWOG6lKgMyxLoEKkblTuc+j482w7ie5X7POF3AmlWO4mtgfZ4HUSs0k4RjLc4QABQcKpOFyG6krisck8iwXl3KzPIOG28iqzSr3csrswWOABScMzEA4ORkDYsK+7XmW2k4dawPfXNl7Mrq8FrE+JyzlxIJFcKDv0cddXkc1rXHPohs7K34eGiMErXEzSAF5LgOdGvHhddODj4KNtOS7iz33YnFEL2Se7EKRrJJboCCREGPdtOTnwkjTtucE5zkDPJXZpZPwlby+SaRncuq2yzGQxBSixaEUk5bL6gB0Xxac5qd7z8ZuG3kU+uS/urlHaXACezoAVjGDkBWDYUDGJD8auPFOfbC09ne2nnupIraFI7WG4kSwj0IPFKQAZZASdiPgwHlBA9kfZ3HxE3D3QYW8cZjXBwwnce8D6xrvgjGWX0xWhxLkSGTiy2PC5muEIHeSvpYRMCe9JZQAyquN/1jjrW2e05o7e2EQVnae6mv4THiCczSHCHOQyGJiMb4wvpU7Y8ycK4VZ3M3DJVnubor3cM6uWii6NDJ6qp1nJI1DSMtgMaKx2jcv2Nslo1hrMciyqXdy3e9y6IJhnYBmLY04BABFUqrl2l81+2yWuJVlWO0TVoQKqzuSZlx1GMKMZ20/E5ptWeFixXvOJbh0dhDCsEAOucq5Z7iUYw7nAwARnTv0Xfwiq7SlUKUpRV57GOMLb8Yi1kBJkeEknABYB16+rIB9arfNXD1gv7mJCpRJ3ClGBXQWJUZHmFIBHkQaiiKAU0hSlKKUpSgUpSg2uH8OknYrGAWC6t2A21Ku2epyw2qwWnB7yGFwFgZfETqfLA4XVghgM/Zr9Tv54qpFe1jw9ppFjjUF2O3p8ST5ACmts1bOLNdhw01rZMzkDWYQxJ0EEkFs9EO+OuMda0rm5mdNJt7MZDKGWEAopOrKZbC7scYB/iatPBexJ5YwxDtkdQUjQ/1QwJI+PQ1XOb+z6azyxDMoHjEgHeKvQNkbOnlkdPxxv0rJ3/ALc51Jb+FcnsHQZYDGcbMDvv6fKtegWlZdSvoIcE4OkYycHAJzjJ8s4P4GsV0O24Q6cGhtYYu8vuLTiTAXLJbQuO6YkZ0pnxaj0Dv6GpaVzxFLEBQSxIAAGSSegAHUmjKQSCCCDggjBBHUEeRrt3B7K1Ti0MASJrXg9mTNPKPD37MJNe+ysHJYHf7/oMa1zw2x49xMG1txHZ22uS7mjjCPcO5DLGNOGZmKsdR3wW3G2c7TbjRB9CMjIyOo9R6jbrWXQjGQRkAjIIyp6EZ6g+tdr515Ylv77hlvNEsGVnaRIyp7q0R00xnQcaggC5GRqc4JAqo8/cJvL2/drexljtokSC3DQmJO6j2TBfCkFmJAHky02u1C0nAODpJIBwcEgAkA9CQGG3xHrWMVf+065htorbhMGG9jGqeTB8dzIuWxknbxEkeWpR92q7wuWOK3LSgfaE4GMsyjYAg9Rn+NdelhzurdT5Zyy1EFisVMLFiF3SM6piVVVUnTETv0Hn/wAtfPC+EMWLOh0puF2yzeQ+A+fw+Nb9HK2Se/7+U5zvUVWKn5kLXDBhljanIXzYnoP4fQV5w2SoVhGO+cZkcfdXGdK/HH8c1r0L/iepEJmlT0uiSN1SPTBGpZZPVx6Z94Hcf9ioGueeHD321jlspSlc2ylKUClKUClKUClKUClKUClKUCrr2WW6PdNr6ZiX9xpPH/AVSq3+CcWa2mEijIxhl/WQ9R884P0rfTsxylrn1JcsbI/YiqAMDYDyHSqp2j2yNbKWAzr0jPmrK2pflgZ+lVPgfbXD3QDvG5AxmSTu5P3gQdR+I/Oqfz/2p+0gpEwZsEDRnu0B94gn33I2z0H5HWGFwy5WzU+/lxyy5zjJ3/pzMfA5HkfUeRpQClcnqZq6cN7XuIQWSWsRjUIuhZdH2yx/dUb6fD5HHzz1qlUppE/aczBOH3dsyFpruaJ2mLZJWNtZV87k6t8751NmvvhfO89vw6azg+z76YSNMrEShQgBjGPUqpznbxbb7V2lTRpb7XtKmguYbi1iSNorFLTRJmRCiHJYbqQSwB67fGo2453vZLmO5lmaWSOVZFWTeHUjalHdjAxn6/GoKlNGm5xjiTXNxNO+zTSM5Gc41MSFz54G30rzu7rXowNIWNVx8uprXpWpdTRpuHi0vdhA2lVGPCMMR03P/Cvl+IsYhH0AJJOTls52P4/wrVpWueXz9k4z4bo4oyzNKgALDGDuAMAf7hXhFdOr6wfHnOTvnPXPzrxpTnl8/c4xtXnEZJffOw6KBhR9P+NatKVLbld1ZJO0KUpWVKUpQKUpQKUpQKUpQKUpQKUpQfcRGoaslcjUFIDac74J2BxUx33DmIUQXCZb3nuk0jOANREXuDqSBnfzxioSs0R0NpLYhh7ZFqJJU+3LgY6ZzZbnJ6HyHUkVpcensigMkizgPkrb3oaXURjIzaINIz1z59DjNUmlN35TjElfz2ZTEEM8cmdmknR1K+eVCDf5VGUpRX//2Q=="/>
          <p:cNvSpPr>
            <a:spLocks noChangeAspect="1" noChangeArrowheads="1"/>
          </p:cNvSpPr>
          <p:nvPr/>
        </p:nvSpPr>
        <p:spPr bwMode="auto">
          <a:xfrm>
            <a:off x="155575" y="-2408238"/>
            <a:ext cx="7153275" cy="50196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49126" name="Picture 6" descr="http://organvlasti.com/media/2012/11/svetski_dan_borbe_protiv_dijabetesa_m.jpg"/>
          <p:cNvPicPr>
            <a:picLocks noChangeAspect="1" noChangeArrowheads="1"/>
          </p:cNvPicPr>
          <p:nvPr/>
        </p:nvPicPr>
        <p:blipFill>
          <a:blip r:embed="rId2"/>
          <a:srcRect/>
          <a:stretch>
            <a:fillRect/>
          </a:stretch>
        </p:blipFill>
        <p:spPr bwMode="auto">
          <a:xfrm>
            <a:off x="373626" y="1"/>
            <a:ext cx="8436077" cy="51435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662" name="Subtitle 4"/>
          <p:cNvSpPr>
            <a:spLocks/>
          </p:cNvSpPr>
          <p:nvPr/>
        </p:nvSpPr>
        <p:spPr bwMode="auto">
          <a:xfrm>
            <a:off x="238125" y="2941638"/>
            <a:ext cx="6254750" cy="1314450"/>
          </a:xfrm>
          <a:prstGeom prst="rect">
            <a:avLst/>
          </a:prstGeom>
          <a:noFill/>
          <a:ln w="9525">
            <a:noFill/>
            <a:miter lim="800000"/>
            <a:headEnd/>
            <a:tailEnd/>
          </a:ln>
        </p:spPr>
        <p:txBody>
          <a:bodyPr/>
          <a:lstStyle/>
          <a:p>
            <a:endParaRPr lang="en-GB" dirty="0">
              <a:solidFill>
                <a:schemeClr val="accent1"/>
              </a:solidFill>
            </a:endParaRPr>
          </a:p>
        </p:txBody>
      </p:sp>
      <p:sp>
        <p:nvSpPr>
          <p:cNvPr id="2502663" name="Rectangle 2"/>
          <p:cNvSpPr>
            <a:spLocks noChangeArrowheads="1"/>
          </p:cNvSpPr>
          <p:nvPr/>
        </p:nvSpPr>
        <p:spPr bwMode="auto">
          <a:xfrm>
            <a:off x="295275" y="-65087"/>
            <a:ext cx="8007350" cy="1255713"/>
          </a:xfrm>
          <a:prstGeom prst="rect">
            <a:avLst/>
          </a:prstGeom>
          <a:noFill/>
          <a:ln w="9525">
            <a:noFill/>
            <a:miter lim="800000"/>
            <a:headEnd/>
            <a:tailEnd/>
          </a:ln>
        </p:spPr>
        <p:txBody>
          <a:bodyPr anchor="ctr"/>
          <a:lstStyle/>
          <a:p>
            <a:pPr eaLnBrk="0" hangingPunct="0">
              <a:lnSpc>
                <a:spcPct val="90000"/>
              </a:lnSpc>
            </a:pPr>
            <a:r>
              <a:rPr lang="en-US" sz="2400" b="1" dirty="0" err="1">
                <a:latin typeface="Verdana" pitchFamily="34" charset="0"/>
              </a:rPr>
              <a:t>Intenziviranje</a:t>
            </a:r>
            <a:r>
              <a:rPr lang="en-US" sz="2400" b="1" dirty="0">
                <a:latin typeface="Verdana" pitchFamily="34" charset="0"/>
              </a:rPr>
              <a:t> </a:t>
            </a:r>
            <a:r>
              <a:rPr lang="en-US" sz="2400" b="1" dirty="0" err="1">
                <a:latin typeface="Verdana" pitchFamily="34" charset="0"/>
              </a:rPr>
              <a:t>insulinske</a:t>
            </a:r>
            <a:r>
              <a:rPr lang="en-US" sz="2400" b="1" dirty="0">
                <a:latin typeface="Verdana" pitchFamily="34" charset="0"/>
              </a:rPr>
              <a:t> </a:t>
            </a:r>
            <a:r>
              <a:rPr lang="en-US" sz="2400" b="1" dirty="0" err="1">
                <a:latin typeface="Verdana" pitchFamily="34" charset="0"/>
              </a:rPr>
              <a:t>terapije</a:t>
            </a:r>
            <a:r>
              <a:rPr lang="en-US" sz="2400" b="1" dirty="0">
                <a:latin typeface="Verdana" pitchFamily="34" charset="0"/>
              </a:rPr>
              <a:t/>
            </a:r>
            <a:br>
              <a:rPr lang="en-US" sz="2400" b="1" dirty="0">
                <a:latin typeface="Verdana" pitchFamily="34" charset="0"/>
              </a:rPr>
            </a:br>
            <a:r>
              <a:rPr lang="en-US" sz="2400" b="1" dirty="0" err="1">
                <a:solidFill>
                  <a:schemeClr val="accent1"/>
                </a:solidFill>
                <a:latin typeface="Verdana" pitchFamily="34" charset="0"/>
              </a:rPr>
              <a:t>novi</a:t>
            </a:r>
            <a:r>
              <a:rPr lang="en-US" sz="2400" b="1" dirty="0">
                <a:solidFill>
                  <a:schemeClr val="accent1"/>
                </a:solidFill>
                <a:latin typeface="Verdana" pitchFamily="34" charset="0"/>
              </a:rPr>
              <a:t> </a:t>
            </a:r>
            <a:r>
              <a:rPr lang="en-US" sz="2400" b="1" dirty="0" err="1" smtClean="0">
                <a:solidFill>
                  <a:schemeClr val="accent1"/>
                </a:solidFill>
                <a:latin typeface="Verdana" pitchFamily="34" charset="0"/>
              </a:rPr>
              <a:t>pristup</a:t>
            </a:r>
            <a:r>
              <a:rPr lang="en-US" sz="2400" b="1" dirty="0" smtClean="0">
                <a:solidFill>
                  <a:schemeClr val="accent1"/>
                </a:solidFill>
                <a:latin typeface="Verdana" pitchFamily="34" charset="0"/>
              </a:rPr>
              <a:t>, </a:t>
            </a:r>
            <a:r>
              <a:rPr lang="en-US" sz="2400" b="1" dirty="0" err="1">
                <a:solidFill>
                  <a:schemeClr val="accent1"/>
                </a:solidFill>
                <a:latin typeface="Verdana" pitchFamily="34" charset="0"/>
              </a:rPr>
              <a:t>provereno</a:t>
            </a:r>
            <a:r>
              <a:rPr lang="en-US" sz="2400" b="1" dirty="0">
                <a:solidFill>
                  <a:schemeClr val="accent1"/>
                </a:solidFill>
                <a:latin typeface="Verdana" pitchFamily="34" charset="0"/>
              </a:rPr>
              <a:t> </a:t>
            </a:r>
            <a:r>
              <a:rPr lang="en-US" sz="2400" b="1" dirty="0" err="1">
                <a:solidFill>
                  <a:schemeClr val="accent1"/>
                </a:solidFill>
                <a:latin typeface="Verdana" pitchFamily="34" charset="0"/>
              </a:rPr>
              <a:t>rešenje</a:t>
            </a:r>
            <a:endParaRPr lang="en-US" sz="2400" b="1" dirty="0">
              <a:solidFill>
                <a:schemeClr val="accent1"/>
              </a:solidFill>
              <a:latin typeface="Verdana" pitchFamily="34" charset="0"/>
            </a:endParaRPr>
          </a:p>
        </p:txBody>
      </p:sp>
      <p:pic>
        <p:nvPicPr>
          <p:cNvPr id="2502664" name="Picture 7" descr="IIT logo 2014 SRB v1"/>
          <p:cNvPicPr>
            <a:picLocks noChangeAspect="1" noChangeArrowheads="1"/>
          </p:cNvPicPr>
          <p:nvPr/>
        </p:nvPicPr>
        <p:blipFill>
          <a:blip r:embed="rId3" cstate="print"/>
          <a:srcRect/>
          <a:stretch>
            <a:fillRect/>
          </a:stretch>
        </p:blipFill>
        <p:spPr bwMode="auto">
          <a:xfrm>
            <a:off x="5105404" y="1209676"/>
            <a:ext cx="3000375" cy="2605088"/>
          </a:xfrm>
          <a:prstGeom prst="rect">
            <a:avLst/>
          </a:prstGeom>
          <a:noFill/>
          <a:ln w="9525">
            <a:noFill/>
            <a:miter lim="800000"/>
            <a:headEnd/>
            <a:tailEnd/>
          </a:ln>
        </p:spPr>
      </p:pic>
      <p:sp>
        <p:nvSpPr>
          <p:cNvPr id="5" name="TextBox 4"/>
          <p:cNvSpPr txBox="1"/>
          <p:nvPr/>
        </p:nvSpPr>
        <p:spPr>
          <a:xfrm>
            <a:off x="68830" y="1789472"/>
            <a:ext cx="5447071" cy="1815882"/>
          </a:xfrm>
          <a:prstGeom prst="rect">
            <a:avLst/>
          </a:prstGeom>
          <a:noFill/>
        </p:spPr>
        <p:txBody>
          <a:bodyPr wrap="square" rtlCol="0">
            <a:spAutoFit/>
          </a:bodyPr>
          <a:lstStyle/>
          <a:p>
            <a:r>
              <a:rPr lang="sr-Latn-CS" sz="2800" b="1" dirty="0" smtClean="0"/>
              <a:t>Dom zdravlja Ada</a:t>
            </a:r>
          </a:p>
          <a:p>
            <a:r>
              <a:rPr lang="sr-Latn-CS" sz="2800" b="1" dirty="0" smtClean="0"/>
              <a:t>13.11.2014.</a:t>
            </a:r>
          </a:p>
          <a:p>
            <a:endParaRPr lang="sr-Latn-CS" sz="2800" b="1" dirty="0" smtClean="0"/>
          </a:p>
          <a:p>
            <a:r>
              <a:rPr lang="sr-Latn-CS" sz="2800" b="1" dirty="0" smtClean="0"/>
              <a:t>Radosavljević Borislav, dr sci. med.</a:t>
            </a:r>
            <a:endParaRPr lang="en-US" sz="2800" b="1"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33" name="Rectangle 1077"/>
          <p:cNvSpPr>
            <a:spLocks noChangeArrowheads="1"/>
          </p:cNvSpPr>
          <p:nvPr/>
        </p:nvSpPr>
        <p:spPr bwMode="auto">
          <a:xfrm>
            <a:off x="1" y="0"/>
            <a:ext cx="9140825" cy="5142310"/>
          </a:xfrm>
          <a:prstGeom prst="rect">
            <a:avLst/>
          </a:prstGeom>
          <a:solidFill>
            <a:srgbClr val="000066"/>
          </a:solidFill>
          <a:ln w="9525">
            <a:solidFill>
              <a:schemeClr val="tx1"/>
            </a:solidFill>
            <a:miter lim="800000"/>
            <a:headEnd/>
            <a:tailEnd/>
          </a:ln>
          <a:effectLst/>
        </p:spPr>
        <p:txBody>
          <a:bodyPr wrap="none" anchor="ctr"/>
          <a:lstStyle/>
          <a:p>
            <a:endParaRPr lang="en-US"/>
          </a:p>
        </p:txBody>
      </p:sp>
      <p:sp>
        <p:nvSpPr>
          <p:cNvPr id="46082" name="Text Box 1026"/>
          <p:cNvSpPr txBox="1">
            <a:spLocks noChangeArrowheads="1"/>
          </p:cNvSpPr>
          <p:nvPr/>
        </p:nvSpPr>
        <p:spPr bwMode="blackWhite">
          <a:xfrm>
            <a:off x="209550" y="4813698"/>
            <a:ext cx="8763000" cy="246221"/>
          </a:xfrm>
          <a:prstGeom prst="rect">
            <a:avLst/>
          </a:prstGeom>
          <a:noFill/>
          <a:ln w="12700">
            <a:noFill/>
            <a:miter lim="800000"/>
            <a:headEnd/>
            <a:tailEnd/>
          </a:ln>
          <a:effectLst/>
        </p:spPr>
        <p:txBody>
          <a:bodyPr lIns="0" tIns="0" rIns="0" bIns="0" anchor="b">
            <a:spAutoFit/>
          </a:bodyPr>
          <a:lstStyle/>
          <a:p>
            <a:pPr defTabSz="893763" eaLnBrk="0" hangingPunct="0">
              <a:lnSpc>
                <a:spcPct val="55000"/>
              </a:lnSpc>
              <a:spcBef>
                <a:spcPct val="50000"/>
              </a:spcBef>
            </a:pPr>
            <a:r>
              <a:rPr lang="en-US" sz="1000" baseline="30000">
                <a:solidFill>
                  <a:schemeClr val="bg1"/>
                </a:solidFill>
                <a:latin typeface="Arial" charset="0"/>
              </a:rPr>
              <a:t>1 </a:t>
            </a:r>
            <a:r>
              <a:rPr lang="en-US" sz="1000">
                <a:solidFill>
                  <a:schemeClr val="bg1"/>
                </a:solidFill>
                <a:latin typeface="Arial" charset="0"/>
              </a:rPr>
              <a:t>Harris S, et al, The Diabetes in Canada Evaluation (DICE) Study, ADA 2003, 2162-PO</a:t>
            </a:r>
          </a:p>
          <a:p>
            <a:pPr defTabSz="893763" eaLnBrk="0" hangingPunct="0">
              <a:lnSpc>
                <a:spcPct val="55000"/>
              </a:lnSpc>
              <a:spcBef>
                <a:spcPct val="50000"/>
              </a:spcBef>
            </a:pPr>
            <a:r>
              <a:rPr lang="en-US" sz="1000" baseline="30000">
                <a:solidFill>
                  <a:schemeClr val="bg1"/>
                </a:solidFill>
                <a:latin typeface="Arial" charset="0"/>
              </a:rPr>
              <a:t>2 </a:t>
            </a:r>
            <a:r>
              <a:rPr lang="en-US" sz="1000">
                <a:solidFill>
                  <a:schemeClr val="bg1"/>
                </a:solidFill>
                <a:latin typeface="Arial" charset="0"/>
              </a:rPr>
              <a:t>Harris MI, </a:t>
            </a:r>
            <a:r>
              <a:rPr lang="en-US" sz="1000" i="1">
                <a:solidFill>
                  <a:schemeClr val="bg1"/>
                </a:solidFill>
                <a:latin typeface="Arial" charset="0"/>
              </a:rPr>
              <a:t>et al</a:t>
            </a:r>
            <a:r>
              <a:rPr lang="en-US" sz="1000">
                <a:solidFill>
                  <a:schemeClr val="bg1"/>
                </a:solidFill>
                <a:latin typeface="Arial" charset="0"/>
              </a:rPr>
              <a:t>. </a:t>
            </a:r>
            <a:r>
              <a:rPr lang="en-US" sz="1000" i="1">
                <a:solidFill>
                  <a:schemeClr val="bg1"/>
                </a:solidFill>
                <a:latin typeface="Arial" charset="0"/>
              </a:rPr>
              <a:t>Diabetes Care</a:t>
            </a:r>
            <a:r>
              <a:rPr lang="en-US" sz="1000">
                <a:solidFill>
                  <a:schemeClr val="bg1"/>
                </a:solidFill>
                <a:latin typeface="Arial" charset="0"/>
              </a:rPr>
              <a:t> 1999; 22:403–408.</a:t>
            </a:r>
          </a:p>
        </p:txBody>
      </p:sp>
      <p:sp>
        <p:nvSpPr>
          <p:cNvPr id="46083" name="Rectangle 1027"/>
          <p:cNvSpPr>
            <a:spLocks noChangeArrowheads="1"/>
          </p:cNvSpPr>
          <p:nvPr/>
        </p:nvSpPr>
        <p:spPr bwMode="gray">
          <a:xfrm>
            <a:off x="7269164" y="2564607"/>
            <a:ext cx="612775" cy="1284685"/>
          </a:xfrm>
          <a:prstGeom prst="rect">
            <a:avLst/>
          </a:prstGeom>
          <a:gradFill rotWithShape="0">
            <a:gsLst>
              <a:gs pos="0">
                <a:srgbClr val="00FF00">
                  <a:gamma/>
                  <a:shade val="46275"/>
                  <a:invGamma/>
                </a:srgbClr>
              </a:gs>
              <a:gs pos="50000">
                <a:srgbClr val="00FF00"/>
              </a:gs>
              <a:gs pos="100000">
                <a:srgbClr val="00FF00">
                  <a:gamma/>
                  <a:shade val="46275"/>
                  <a:invGamma/>
                </a:srgbClr>
              </a:gs>
            </a:gsLst>
            <a:lin ang="0" scaled="1"/>
          </a:gradFill>
          <a:ln w="19050">
            <a:noFill/>
            <a:miter lim="800000"/>
            <a:headEnd/>
            <a:tailEnd/>
          </a:ln>
          <a:effectLst/>
        </p:spPr>
        <p:txBody>
          <a:bodyPr wrap="none" anchor="ctr"/>
          <a:lstStyle/>
          <a:p>
            <a:pPr algn="ctr" eaLnBrk="0" hangingPunct="0"/>
            <a:endParaRPr lang="en-GB" sz="1800" b="1">
              <a:solidFill>
                <a:srgbClr val="000000"/>
              </a:solidFill>
              <a:latin typeface="Arial" charset="0"/>
            </a:endParaRPr>
          </a:p>
        </p:txBody>
      </p:sp>
      <p:sp>
        <p:nvSpPr>
          <p:cNvPr id="46084" name="Text Box 1028"/>
          <p:cNvSpPr txBox="1">
            <a:spLocks noChangeArrowheads="1"/>
          </p:cNvSpPr>
          <p:nvPr/>
        </p:nvSpPr>
        <p:spPr bwMode="blackWhite">
          <a:xfrm rot="-5400000">
            <a:off x="3739357" y="2400839"/>
            <a:ext cx="2114550" cy="644241"/>
          </a:xfrm>
          <a:prstGeom prst="rect">
            <a:avLst/>
          </a:prstGeom>
          <a:noFill/>
          <a:ln w="12700">
            <a:noFill/>
            <a:miter lim="800000"/>
            <a:headEnd/>
            <a:tailEnd/>
          </a:ln>
          <a:effectLst/>
        </p:spPr>
        <p:txBody>
          <a:bodyPr lIns="89373" tIns="44685" rIns="89373" bIns="44685">
            <a:spAutoFit/>
          </a:bodyPr>
          <a:lstStyle/>
          <a:p>
            <a:pPr algn="ctr" defTabSz="893763" eaLnBrk="0" hangingPunct="0">
              <a:spcBef>
                <a:spcPct val="50000"/>
              </a:spcBef>
            </a:pPr>
            <a:r>
              <a:rPr lang="en-US" sz="1800" b="1">
                <a:solidFill>
                  <a:schemeClr val="bg1"/>
                </a:solidFill>
                <a:latin typeface="Arial" charset="0"/>
              </a:rPr>
              <a:t>Percentage of subjects</a:t>
            </a:r>
          </a:p>
        </p:txBody>
      </p:sp>
      <p:sp>
        <p:nvSpPr>
          <p:cNvPr id="46085" name="Rectangle 1029"/>
          <p:cNvSpPr>
            <a:spLocks noChangeArrowheads="1"/>
          </p:cNvSpPr>
          <p:nvPr/>
        </p:nvSpPr>
        <p:spPr bwMode="auto">
          <a:xfrm>
            <a:off x="5262910" y="3757612"/>
            <a:ext cx="12824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0</a:t>
            </a:r>
            <a:endParaRPr lang="en-US" sz="1800" b="1">
              <a:latin typeface="Arial" charset="0"/>
            </a:endParaRPr>
          </a:p>
        </p:txBody>
      </p:sp>
      <p:sp>
        <p:nvSpPr>
          <p:cNvPr id="46086" name="Rectangle 1030"/>
          <p:cNvSpPr>
            <a:spLocks noChangeArrowheads="1"/>
          </p:cNvSpPr>
          <p:nvPr/>
        </p:nvSpPr>
        <p:spPr bwMode="auto">
          <a:xfrm>
            <a:off x="5134670" y="3296841"/>
            <a:ext cx="25648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20</a:t>
            </a:r>
            <a:endParaRPr lang="en-US" sz="1800" b="1">
              <a:latin typeface="Arial" charset="0"/>
            </a:endParaRPr>
          </a:p>
        </p:txBody>
      </p:sp>
      <p:sp>
        <p:nvSpPr>
          <p:cNvPr id="46087" name="Rectangle 1031"/>
          <p:cNvSpPr>
            <a:spLocks noChangeArrowheads="1"/>
          </p:cNvSpPr>
          <p:nvPr/>
        </p:nvSpPr>
        <p:spPr bwMode="auto">
          <a:xfrm>
            <a:off x="5134670" y="2890837"/>
            <a:ext cx="25648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40</a:t>
            </a:r>
            <a:endParaRPr lang="en-US" sz="1800" b="1">
              <a:latin typeface="Arial" charset="0"/>
            </a:endParaRPr>
          </a:p>
        </p:txBody>
      </p:sp>
      <p:sp>
        <p:nvSpPr>
          <p:cNvPr id="46088" name="Rectangle 1032"/>
          <p:cNvSpPr>
            <a:spLocks noChangeArrowheads="1"/>
          </p:cNvSpPr>
          <p:nvPr/>
        </p:nvSpPr>
        <p:spPr bwMode="auto">
          <a:xfrm>
            <a:off x="5134670" y="2453878"/>
            <a:ext cx="25648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60</a:t>
            </a:r>
            <a:endParaRPr lang="en-US" sz="1800" b="1">
              <a:latin typeface="Arial" charset="0"/>
            </a:endParaRPr>
          </a:p>
        </p:txBody>
      </p:sp>
      <p:sp>
        <p:nvSpPr>
          <p:cNvPr id="46089" name="Rectangle 1033"/>
          <p:cNvSpPr>
            <a:spLocks noChangeArrowheads="1"/>
          </p:cNvSpPr>
          <p:nvPr/>
        </p:nvSpPr>
        <p:spPr bwMode="auto">
          <a:xfrm>
            <a:off x="5134670" y="2018110"/>
            <a:ext cx="25648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80</a:t>
            </a:r>
            <a:endParaRPr lang="en-US" sz="1800" b="1">
              <a:latin typeface="Arial" charset="0"/>
            </a:endParaRPr>
          </a:p>
        </p:txBody>
      </p:sp>
      <p:sp>
        <p:nvSpPr>
          <p:cNvPr id="46090" name="Rectangle 1034"/>
          <p:cNvSpPr>
            <a:spLocks noChangeArrowheads="1"/>
          </p:cNvSpPr>
          <p:nvPr/>
        </p:nvSpPr>
        <p:spPr bwMode="auto">
          <a:xfrm>
            <a:off x="5006430" y="1602581"/>
            <a:ext cx="384721"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100</a:t>
            </a:r>
            <a:endParaRPr lang="en-US" sz="1800" b="1">
              <a:latin typeface="Arial" charset="0"/>
            </a:endParaRPr>
          </a:p>
        </p:txBody>
      </p:sp>
      <p:sp>
        <p:nvSpPr>
          <p:cNvPr id="46091" name="Rectangle 1035"/>
          <p:cNvSpPr>
            <a:spLocks noChangeArrowheads="1"/>
          </p:cNvSpPr>
          <p:nvPr/>
        </p:nvSpPr>
        <p:spPr bwMode="auto">
          <a:xfrm>
            <a:off x="5435601" y="4005262"/>
            <a:ext cx="1704975" cy="276999"/>
          </a:xfrm>
          <a:prstGeom prst="rect">
            <a:avLst/>
          </a:prstGeom>
          <a:noFill/>
          <a:ln w="9525">
            <a:noFill/>
            <a:miter lim="800000"/>
            <a:headEnd/>
            <a:tailEnd/>
          </a:ln>
        </p:spPr>
        <p:txBody>
          <a:bodyPr lIns="0" tIns="0" rIns="0" bIns="0">
            <a:spAutoFit/>
          </a:bodyPr>
          <a:lstStyle/>
          <a:p>
            <a:pPr algn="ctr" eaLnBrk="0" hangingPunct="0"/>
            <a:r>
              <a:rPr lang="en-GB" sz="1800" b="1">
                <a:solidFill>
                  <a:schemeClr val="bg1"/>
                </a:solidFill>
                <a:latin typeface="Arial" charset="0"/>
                <a:sym typeface="Symbol" pitchFamily="18" charset="2"/>
              </a:rPr>
              <a:t>&lt;7%</a:t>
            </a:r>
            <a:endParaRPr lang="en-GB" sz="1800" b="1">
              <a:solidFill>
                <a:schemeClr val="bg1"/>
              </a:solidFill>
              <a:latin typeface="Arial" charset="0"/>
            </a:endParaRPr>
          </a:p>
        </p:txBody>
      </p:sp>
      <p:sp>
        <p:nvSpPr>
          <p:cNvPr id="46092" name="Rectangle 1036"/>
          <p:cNvSpPr>
            <a:spLocks noChangeArrowheads="1"/>
          </p:cNvSpPr>
          <p:nvPr/>
        </p:nvSpPr>
        <p:spPr bwMode="auto">
          <a:xfrm>
            <a:off x="6965951" y="3990975"/>
            <a:ext cx="1203325" cy="276999"/>
          </a:xfrm>
          <a:prstGeom prst="rect">
            <a:avLst/>
          </a:prstGeom>
          <a:noFill/>
          <a:ln w="9525">
            <a:noFill/>
            <a:miter lim="800000"/>
            <a:headEnd/>
            <a:tailEnd/>
          </a:ln>
        </p:spPr>
        <p:txBody>
          <a:bodyPr lIns="0" tIns="0" rIns="0" bIns="0">
            <a:spAutoFit/>
          </a:bodyPr>
          <a:lstStyle/>
          <a:p>
            <a:pPr algn="ctr" eaLnBrk="0" hangingPunct="0"/>
            <a:r>
              <a:rPr lang="en-GB" sz="1800" b="1" u="sng">
                <a:solidFill>
                  <a:schemeClr val="bg1"/>
                </a:solidFill>
                <a:latin typeface="Arial" charset="0"/>
                <a:sym typeface="Symbol" pitchFamily="18" charset="2"/>
              </a:rPr>
              <a:t>&gt;</a:t>
            </a:r>
            <a:r>
              <a:rPr lang="en-GB" sz="1800" b="1">
                <a:solidFill>
                  <a:schemeClr val="bg1"/>
                </a:solidFill>
                <a:latin typeface="Arial" charset="0"/>
              </a:rPr>
              <a:t> 7%</a:t>
            </a:r>
          </a:p>
        </p:txBody>
      </p:sp>
      <p:sp>
        <p:nvSpPr>
          <p:cNvPr id="46093" name="Text Box 1037"/>
          <p:cNvSpPr txBox="1">
            <a:spLocks noChangeArrowheads="1"/>
          </p:cNvSpPr>
          <p:nvPr/>
        </p:nvSpPr>
        <p:spPr bwMode="auto">
          <a:xfrm>
            <a:off x="6516688" y="4307681"/>
            <a:ext cx="884858" cy="276999"/>
          </a:xfrm>
          <a:prstGeom prst="rect">
            <a:avLst/>
          </a:prstGeom>
          <a:noFill/>
          <a:ln w="9525">
            <a:noFill/>
            <a:miter lim="800000"/>
            <a:headEnd/>
            <a:tailEnd/>
          </a:ln>
          <a:effectLst/>
        </p:spPr>
        <p:txBody>
          <a:bodyPr wrap="none" lIns="0" tIns="0" rIns="0" bIns="0">
            <a:spAutoFit/>
          </a:bodyPr>
          <a:lstStyle/>
          <a:p>
            <a:pPr eaLnBrk="0" hangingPunct="0"/>
            <a:r>
              <a:rPr lang="en-GB" sz="1800" b="1">
                <a:solidFill>
                  <a:schemeClr val="bg1"/>
                </a:solidFill>
                <a:latin typeface="Arial" charset="0"/>
              </a:rPr>
              <a:t>A1C (%)</a:t>
            </a:r>
          </a:p>
        </p:txBody>
      </p:sp>
      <p:sp>
        <p:nvSpPr>
          <p:cNvPr id="46094" name="Text Box 1038"/>
          <p:cNvSpPr txBox="1">
            <a:spLocks noChangeArrowheads="1"/>
          </p:cNvSpPr>
          <p:nvPr/>
        </p:nvSpPr>
        <p:spPr bwMode="auto">
          <a:xfrm>
            <a:off x="6120065" y="1314450"/>
            <a:ext cx="1911100" cy="369332"/>
          </a:xfrm>
          <a:prstGeom prst="rect">
            <a:avLst/>
          </a:prstGeom>
          <a:noFill/>
          <a:ln w="12700">
            <a:noFill/>
            <a:miter lim="800000"/>
            <a:headEnd type="none" w="sm" len="sm"/>
            <a:tailEnd type="none" w="sm" len="sm"/>
          </a:ln>
          <a:effectLst/>
        </p:spPr>
        <p:txBody>
          <a:bodyPr wrap="none">
            <a:spAutoFit/>
          </a:bodyPr>
          <a:lstStyle/>
          <a:p>
            <a:pPr algn="r" eaLnBrk="0" hangingPunct="0"/>
            <a:r>
              <a:rPr lang="en-GB" b="1">
                <a:solidFill>
                  <a:schemeClr val="bg1"/>
                </a:solidFill>
                <a:latin typeface="Arial" charset="0"/>
              </a:rPr>
              <a:t>US (1988-1994)</a:t>
            </a:r>
            <a:r>
              <a:rPr lang="en-GB" b="1" baseline="30000">
                <a:solidFill>
                  <a:schemeClr val="bg1"/>
                </a:solidFill>
                <a:latin typeface="Arial" charset="0"/>
              </a:rPr>
              <a:t>2</a:t>
            </a:r>
            <a:endParaRPr lang="en-GB" b="1">
              <a:solidFill>
                <a:schemeClr val="bg1"/>
              </a:solidFill>
              <a:latin typeface="Arial" charset="0"/>
            </a:endParaRPr>
          </a:p>
        </p:txBody>
      </p:sp>
      <p:sp>
        <p:nvSpPr>
          <p:cNvPr id="46095" name="Rectangle 1039"/>
          <p:cNvSpPr>
            <a:spLocks noGrp="1" noChangeArrowheads="1"/>
          </p:cNvSpPr>
          <p:nvPr>
            <p:ph type="title"/>
          </p:nvPr>
        </p:nvSpPr>
        <p:spPr bwMode="auto">
          <a:xfrm>
            <a:off x="169863" y="114301"/>
            <a:ext cx="8782050" cy="564356"/>
          </a:xfrm>
          <a:noFill/>
          <a:ln>
            <a:miter lim="800000"/>
            <a:headEnd/>
            <a:tailEnd/>
          </a:ln>
          <a:effectLst>
            <a:outerShdw dist="53882" dir="2700000" algn="ctr" rotWithShape="0">
              <a:srgbClr val="000000"/>
            </a:outerShdw>
          </a:effectLst>
        </p:spPr>
        <p:txBody>
          <a:bodyPr vert="horz" wrap="square" lIns="91440" tIns="45720" rIns="91440" bIns="45720" numCol="1" anchor="t" anchorCtr="0" compatLnSpc="1">
            <a:prstTxWarp prst="textNoShape">
              <a:avLst/>
            </a:prstTxWarp>
          </a:bodyPr>
          <a:lstStyle/>
          <a:p>
            <a:r>
              <a:rPr lang="en-US" altLang="en-US" sz="3000">
                <a:solidFill>
                  <a:srgbClr val="FFCC00"/>
                </a:solidFill>
                <a:latin typeface="Arial" charset="0"/>
              </a:rPr>
              <a:t>Many patients have inadequate glycemic control</a:t>
            </a:r>
            <a:endParaRPr lang="en-GB" sz="3000">
              <a:solidFill>
                <a:srgbClr val="FFCC00"/>
              </a:solidFill>
              <a:latin typeface="Arial" charset="0"/>
            </a:endParaRPr>
          </a:p>
        </p:txBody>
      </p:sp>
      <p:sp>
        <p:nvSpPr>
          <p:cNvPr id="46096" name="Rectangle 1040"/>
          <p:cNvSpPr>
            <a:spLocks noChangeArrowheads="1"/>
          </p:cNvSpPr>
          <p:nvPr/>
        </p:nvSpPr>
        <p:spPr bwMode="auto">
          <a:xfrm>
            <a:off x="5981700" y="2707482"/>
            <a:ext cx="646331" cy="369332"/>
          </a:xfrm>
          <a:prstGeom prst="rect">
            <a:avLst/>
          </a:prstGeom>
          <a:noFill/>
          <a:ln w="12700">
            <a:noFill/>
            <a:miter lim="800000"/>
            <a:headEnd type="none" w="sm" len="sm"/>
            <a:tailEnd type="none" w="sm" len="sm"/>
          </a:ln>
          <a:effectLst/>
        </p:spPr>
        <p:txBody>
          <a:bodyPr wrap="none">
            <a:spAutoFit/>
          </a:bodyPr>
          <a:lstStyle/>
          <a:p>
            <a:pPr algn="ctr" eaLnBrk="0" hangingPunct="0"/>
            <a:r>
              <a:rPr lang="en-US" sz="1800" b="1">
                <a:solidFill>
                  <a:schemeClr val="bg1"/>
                </a:solidFill>
                <a:latin typeface="Arial" charset="0"/>
              </a:rPr>
              <a:t>38%</a:t>
            </a:r>
            <a:endParaRPr lang="en-GB" sz="1800" b="1">
              <a:solidFill>
                <a:schemeClr val="bg1"/>
              </a:solidFill>
              <a:latin typeface="Arial" charset="0"/>
            </a:endParaRPr>
          </a:p>
        </p:txBody>
      </p:sp>
      <p:sp>
        <p:nvSpPr>
          <p:cNvPr id="46097" name="Rectangle 1041"/>
          <p:cNvSpPr>
            <a:spLocks noChangeArrowheads="1"/>
          </p:cNvSpPr>
          <p:nvPr/>
        </p:nvSpPr>
        <p:spPr bwMode="auto">
          <a:xfrm>
            <a:off x="7278688" y="2289572"/>
            <a:ext cx="646331" cy="369332"/>
          </a:xfrm>
          <a:prstGeom prst="rect">
            <a:avLst/>
          </a:prstGeom>
          <a:noFill/>
          <a:ln w="12700">
            <a:noFill/>
            <a:miter lim="800000"/>
            <a:headEnd type="none" w="sm" len="sm"/>
            <a:tailEnd type="none" w="sm" len="sm"/>
          </a:ln>
          <a:effectLst/>
        </p:spPr>
        <p:txBody>
          <a:bodyPr wrap="none">
            <a:spAutoFit/>
          </a:bodyPr>
          <a:lstStyle/>
          <a:p>
            <a:pPr algn="ctr" eaLnBrk="0" hangingPunct="0"/>
            <a:r>
              <a:rPr lang="en-US" sz="1800" b="1">
                <a:solidFill>
                  <a:schemeClr val="bg1"/>
                </a:solidFill>
                <a:latin typeface="Arial" charset="0"/>
              </a:rPr>
              <a:t>62%</a:t>
            </a:r>
          </a:p>
        </p:txBody>
      </p:sp>
      <p:sp>
        <p:nvSpPr>
          <p:cNvPr id="46098" name="Rectangle 1042"/>
          <p:cNvSpPr>
            <a:spLocks noChangeArrowheads="1"/>
          </p:cNvSpPr>
          <p:nvPr/>
        </p:nvSpPr>
        <p:spPr bwMode="auto">
          <a:xfrm>
            <a:off x="5999164" y="2982517"/>
            <a:ext cx="612775" cy="859631"/>
          </a:xfrm>
          <a:prstGeom prst="rect">
            <a:avLst/>
          </a:prstGeom>
          <a:gradFill rotWithShape="0">
            <a:gsLst>
              <a:gs pos="0">
                <a:srgbClr val="FFFF00">
                  <a:gamma/>
                  <a:shade val="46275"/>
                  <a:invGamma/>
                </a:srgbClr>
              </a:gs>
              <a:gs pos="50000">
                <a:srgbClr val="FFFF00"/>
              </a:gs>
              <a:gs pos="100000">
                <a:srgbClr val="FFFF00">
                  <a:gamma/>
                  <a:shade val="46275"/>
                  <a:invGamma/>
                </a:srgbClr>
              </a:gs>
            </a:gsLst>
            <a:lin ang="0" scaled="1"/>
          </a:gradFill>
          <a:ln w="19050">
            <a:noFill/>
            <a:miter lim="800000"/>
            <a:headEnd/>
            <a:tailEnd/>
          </a:ln>
          <a:effectLst/>
        </p:spPr>
        <p:txBody>
          <a:bodyPr wrap="none" anchor="ctr"/>
          <a:lstStyle/>
          <a:p>
            <a:pPr algn="ctr" eaLnBrk="0" hangingPunct="0">
              <a:spcBef>
                <a:spcPct val="50000"/>
              </a:spcBef>
            </a:pPr>
            <a:endParaRPr lang="en-GB" sz="1800" b="1">
              <a:solidFill>
                <a:srgbClr val="000000"/>
              </a:solidFill>
              <a:latin typeface="Arial" charset="0"/>
            </a:endParaRPr>
          </a:p>
        </p:txBody>
      </p:sp>
      <p:sp>
        <p:nvSpPr>
          <p:cNvPr id="46099" name="Rectangle 1043"/>
          <p:cNvSpPr>
            <a:spLocks noChangeArrowheads="1"/>
          </p:cNvSpPr>
          <p:nvPr/>
        </p:nvSpPr>
        <p:spPr bwMode="auto">
          <a:xfrm>
            <a:off x="6737350" y="3051572"/>
            <a:ext cx="25400" cy="194072"/>
          </a:xfrm>
          <a:prstGeom prst="rect">
            <a:avLst/>
          </a:prstGeom>
          <a:noFill/>
          <a:ln w="9525">
            <a:noFill/>
            <a:miter lim="800000"/>
            <a:headEnd/>
            <a:tailEnd/>
          </a:ln>
        </p:spPr>
        <p:txBody>
          <a:bodyPr/>
          <a:lstStyle/>
          <a:p>
            <a:endParaRPr lang="en-US"/>
          </a:p>
        </p:txBody>
      </p:sp>
      <p:sp>
        <p:nvSpPr>
          <p:cNvPr id="46100" name="Rectangle 1044"/>
          <p:cNvSpPr>
            <a:spLocks noChangeArrowheads="1"/>
          </p:cNvSpPr>
          <p:nvPr/>
        </p:nvSpPr>
        <p:spPr bwMode="gray">
          <a:xfrm>
            <a:off x="2952750" y="2749154"/>
            <a:ext cx="635000" cy="1087040"/>
          </a:xfrm>
          <a:prstGeom prst="rect">
            <a:avLst/>
          </a:prstGeom>
          <a:gradFill rotWithShape="0">
            <a:gsLst>
              <a:gs pos="0">
                <a:srgbClr val="00FF00">
                  <a:gamma/>
                  <a:shade val="46275"/>
                  <a:invGamma/>
                </a:srgbClr>
              </a:gs>
              <a:gs pos="50000">
                <a:srgbClr val="00FF00"/>
              </a:gs>
              <a:gs pos="100000">
                <a:srgbClr val="00FF00">
                  <a:gamma/>
                  <a:shade val="46275"/>
                  <a:invGamma/>
                </a:srgbClr>
              </a:gs>
            </a:gsLst>
            <a:lin ang="0" scaled="1"/>
          </a:gradFill>
          <a:ln w="19050">
            <a:noFill/>
            <a:miter lim="800000"/>
            <a:headEnd/>
            <a:tailEnd/>
          </a:ln>
          <a:effectLst/>
        </p:spPr>
        <p:txBody>
          <a:bodyPr wrap="none" anchor="ctr"/>
          <a:lstStyle/>
          <a:p>
            <a:pPr algn="ctr" eaLnBrk="0" hangingPunct="0"/>
            <a:endParaRPr lang="en-GB" sz="1800" b="1">
              <a:solidFill>
                <a:srgbClr val="000000"/>
              </a:solidFill>
              <a:latin typeface="Arial" charset="0"/>
            </a:endParaRPr>
          </a:p>
        </p:txBody>
      </p:sp>
      <p:sp>
        <p:nvSpPr>
          <p:cNvPr id="46101" name="Text Box 1045"/>
          <p:cNvSpPr txBox="1">
            <a:spLocks noChangeArrowheads="1"/>
          </p:cNvSpPr>
          <p:nvPr/>
        </p:nvSpPr>
        <p:spPr bwMode="blackWhite">
          <a:xfrm rot="-5400000">
            <a:off x="-588367" y="2360954"/>
            <a:ext cx="2118122" cy="644241"/>
          </a:xfrm>
          <a:prstGeom prst="rect">
            <a:avLst/>
          </a:prstGeom>
          <a:noFill/>
          <a:ln w="12700">
            <a:noFill/>
            <a:miter lim="800000"/>
            <a:headEnd/>
            <a:tailEnd/>
          </a:ln>
          <a:effectLst/>
        </p:spPr>
        <p:txBody>
          <a:bodyPr lIns="89373" tIns="44685" rIns="89373" bIns="44685">
            <a:spAutoFit/>
          </a:bodyPr>
          <a:lstStyle/>
          <a:p>
            <a:pPr algn="ctr" defTabSz="893763" eaLnBrk="0" hangingPunct="0">
              <a:spcBef>
                <a:spcPct val="50000"/>
              </a:spcBef>
            </a:pPr>
            <a:r>
              <a:rPr lang="en-US" sz="1800" b="1">
                <a:solidFill>
                  <a:schemeClr val="bg1"/>
                </a:solidFill>
                <a:latin typeface="Arial" charset="0"/>
              </a:rPr>
              <a:t>Percentage of subjects</a:t>
            </a:r>
          </a:p>
        </p:txBody>
      </p:sp>
      <p:sp>
        <p:nvSpPr>
          <p:cNvPr id="46102" name="Rectangle 1046"/>
          <p:cNvSpPr>
            <a:spLocks noChangeArrowheads="1"/>
          </p:cNvSpPr>
          <p:nvPr/>
        </p:nvSpPr>
        <p:spPr bwMode="auto">
          <a:xfrm>
            <a:off x="1635126" y="2749153"/>
            <a:ext cx="633413" cy="1089422"/>
          </a:xfrm>
          <a:prstGeom prst="rect">
            <a:avLst/>
          </a:prstGeom>
          <a:gradFill rotWithShape="0">
            <a:gsLst>
              <a:gs pos="0">
                <a:srgbClr val="FFFF00">
                  <a:gamma/>
                  <a:shade val="46275"/>
                  <a:invGamma/>
                </a:srgbClr>
              </a:gs>
              <a:gs pos="50000">
                <a:srgbClr val="FFFF00"/>
              </a:gs>
              <a:gs pos="100000">
                <a:srgbClr val="FFFF00">
                  <a:gamma/>
                  <a:shade val="46275"/>
                  <a:invGamma/>
                </a:srgbClr>
              </a:gs>
            </a:gsLst>
            <a:lin ang="0" scaled="1"/>
          </a:gradFill>
          <a:ln w="19050">
            <a:noFill/>
            <a:miter lim="800000"/>
            <a:headEnd/>
            <a:tailEnd/>
          </a:ln>
          <a:effectLst/>
        </p:spPr>
        <p:txBody>
          <a:bodyPr wrap="none" anchor="ctr"/>
          <a:lstStyle/>
          <a:p>
            <a:pPr algn="ctr" eaLnBrk="0" hangingPunct="0">
              <a:spcBef>
                <a:spcPct val="50000"/>
              </a:spcBef>
            </a:pPr>
            <a:endParaRPr lang="en-GB" sz="1800" b="1">
              <a:solidFill>
                <a:srgbClr val="000000"/>
              </a:solidFill>
              <a:latin typeface="Arial" charset="0"/>
            </a:endParaRPr>
          </a:p>
        </p:txBody>
      </p:sp>
      <p:sp>
        <p:nvSpPr>
          <p:cNvPr id="46103" name="Rectangle 1047"/>
          <p:cNvSpPr>
            <a:spLocks noChangeArrowheads="1"/>
          </p:cNvSpPr>
          <p:nvPr/>
        </p:nvSpPr>
        <p:spPr bwMode="auto">
          <a:xfrm>
            <a:off x="876648" y="3738562"/>
            <a:ext cx="12824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0</a:t>
            </a:r>
            <a:endParaRPr lang="en-US" sz="1800" b="1">
              <a:latin typeface="Arial" charset="0"/>
            </a:endParaRPr>
          </a:p>
        </p:txBody>
      </p:sp>
      <p:sp>
        <p:nvSpPr>
          <p:cNvPr id="46104" name="Rectangle 1048"/>
          <p:cNvSpPr>
            <a:spLocks noChangeArrowheads="1"/>
          </p:cNvSpPr>
          <p:nvPr/>
        </p:nvSpPr>
        <p:spPr bwMode="auto">
          <a:xfrm>
            <a:off x="748408" y="3287316"/>
            <a:ext cx="25648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20</a:t>
            </a:r>
            <a:endParaRPr lang="en-US" sz="1800" b="1">
              <a:latin typeface="Arial" charset="0"/>
            </a:endParaRPr>
          </a:p>
        </p:txBody>
      </p:sp>
      <p:sp>
        <p:nvSpPr>
          <p:cNvPr id="46105" name="Rectangle 1049"/>
          <p:cNvSpPr>
            <a:spLocks noChangeArrowheads="1"/>
          </p:cNvSpPr>
          <p:nvPr/>
        </p:nvSpPr>
        <p:spPr bwMode="auto">
          <a:xfrm>
            <a:off x="748408" y="2882503"/>
            <a:ext cx="25648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40</a:t>
            </a:r>
            <a:endParaRPr lang="en-US" sz="1800" b="1">
              <a:latin typeface="Arial" charset="0"/>
            </a:endParaRPr>
          </a:p>
        </p:txBody>
      </p:sp>
      <p:sp>
        <p:nvSpPr>
          <p:cNvPr id="46106" name="Rectangle 1050"/>
          <p:cNvSpPr>
            <a:spLocks noChangeArrowheads="1"/>
          </p:cNvSpPr>
          <p:nvPr/>
        </p:nvSpPr>
        <p:spPr bwMode="auto">
          <a:xfrm>
            <a:off x="748408" y="2455069"/>
            <a:ext cx="25648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60</a:t>
            </a:r>
            <a:endParaRPr lang="en-US" sz="1800" b="1">
              <a:latin typeface="Arial" charset="0"/>
            </a:endParaRPr>
          </a:p>
        </p:txBody>
      </p:sp>
      <p:sp>
        <p:nvSpPr>
          <p:cNvPr id="46107" name="Rectangle 1051"/>
          <p:cNvSpPr>
            <a:spLocks noChangeArrowheads="1"/>
          </p:cNvSpPr>
          <p:nvPr/>
        </p:nvSpPr>
        <p:spPr bwMode="auto">
          <a:xfrm>
            <a:off x="748408" y="2014537"/>
            <a:ext cx="256480"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80</a:t>
            </a:r>
            <a:endParaRPr lang="en-US" sz="1800" b="1">
              <a:latin typeface="Arial" charset="0"/>
            </a:endParaRPr>
          </a:p>
        </p:txBody>
      </p:sp>
      <p:sp>
        <p:nvSpPr>
          <p:cNvPr id="46108" name="Rectangle 1052"/>
          <p:cNvSpPr>
            <a:spLocks noChangeArrowheads="1"/>
          </p:cNvSpPr>
          <p:nvPr/>
        </p:nvSpPr>
        <p:spPr bwMode="auto">
          <a:xfrm>
            <a:off x="620168" y="1612106"/>
            <a:ext cx="384721" cy="249299"/>
          </a:xfrm>
          <a:prstGeom prst="rect">
            <a:avLst/>
          </a:prstGeom>
          <a:noFill/>
          <a:ln w="9525">
            <a:noFill/>
            <a:miter lim="800000"/>
            <a:headEnd/>
            <a:tailEnd/>
          </a:ln>
        </p:spPr>
        <p:txBody>
          <a:bodyPr wrap="none" lIns="0" tIns="0" rIns="0" bIns="0" anchor="ctr">
            <a:spAutoFit/>
          </a:bodyPr>
          <a:lstStyle/>
          <a:p>
            <a:pPr algn="r" eaLnBrk="0" hangingPunct="0">
              <a:lnSpc>
                <a:spcPct val="90000"/>
              </a:lnSpc>
              <a:spcBef>
                <a:spcPct val="50000"/>
              </a:spcBef>
              <a:buClr>
                <a:schemeClr val="tx2"/>
              </a:buClr>
            </a:pPr>
            <a:r>
              <a:rPr lang="en-US" sz="1800" b="1">
                <a:solidFill>
                  <a:srgbClr val="FFFFFF"/>
                </a:solidFill>
                <a:latin typeface="Arial" charset="0"/>
              </a:rPr>
              <a:t>100</a:t>
            </a:r>
            <a:endParaRPr lang="en-US" sz="1800" b="1">
              <a:latin typeface="Arial" charset="0"/>
            </a:endParaRPr>
          </a:p>
        </p:txBody>
      </p:sp>
      <p:sp>
        <p:nvSpPr>
          <p:cNvPr id="46109" name="Rectangle 1053"/>
          <p:cNvSpPr>
            <a:spLocks noChangeArrowheads="1"/>
          </p:cNvSpPr>
          <p:nvPr/>
        </p:nvSpPr>
        <p:spPr bwMode="auto">
          <a:xfrm>
            <a:off x="2400300" y="3043238"/>
            <a:ext cx="26988" cy="192881"/>
          </a:xfrm>
          <a:prstGeom prst="rect">
            <a:avLst/>
          </a:prstGeom>
          <a:noFill/>
          <a:ln w="9525">
            <a:noFill/>
            <a:miter lim="800000"/>
            <a:headEnd/>
            <a:tailEnd/>
          </a:ln>
        </p:spPr>
        <p:txBody>
          <a:bodyPr/>
          <a:lstStyle/>
          <a:p>
            <a:endParaRPr lang="en-US"/>
          </a:p>
        </p:txBody>
      </p:sp>
      <p:sp>
        <p:nvSpPr>
          <p:cNvPr id="46110" name="Rectangle 1054"/>
          <p:cNvSpPr>
            <a:spLocks noChangeArrowheads="1"/>
          </p:cNvSpPr>
          <p:nvPr/>
        </p:nvSpPr>
        <p:spPr bwMode="auto">
          <a:xfrm>
            <a:off x="1049338" y="3973116"/>
            <a:ext cx="1771650" cy="276999"/>
          </a:xfrm>
          <a:prstGeom prst="rect">
            <a:avLst/>
          </a:prstGeom>
          <a:noFill/>
          <a:ln w="9525">
            <a:noFill/>
            <a:miter lim="800000"/>
            <a:headEnd/>
            <a:tailEnd/>
          </a:ln>
        </p:spPr>
        <p:txBody>
          <a:bodyPr lIns="0" tIns="0" rIns="0" bIns="0">
            <a:spAutoFit/>
          </a:bodyPr>
          <a:lstStyle/>
          <a:p>
            <a:pPr algn="ctr" eaLnBrk="0" hangingPunct="0"/>
            <a:r>
              <a:rPr lang="en-GB" sz="1800" b="1">
                <a:solidFill>
                  <a:schemeClr val="bg1"/>
                </a:solidFill>
                <a:latin typeface="Arial" charset="0"/>
                <a:sym typeface="Symbol" pitchFamily="18" charset="2"/>
              </a:rPr>
              <a:t>&lt; 7%</a:t>
            </a:r>
            <a:endParaRPr lang="en-GB" sz="1800" b="1">
              <a:solidFill>
                <a:schemeClr val="bg1"/>
              </a:solidFill>
              <a:latin typeface="Arial" charset="0"/>
            </a:endParaRPr>
          </a:p>
        </p:txBody>
      </p:sp>
      <p:sp>
        <p:nvSpPr>
          <p:cNvPr id="46111" name="Rectangle 1055"/>
          <p:cNvSpPr>
            <a:spLocks noChangeArrowheads="1"/>
          </p:cNvSpPr>
          <p:nvPr/>
        </p:nvSpPr>
        <p:spPr bwMode="auto">
          <a:xfrm>
            <a:off x="2635251" y="3967162"/>
            <a:ext cx="1249363" cy="276999"/>
          </a:xfrm>
          <a:prstGeom prst="rect">
            <a:avLst/>
          </a:prstGeom>
          <a:noFill/>
          <a:ln w="9525">
            <a:noFill/>
            <a:miter lim="800000"/>
            <a:headEnd/>
            <a:tailEnd/>
          </a:ln>
        </p:spPr>
        <p:txBody>
          <a:bodyPr lIns="0" tIns="0" rIns="0" bIns="0">
            <a:spAutoFit/>
          </a:bodyPr>
          <a:lstStyle/>
          <a:p>
            <a:pPr algn="ctr" eaLnBrk="0" hangingPunct="0"/>
            <a:r>
              <a:rPr lang="en-GB" sz="1800" b="1">
                <a:solidFill>
                  <a:schemeClr val="bg1"/>
                </a:solidFill>
                <a:latin typeface="Arial" charset="0"/>
                <a:sym typeface="Symbol" pitchFamily="18" charset="2"/>
              </a:rPr>
              <a:t></a:t>
            </a:r>
            <a:r>
              <a:rPr lang="en-GB" sz="1800" b="1">
                <a:solidFill>
                  <a:schemeClr val="bg1"/>
                </a:solidFill>
                <a:latin typeface="Arial" charset="0"/>
              </a:rPr>
              <a:t> 7%</a:t>
            </a:r>
          </a:p>
        </p:txBody>
      </p:sp>
      <p:sp>
        <p:nvSpPr>
          <p:cNvPr id="46112" name="Text Box 1056"/>
          <p:cNvSpPr txBox="1">
            <a:spLocks noChangeArrowheads="1"/>
          </p:cNvSpPr>
          <p:nvPr/>
        </p:nvSpPr>
        <p:spPr bwMode="auto">
          <a:xfrm>
            <a:off x="2170113" y="4283869"/>
            <a:ext cx="884858" cy="276999"/>
          </a:xfrm>
          <a:prstGeom prst="rect">
            <a:avLst/>
          </a:prstGeom>
          <a:noFill/>
          <a:ln w="9525">
            <a:noFill/>
            <a:miter lim="800000"/>
            <a:headEnd/>
            <a:tailEnd/>
          </a:ln>
          <a:effectLst/>
        </p:spPr>
        <p:txBody>
          <a:bodyPr wrap="none" lIns="0" tIns="0" rIns="0" bIns="0">
            <a:spAutoFit/>
          </a:bodyPr>
          <a:lstStyle/>
          <a:p>
            <a:pPr eaLnBrk="0" hangingPunct="0"/>
            <a:r>
              <a:rPr lang="en-GB" sz="1800" b="1">
                <a:solidFill>
                  <a:schemeClr val="bg1"/>
                </a:solidFill>
                <a:latin typeface="Arial" charset="0"/>
              </a:rPr>
              <a:t>A1C (%)</a:t>
            </a:r>
          </a:p>
        </p:txBody>
      </p:sp>
      <p:sp>
        <p:nvSpPr>
          <p:cNvPr id="46113" name="Text Box 1057"/>
          <p:cNvSpPr txBox="1">
            <a:spLocks noChangeArrowheads="1"/>
          </p:cNvSpPr>
          <p:nvPr/>
        </p:nvSpPr>
        <p:spPr bwMode="auto">
          <a:xfrm>
            <a:off x="2101308" y="1257300"/>
            <a:ext cx="1500731" cy="369332"/>
          </a:xfrm>
          <a:prstGeom prst="rect">
            <a:avLst/>
          </a:prstGeom>
          <a:noFill/>
          <a:ln w="12700">
            <a:noFill/>
            <a:miter lim="800000"/>
            <a:headEnd type="none" w="sm" len="sm"/>
            <a:tailEnd type="none" w="sm" len="sm"/>
          </a:ln>
          <a:effectLst/>
        </p:spPr>
        <p:txBody>
          <a:bodyPr wrap="none">
            <a:spAutoFit/>
          </a:bodyPr>
          <a:lstStyle/>
          <a:p>
            <a:pPr algn="r" eaLnBrk="0" hangingPunct="0"/>
            <a:r>
              <a:rPr lang="en-GB" b="1">
                <a:solidFill>
                  <a:schemeClr val="bg1"/>
                </a:solidFill>
                <a:latin typeface="Arial" charset="0"/>
              </a:rPr>
              <a:t>CAN (2003)</a:t>
            </a:r>
            <a:r>
              <a:rPr lang="en-GB" b="1" baseline="30000">
                <a:solidFill>
                  <a:schemeClr val="bg1"/>
                </a:solidFill>
                <a:latin typeface="Arial" charset="0"/>
              </a:rPr>
              <a:t>1</a:t>
            </a:r>
            <a:endParaRPr lang="en-GB" b="1">
              <a:solidFill>
                <a:schemeClr val="bg1"/>
              </a:solidFill>
              <a:latin typeface="Arial" charset="0"/>
            </a:endParaRPr>
          </a:p>
        </p:txBody>
      </p:sp>
      <p:sp>
        <p:nvSpPr>
          <p:cNvPr id="46114" name="Rectangle 1058"/>
          <p:cNvSpPr>
            <a:spLocks noChangeArrowheads="1"/>
          </p:cNvSpPr>
          <p:nvPr/>
        </p:nvSpPr>
        <p:spPr bwMode="auto">
          <a:xfrm>
            <a:off x="1677988" y="2466975"/>
            <a:ext cx="646331" cy="369332"/>
          </a:xfrm>
          <a:prstGeom prst="rect">
            <a:avLst/>
          </a:prstGeom>
          <a:noFill/>
          <a:ln w="12700">
            <a:noFill/>
            <a:miter lim="800000"/>
            <a:headEnd type="none" w="sm" len="sm"/>
            <a:tailEnd type="none" w="sm" len="sm"/>
          </a:ln>
          <a:effectLst/>
        </p:spPr>
        <p:txBody>
          <a:bodyPr wrap="none">
            <a:spAutoFit/>
          </a:bodyPr>
          <a:lstStyle/>
          <a:p>
            <a:pPr algn="ctr" eaLnBrk="0" hangingPunct="0"/>
            <a:r>
              <a:rPr lang="en-US" sz="1800" b="1">
                <a:solidFill>
                  <a:schemeClr val="bg1"/>
                </a:solidFill>
                <a:latin typeface="Arial" charset="0"/>
              </a:rPr>
              <a:t>50%</a:t>
            </a:r>
          </a:p>
        </p:txBody>
      </p:sp>
      <p:sp>
        <p:nvSpPr>
          <p:cNvPr id="46115" name="Rectangle 1059"/>
          <p:cNvSpPr>
            <a:spLocks noChangeArrowheads="1"/>
          </p:cNvSpPr>
          <p:nvPr/>
        </p:nvSpPr>
        <p:spPr bwMode="auto">
          <a:xfrm>
            <a:off x="2976563" y="2462213"/>
            <a:ext cx="646331" cy="369332"/>
          </a:xfrm>
          <a:prstGeom prst="rect">
            <a:avLst/>
          </a:prstGeom>
          <a:noFill/>
          <a:ln w="12700">
            <a:noFill/>
            <a:miter lim="800000"/>
            <a:headEnd type="none" w="sm" len="sm"/>
            <a:tailEnd type="none" w="sm" len="sm"/>
          </a:ln>
          <a:effectLst/>
        </p:spPr>
        <p:txBody>
          <a:bodyPr wrap="none">
            <a:spAutoFit/>
          </a:bodyPr>
          <a:lstStyle/>
          <a:p>
            <a:pPr algn="ctr" eaLnBrk="0" hangingPunct="0"/>
            <a:r>
              <a:rPr lang="en-US" sz="1800" b="1">
                <a:solidFill>
                  <a:schemeClr val="bg1"/>
                </a:solidFill>
                <a:latin typeface="Arial" charset="0"/>
              </a:rPr>
              <a:t>50%</a:t>
            </a:r>
          </a:p>
        </p:txBody>
      </p:sp>
      <p:sp>
        <p:nvSpPr>
          <p:cNvPr id="46116" name="Line 1060"/>
          <p:cNvSpPr>
            <a:spLocks noChangeShapeType="1"/>
          </p:cNvSpPr>
          <p:nvPr/>
        </p:nvSpPr>
        <p:spPr bwMode="auto">
          <a:xfrm>
            <a:off x="5568950" y="1695451"/>
            <a:ext cx="1588" cy="2155031"/>
          </a:xfrm>
          <a:prstGeom prst="line">
            <a:avLst/>
          </a:prstGeom>
          <a:noFill/>
          <a:ln w="28575">
            <a:solidFill>
              <a:schemeClr val="bg1"/>
            </a:solidFill>
            <a:round/>
            <a:headEnd/>
            <a:tailEnd/>
          </a:ln>
          <a:effectLst/>
        </p:spPr>
        <p:txBody>
          <a:bodyPr/>
          <a:lstStyle/>
          <a:p>
            <a:endParaRPr lang="en-US"/>
          </a:p>
        </p:txBody>
      </p:sp>
      <p:sp>
        <p:nvSpPr>
          <p:cNvPr id="46117" name="Line 1061"/>
          <p:cNvSpPr>
            <a:spLocks noChangeShapeType="1"/>
          </p:cNvSpPr>
          <p:nvPr/>
        </p:nvSpPr>
        <p:spPr bwMode="auto">
          <a:xfrm rot="-5400000">
            <a:off x="6959005" y="2463602"/>
            <a:ext cx="1191" cy="2774950"/>
          </a:xfrm>
          <a:prstGeom prst="line">
            <a:avLst/>
          </a:prstGeom>
          <a:noFill/>
          <a:ln w="28575">
            <a:solidFill>
              <a:schemeClr val="bg1"/>
            </a:solidFill>
            <a:round/>
            <a:headEnd/>
            <a:tailEnd/>
          </a:ln>
          <a:effectLst/>
        </p:spPr>
        <p:txBody>
          <a:bodyPr/>
          <a:lstStyle/>
          <a:p>
            <a:endParaRPr lang="en-US"/>
          </a:p>
        </p:txBody>
      </p:sp>
      <p:sp>
        <p:nvSpPr>
          <p:cNvPr id="46118" name="Line 1062"/>
          <p:cNvSpPr>
            <a:spLocks noChangeShapeType="1"/>
          </p:cNvSpPr>
          <p:nvPr/>
        </p:nvSpPr>
        <p:spPr bwMode="auto">
          <a:xfrm>
            <a:off x="5478463" y="1695450"/>
            <a:ext cx="101600" cy="1191"/>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19" name="Line 1063"/>
          <p:cNvSpPr>
            <a:spLocks noChangeShapeType="1"/>
          </p:cNvSpPr>
          <p:nvPr/>
        </p:nvSpPr>
        <p:spPr bwMode="auto">
          <a:xfrm>
            <a:off x="5470525" y="3850481"/>
            <a:ext cx="101600" cy="1191"/>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20" name="Line 1064"/>
          <p:cNvSpPr>
            <a:spLocks noChangeShapeType="1"/>
          </p:cNvSpPr>
          <p:nvPr/>
        </p:nvSpPr>
        <p:spPr bwMode="auto">
          <a:xfrm>
            <a:off x="5470525" y="3389710"/>
            <a:ext cx="101600" cy="119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21" name="Line 1065"/>
          <p:cNvSpPr>
            <a:spLocks noChangeShapeType="1"/>
          </p:cNvSpPr>
          <p:nvPr/>
        </p:nvSpPr>
        <p:spPr bwMode="auto">
          <a:xfrm>
            <a:off x="5470525" y="2110979"/>
            <a:ext cx="101600" cy="119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22" name="Line 1066"/>
          <p:cNvSpPr>
            <a:spLocks noChangeShapeType="1"/>
          </p:cNvSpPr>
          <p:nvPr/>
        </p:nvSpPr>
        <p:spPr bwMode="auto">
          <a:xfrm>
            <a:off x="5470525" y="2546748"/>
            <a:ext cx="101600" cy="119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23" name="Line 1067"/>
          <p:cNvSpPr>
            <a:spLocks noChangeShapeType="1"/>
          </p:cNvSpPr>
          <p:nvPr/>
        </p:nvSpPr>
        <p:spPr bwMode="auto">
          <a:xfrm>
            <a:off x="5470525" y="2981325"/>
            <a:ext cx="101600" cy="1191"/>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24" name="Line 1068"/>
          <p:cNvSpPr>
            <a:spLocks noChangeShapeType="1"/>
          </p:cNvSpPr>
          <p:nvPr/>
        </p:nvSpPr>
        <p:spPr bwMode="auto">
          <a:xfrm>
            <a:off x="1192214" y="1701404"/>
            <a:ext cx="1587" cy="2135981"/>
          </a:xfrm>
          <a:prstGeom prst="line">
            <a:avLst/>
          </a:prstGeom>
          <a:noFill/>
          <a:ln w="28575">
            <a:solidFill>
              <a:schemeClr val="bg1"/>
            </a:solidFill>
            <a:round/>
            <a:headEnd/>
            <a:tailEnd/>
          </a:ln>
          <a:effectLst/>
        </p:spPr>
        <p:txBody>
          <a:bodyPr/>
          <a:lstStyle/>
          <a:p>
            <a:endParaRPr lang="en-US"/>
          </a:p>
        </p:txBody>
      </p:sp>
      <p:sp>
        <p:nvSpPr>
          <p:cNvPr id="46125" name="Line 1069"/>
          <p:cNvSpPr>
            <a:spLocks noChangeShapeType="1"/>
          </p:cNvSpPr>
          <p:nvPr/>
        </p:nvSpPr>
        <p:spPr bwMode="auto">
          <a:xfrm rot="-5400000">
            <a:off x="2630687" y="2398912"/>
            <a:ext cx="1190" cy="2878137"/>
          </a:xfrm>
          <a:prstGeom prst="line">
            <a:avLst/>
          </a:prstGeom>
          <a:noFill/>
          <a:ln w="28575">
            <a:solidFill>
              <a:schemeClr val="bg1"/>
            </a:solidFill>
            <a:round/>
            <a:headEnd/>
            <a:tailEnd/>
          </a:ln>
          <a:effectLst/>
        </p:spPr>
        <p:txBody>
          <a:bodyPr/>
          <a:lstStyle/>
          <a:p>
            <a:endParaRPr lang="en-US"/>
          </a:p>
        </p:txBody>
      </p:sp>
      <p:sp>
        <p:nvSpPr>
          <p:cNvPr id="46126" name="Line 1070"/>
          <p:cNvSpPr>
            <a:spLocks noChangeShapeType="1"/>
          </p:cNvSpPr>
          <p:nvPr/>
        </p:nvSpPr>
        <p:spPr bwMode="auto">
          <a:xfrm>
            <a:off x="1101726" y="1704975"/>
            <a:ext cx="104775" cy="1191"/>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27" name="Line 1071"/>
          <p:cNvSpPr>
            <a:spLocks noChangeShapeType="1"/>
          </p:cNvSpPr>
          <p:nvPr/>
        </p:nvSpPr>
        <p:spPr bwMode="auto">
          <a:xfrm>
            <a:off x="1087439" y="3837385"/>
            <a:ext cx="104775" cy="119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28" name="Line 1072"/>
          <p:cNvSpPr>
            <a:spLocks noChangeShapeType="1"/>
          </p:cNvSpPr>
          <p:nvPr/>
        </p:nvSpPr>
        <p:spPr bwMode="auto">
          <a:xfrm>
            <a:off x="1087439" y="3380185"/>
            <a:ext cx="104775" cy="119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29" name="Line 1073"/>
          <p:cNvSpPr>
            <a:spLocks noChangeShapeType="1"/>
          </p:cNvSpPr>
          <p:nvPr/>
        </p:nvSpPr>
        <p:spPr bwMode="auto">
          <a:xfrm>
            <a:off x="1087439" y="2112169"/>
            <a:ext cx="104775" cy="1191"/>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30" name="Line 1074"/>
          <p:cNvSpPr>
            <a:spLocks noChangeShapeType="1"/>
          </p:cNvSpPr>
          <p:nvPr/>
        </p:nvSpPr>
        <p:spPr bwMode="auto">
          <a:xfrm>
            <a:off x="1087439" y="2543175"/>
            <a:ext cx="104775" cy="1191"/>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6131" name="Line 1075"/>
          <p:cNvSpPr>
            <a:spLocks noChangeShapeType="1"/>
          </p:cNvSpPr>
          <p:nvPr/>
        </p:nvSpPr>
        <p:spPr bwMode="auto">
          <a:xfrm>
            <a:off x="1087439" y="2974181"/>
            <a:ext cx="104775" cy="1191"/>
          </a:xfrm>
          <a:prstGeom prst="line">
            <a:avLst/>
          </a:prstGeom>
          <a:noFill/>
          <a:ln w="28575">
            <a:solidFill>
              <a:schemeClr val="bg1"/>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05" name="Rectangle 2089"/>
          <p:cNvSpPr>
            <a:spLocks noChangeArrowheads="1"/>
          </p:cNvSpPr>
          <p:nvPr/>
        </p:nvSpPr>
        <p:spPr bwMode="auto">
          <a:xfrm>
            <a:off x="0" y="0"/>
            <a:ext cx="9144000" cy="5143500"/>
          </a:xfrm>
          <a:prstGeom prst="rect">
            <a:avLst/>
          </a:prstGeom>
          <a:solidFill>
            <a:srgbClr val="000066"/>
          </a:solidFill>
          <a:ln w="9525">
            <a:solidFill>
              <a:schemeClr val="tx1"/>
            </a:solidFill>
            <a:miter lim="800000"/>
            <a:headEnd/>
            <a:tailEnd/>
          </a:ln>
          <a:effectLst/>
        </p:spPr>
        <p:txBody>
          <a:bodyPr wrap="none" anchor="ctr"/>
          <a:lstStyle/>
          <a:p>
            <a:endParaRPr lang="en-US"/>
          </a:p>
        </p:txBody>
      </p:sp>
      <p:sp>
        <p:nvSpPr>
          <p:cNvPr id="164866" name="Rectangle 2050"/>
          <p:cNvSpPr>
            <a:spLocks noChangeArrowheads="1"/>
          </p:cNvSpPr>
          <p:nvPr/>
        </p:nvSpPr>
        <p:spPr bwMode="auto">
          <a:xfrm>
            <a:off x="3886200" y="4514850"/>
            <a:ext cx="1308115" cy="276999"/>
          </a:xfrm>
          <a:prstGeom prst="rect">
            <a:avLst/>
          </a:prstGeom>
          <a:noFill/>
          <a:ln w="9525">
            <a:noFill/>
            <a:miter lim="800000"/>
            <a:headEnd/>
            <a:tailEnd/>
          </a:ln>
        </p:spPr>
        <p:txBody>
          <a:bodyPr wrap="none" lIns="0" tIns="0" rIns="0" bIns="0">
            <a:spAutoFit/>
          </a:bodyPr>
          <a:lstStyle/>
          <a:p>
            <a:pPr defTabSz="762000" eaLnBrk="0" hangingPunct="0"/>
            <a:r>
              <a:rPr lang="en-GB" sz="1800" b="1">
                <a:solidFill>
                  <a:srgbClr val="FFFFFF"/>
                </a:solidFill>
                <a:latin typeface="Arial" charset="0"/>
              </a:rPr>
              <a:t>Years T2DM</a:t>
            </a:r>
            <a:endParaRPr lang="en-GB" sz="1800" b="1">
              <a:latin typeface="Arial" charset="0"/>
            </a:endParaRPr>
          </a:p>
        </p:txBody>
      </p:sp>
      <p:sp>
        <p:nvSpPr>
          <p:cNvPr id="164868" name="Rectangle 2052"/>
          <p:cNvSpPr>
            <a:spLocks noChangeArrowheads="1"/>
          </p:cNvSpPr>
          <p:nvPr/>
        </p:nvSpPr>
        <p:spPr bwMode="auto">
          <a:xfrm>
            <a:off x="173038" y="407194"/>
            <a:ext cx="8782050" cy="564356"/>
          </a:xfrm>
          <a:prstGeom prst="rect">
            <a:avLst/>
          </a:prstGeom>
          <a:noFill/>
          <a:ln w="9525">
            <a:noFill/>
            <a:miter lim="800000"/>
            <a:headEnd/>
            <a:tailEnd/>
          </a:ln>
          <a:effectLst>
            <a:outerShdw dist="53882" dir="2700000" algn="ctr" rotWithShape="0">
              <a:srgbClr val="000000"/>
            </a:outerShdw>
          </a:effectLst>
        </p:spPr>
        <p:txBody>
          <a:bodyPr lIns="92075" tIns="46038" rIns="92075" bIns="46038" anchor="b"/>
          <a:lstStyle/>
          <a:p>
            <a:pPr algn="ctr">
              <a:lnSpc>
                <a:spcPct val="90000"/>
              </a:lnSpc>
            </a:pPr>
            <a:r>
              <a:rPr lang="en-GB" sz="3100">
                <a:solidFill>
                  <a:srgbClr val="FFCC00"/>
                </a:solidFill>
                <a:latin typeface="Arial" charset="0"/>
              </a:rPr>
              <a:t>Proportion of patients with A1C </a:t>
            </a:r>
            <a:r>
              <a:rPr lang="en-GB" sz="3100" b="1" u="sng">
                <a:solidFill>
                  <a:srgbClr val="FFCC00"/>
                </a:solidFill>
                <a:latin typeface="Arial" charset="0"/>
                <a:sym typeface="Symbol" pitchFamily="18" charset="2"/>
              </a:rPr>
              <a:t>&gt;</a:t>
            </a:r>
            <a:r>
              <a:rPr lang="en-GB" sz="3100">
                <a:solidFill>
                  <a:srgbClr val="FFCC00"/>
                </a:solidFill>
                <a:latin typeface="Arial" charset="0"/>
              </a:rPr>
              <a:t> 7.0</a:t>
            </a:r>
          </a:p>
          <a:p>
            <a:pPr algn="ctr">
              <a:lnSpc>
                <a:spcPct val="90000"/>
              </a:lnSpc>
            </a:pPr>
            <a:r>
              <a:rPr lang="en-GB" sz="3100">
                <a:solidFill>
                  <a:srgbClr val="FFCC00"/>
                </a:solidFill>
                <a:latin typeface="Arial" charset="0"/>
              </a:rPr>
              <a:t> increases with duration of type 2 diabetes</a:t>
            </a:r>
          </a:p>
        </p:txBody>
      </p:sp>
      <p:sp>
        <p:nvSpPr>
          <p:cNvPr id="164867" name="Rectangle 2051"/>
          <p:cNvSpPr>
            <a:spLocks noChangeArrowheads="1"/>
          </p:cNvSpPr>
          <p:nvPr/>
        </p:nvSpPr>
        <p:spPr bwMode="auto">
          <a:xfrm flipV="1">
            <a:off x="985838" y="4206479"/>
            <a:ext cx="7015162" cy="58340"/>
          </a:xfrm>
          <a:prstGeom prst="rect">
            <a:avLst/>
          </a:prstGeom>
          <a:gradFill rotWithShape="0">
            <a:gsLst>
              <a:gs pos="0">
                <a:schemeClr val="tx1"/>
              </a:gs>
              <a:gs pos="100000">
                <a:srgbClr val="FF0000"/>
              </a:gs>
            </a:gsLst>
            <a:lin ang="5400000" scaled="1"/>
          </a:gradFill>
          <a:ln w="19050">
            <a:noFill/>
            <a:miter lim="800000"/>
            <a:headEnd/>
            <a:tailEnd/>
          </a:ln>
        </p:spPr>
        <p:txBody>
          <a:bodyPr/>
          <a:lstStyle/>
          <a:p>
            <a:endParaRPr lang="en-US"/>
          </a:p>
        </p:txBody>
      </p:sp>
      <p:sp>
        <p:nvSpPr>
          <p:cNvPr id="164870" name="Line 2054"/>
          <p:cNvSpPr>
            <a:spLocks noChangeShapeType="1"/>
          </p:cNvSpPr>
          <p:nvPr/>
        </p:nvSpPr>
        <p:spPr bwMode="auto">
          <a:xfrm flipV="1">
            <a:off x="989013" y="1702594"/>
            <a:ext cx="6997700" cy="1191"/>
          </a:xfrm>
          <a:prstGeom prst="line">
            <a:avLst/>
          </a:prstGeom>
          <a:noFill/>
          <a:ln w="9525">
            <a:solidFill>
              <a:srgbClr val="000099"/>
            </a:solidFill>
            <a:prstDash val="sysDot"/>
            <a:round/>
            <a:headEnd/>
            <a:tailEnd/>
          </a:ln>
          <a:effectLst/>
        </p:spPr>
        <p:txBody>
          <a:bodyPr/>
          <a:lstStyle/>
          <a:p>
            <a:endParaRPr lang="en-US"/>
          </a:p>
        </p:txBody>
      </p:sp>
      <p:sp>
        <p:nvSpPr>
          <p:cNvPr id="164871" name="Line 2055"/>
          <p:cNvSpPr>
            <a:spLocks noChangeShapeType="1"/>
          </p:cNvSpPr>
          <p:nvPr/>
        </p:nvSpPr>
        <p:spPr bwMode="auto">
          <a:xfrm>
            <a:off x="989013" y="1910953"/>
            <a:ext cx="6997700" cy="3572"/>
          </a:xfrm>
          <a:prstGeom prst="line">
            <a:avLst/>
          </a:prstGeom>
          <a:noFill/>
          <a:ln w="9525">
            <a:solidFill>
              <a:srgbClr val="000099"/>
            </a:solidFill>
            <a:prstDash val="sysDot"/>
            <a:round/>
            <a:headEnd/>
            <a:tailEnd/>
          </a:ln>
          <a:effectLst/>
        </p:spPr>
        <p:txBody>
          <a:bodyPr/>
          <a:lstStyle/>
          <a:p>
            <a:endParaRPr lang="en-US"/>
          </a:p>
        </p:txBody>
      </p:sp>
      <p:sp>
        <p:nvSpPr>
          <p:cNvPr id="164872" name="Line 2056"/>
          <p:cNvSpPr>
            <a:spLocks noChangeShapeType="1"/>
          </p:cNvSpPr>
          <p:nvPr/>
        </p:nvSpPr>
        <p:spPr bwMode="auto">
          <a:xfrm>
            <a:off x="989013" y="2121694"/>
            <a:ext cx="6997700" cy="3572"/>
          </a:xfrm>
          <a:prstGeom prst="line">
            <a:avLst/>
          </a:prstGeom>
          <a:noFill/>
          <a:ln w="9525">
            <a:solidFill>
              <a:srgbClr val="000099"/>
            </a:solidFill>
            <a:prstDash val="sysDot"/>
            <a:round/>
            <a:headEnd/>
            <a:tailEnd/>
          </a:ln>
          <a:effectLst/>
        </p:spPr>
        <p:txBody>
          <a:bodyPr/>
          <a:lstStyle/>
          <a:p>
            <a:endParaRPr lang="en-US"/>
          </a:p>
        </p:txBody>
      </p:sp>
      <p:sp>
        <p:nvSpPr>
          <p:cNvPr id="164873" name="Line 2057"/>
          <p:cNvSpPr>
            <a:spLocks noChangeShapeType="1"/>
          </p:cNvSpPr>
          <p:nvPr/>
        </p:nvSpPr>
        <p:spPr bwMode="auto">
          <a:xfrm>
            <a:off x="977901" y="2332435"/>
            <a:ext cx="6996113" cy="3572"/>
          </a:xfrm>
          <a:prstGeom prst="line">
            <a:avLst/>
          </a:prstGeom>
          <a:noFill/>
          <a:ln w="9525">
            <a:solidFill>
              <a:srgbClr val="000099"/>
            </a:solidFill>
            <a:prstDash val="sysDot"/>
            <a:round/>
            <a:headEnd/>
            <a:tailEnd/>
          </a:ln>
          <a:effectLst/>
        </p:spPr>
        <p:txBody>
          <a:bodyPr/>
          <a:lstStyle/>
          <a:p>
            <a:endParaRPr lang="en-US"/>
          </a:p>
        </p:txBody>
      </p:sp>
      <p:sp>
        <p:nvSpPr>
          <p:cNvPr id="164874" name="Line 2058"/>
          <p:cNvSpPr>
            <a:spLocks noChangeShapeType="1"/>
          </p:cNvSpPr>
          <p:nvPr/>
        </p:nvSpPr>
        <p:spPr bwMode="auto">
          <a:xfrm>
            <a:off x="977901" y="2543176"/>
            <a:ext cx="6996113" cy="3572"/>
          </a:xfrm>
          <a:prstGeom prst="line">
            <a:avLst/>
          </a:prstGeom>
          <a:noFill/>
          <a:ln w="9525">
            <a:solidFill>
              <a:srgbClr val="000099"/>
            </a:solidFill>
            <a:prstDash val="sysDot"/>
            <a:round/>
            <a:headEnd/>
            <a:tailEnd/>
          </a:ln>
          <a:effectLst/>
        </p:spPr>
        <p:txBody>
          <a:bodyPr/>
          <a:lstStyle/>
          <a:p>
            <a:endParaRPr lang="en-US"/>
          </a:p>
        </p:txBody>
      </p:sp>
      <p:sp>
        <p:nvSpPr>
          <p:cNvPr id="164875" name="Line 2059"/>
          <p:cNvSpPr>
            <a:spLocks noChangeShapeType="1"/>
          </p:cNvSpPr>
          <p:nvPr/>
        </p:nvSpPr>
        <p:spPr bwMode="auto">
          <a:xfrm>
            <a:off x="989013" y="2753916"/>
            <a:ext cx="6997700" cy="3572"/>
          </a:xfrm>
          <a:prstGeom prst="line">
            <a:avLst/>
          </a:prstGeom>
          <a:noFill/>
          <a:ln w="9525">
            <a:solidFill>
              <a:srgbClr val="000099"/>
            </a:solidFill>
            <a:prstDash val="sysDot"/>
            <a:round/>
            <a:headEnd/>
            <a:tailEnd/>
          </a:ln>
          <a:effectLst/>
        </p:spPr>
        <p:txBody>
          <a:bodyPr/>
          <a:lstStyle/>
          <a:p>
            <a:endParaRPr lang="en-US"/>
          </a:p>
        </p:txBody>
      </p:sp>
      <p:sp>
        <p:nvSpPr>
          <p:cNvPr id="164876" name="Line 2060"/>
          <p:cNvSpPr>
            <a:spLocks noChangeShapeType="1"/>
          </p:cNvSpPr>
          <p:nvPr/>
        </p:nvSpPr>
        <p:spPr bwMode="auto">
          <a:xfrm>
            <a:off x="989013" y="2968228"/>
            <a:ext cx="6997700" cy="4763"/>
          </a:xfrm>
          <a:prstGeom prst="line">
            <a:avLst/>
          </a:prstGeom>
          <a:noFill/>
          <a:ln w="9525">
            <a:solidFill>
              <a:srgbClr val="000099"/>
            </a:solidFill>
            <a:prstDash val="sysDot"/>
            <a:round/>
            <a:headEnd/>
            <a:tailEnd/>
          </a:ln>
          <a:effectLst/>
        </p:spPr>
        <p:txBody>
          <a:bodyPr/>
          <a:lstStyle/>
          <a:p>
            <a:endParaRPr lang="en-US"/>
          </a:p>
        </p:txBody>
      </p:sp>
      <p:sp>
        <p:nvSpPr>
          <p:cNvPr id="164877" name="Line 2061"/>
          <p:cNvSpPr>
            <a:spLocks noChangeShapeType="1"/>
          </p:cNvSpPr>
          <p:nvPr/>
        </p:nvSpPr>
        <p:spPr bwMode="auto">
          <a:xfrm>
            <a:off x="989013" y="3178968"/>
            <a:ext cx="6997700" cy="4763"/>
          </a:xfrm>
          <a:prstGeom prst="line">
            <a:avLst/>
          </a:prstGeom>
          <a:noFill/>
          <a:ln w="9525">
            <a:solidFill>
              <a:srgbClr val="000099"/>
            </a:solidFill>
            <a:prstDash val="sysDot"/>
            <a:round/>
            <a:headEnd/>
            <a:tailEnd/>
          </a:ln>
          <a:effectLst/>
        </p:spPr>
        <p:txBody>
          <a:bodyPr/>
          <a:lstStyle/>
          <a:p>
            <a:endParaRPr lang="en-US"/>
          </a:p>
        </p:txBody>
      </p:sp>
      <p:sp>
        <p:nvSpPr>
          <p:cNvPr id="164878" name="Line 2062"/>
          <p:cNvSpPr>
            <a:spLocks noChangeShapeType="1"/>
          </p:cNvSpPr>
          <p:nvPr/>
        </p:nvSpPr>
        <p:spPr bwMode="auto">
          <a:xfrm>
            <a:off x="989013" y="3384947"/>
            <a:ext cx="6997700" cy="4763"/>
          </a:xfrm>
          <a:prstGeom prst="line">
            <a:avLst/>
          </a:prstGeom>
          <a:noFill/>
          <a:ln w="9525">
            <a:solidFill>
              <a:srgbClr val="000099"/>
            </a:solidFill>
            <a:prstDash val="sysDot"/>
            <a:round/>
            <a:headEnd/>
            <a:tailEnd/>
          </a:ln>
          <a:effectLst/>
        </p:spPr>
        <p:txBody>
          <a:bodyPr/>
          <a:lstStyle/>
          <a:p>
            <a:endParaRPr lang="en-US"/>
          </a:p>
        </p:txBody>
      </p:sp>
      <p:sp>
        <p:nvSpPr>
          <p:cNvPr id="164879" name="Line 2063"/>
          <p:cNvSpPr>
            <a:spLocks noChangeShapeType="1"/>
          </p:cNvSpPr>
          <p:nvPr/>
        </p:nvSpPr>
        <p:spPr bwMode="auto">
          <a:xfrm>
            <a:off x="989013" y="3595687"/>
            <a:ext cx="6997700" cy="4763"/>
          </a:xfrm>
          <a:prstGeom prst="line">
            <a:avLst/>
          </a:prstGeom>
          <a:noFill/>
          <a:ln w="9525">
            <a:solidFill>
              <a:srgbClr val="000099"/>
            </a:solidFill>
            <a:prstDash val="sysDot"/>
            <a:round/>
            <a:headEnd/>
            <a:tailEnd/>
          </a:ln>
          <a:effectLst/>
        </p:spPr>
        <p:txBody>
          <a:bodyPr/>
          <a:lstStyle/>
          <a:p>
            <a:endParaRPr lang="en-US"/>
          </a:p>
        </p:txBody>
      </p:sp>
      <p:sp>
        <p:nvSpPr>
          <p:cNvPr id="164880" name="Line 2064"/>
          <p:cNvSpPr>
            <a:spLocks noChangeShapeType="1"/>
          </p:cNvSpPr>
          <p:nvPr/>
        </p:nvSpPr>
        <p:spPr bwMode="auto">
          <a:xfrm>
            <a:off x="989013" y="3806428"/>
            <a:ext cx="6997700" cy="4763"/>
          </a:xfrm>
          <a:prstGeom prst="line">
            <a:avLst/>
          </a:prstGeom>
          <a:noFill/>
          <a:ln w="9525">
            <a:solidFill>
              <a:srgbClr val="000099"/>
            </a:solidFill>
            <a:prstDash val="sysDot"/>
            <a:round/>
            <a:headEnd/>
            <a:tailEnd/>
          </a:ln>
          <a:effectLst/>
        </p:spPr>
        <p:txBody>
          <a:bodyPr/>
          <a:lstStyle/>
          <a:p>
            <a:endParaRPr lang="en-US"/>
          </a:p>
        </p:txBody>
      </p:sp>
      <p:sp>
        <p:nvSpPr>
          <p:cNvPr id="164881" name="Line 2065"/>
          <p:cNvSpPr>
            <a:spLocks noChangeShapeType="1"/>
          </p:cNvSpPr>
          <p:nvPr/>
        </p:nvSpPr>
        <p:spPr bwMode="auto">
          <a:xfrm>
            <a:off x="989013" y="4021931"/>
            <a:ext cx="6997700" cy="4763"/>
          </a:xfrm>
          <a:prstGeom prst="line">
            <a:avLst/>
          </a:prstGeom>
          <a:noFill/>
          <a:ln w="9525">
            <a:solidFill>
              <a:srgbClr val="000099"/>
            </a:solidFill>
            <a:prstDash val="sysDot"/>
            <a:round/>
            <a:headEnd/>
            <a:tailEnd/>
          </a:ln>
          <a:effectLst/>
        </p:spPr>
        <p:txBody>
          <a:bodyPr/>
          <a:lstStyle/>
          <a:p>
            <a:endParaRPr lang="en-US"/>
          </a:p>
        </p:txBody>
      </p:sp>
      <p:sp>
        <p:nvSpPr>
          <p:cNvPr id="164883" name="Rectangle 2067"/>
          <p:cNvSpPr>
            <a:spLocks noChangeArrowheads="1"/>
          </p:cNvSpPr>
          <p:nvPr/>
        </p:nvSpPr>
        <p:spPr bwMode="auto">
          <a:xfrm>
            <a:off x="1643064" y="4274344"/>
            <a:ext cx="354264"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CA" sz="1600" b="1">
                <a:solidFill>
                  <a:srgbClr val="FFFFFF"/>
                </a:solidFill>
                <a:latin typeface="Arial" charset="0"/>
              </a:rPr>
              <a:t>&lt;=2</a:t>
            </a:r>
            <a:endParaRPr lang="en-GB" sz="1600" b="1">
              <a:solidFill>
                <a:srgbClr val="FFFFFF"/>
              </a:solidFill>
              <a:latin typeface="Arial" charset="0"/>
            </a:endParaRPr>
          </a:p>
        </p:txBody>
      </p:sp>
      <p:sp>
        <p:nvSpPr>
          <p:cNvPr id="164885" name="Rectangle 2069"/>
          <p:cNvSpPr>
            <a:spLocks noChangeArrowheads="1"/>
          </p:cNvSpPr>
          <p:nvPr/>
        </p:nvSpPr>
        <p:spPr bwMode="auto">
          <a:xfrm>
            <a:off x="2986089" y="4274344"/>
            <a:ext cx="296556"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3-5</a:t>
            </a:r>
            <a:endParaRPr lang="en-GB" sz="1600" b="1">
              <a:latin typeface="Arial" charset="0"/>
            </a:endParaRPr>
          </a:p>
        </p:txBody>
      </p:sp>
      <p:sp>
        <p:nvSpPr>
          <p:cNvPr id="164887" name="Rectangle 2071"/>
          <p:cNvSpPr>
            <a:spLocks noChangeArrowheads="1"/>
          </p:cNvSpPr>
          <p:nvPr/>
        </p:nvSpPr>
        <p:spPr bwMode="auto">
          <a:xfrm>
            <a:off x="4313239" y="4274344"/>
            <a:ext cx="296556"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6-9</a:t>
            </a:r>
            <a:endParaRPr lang="en-GB" sz="1600" b="1">
              <a:latin typeface="Arial" charset="0"/>
            </a:endParaRPr>
          </a:p>
        </p:txBody>
      </p:sp>
      <p:sp>
        <p:nvSpPr>
          <p:cNvPr id="164889" name="Rectangle 2073"/>
          <p:cNvSpPr>
            <a:spLocks noChangeArrowheads="1"/>
          </p:cNvSpPr>
          <p:nvPr/>
        </p:nvSpPr>
        <p:spPr bwMode="auto">
          <a:xfrm>
            <a:off x="5538788" y="4274344"/>
            <a:ext cx="524182"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10-14</a:t>
            </a:r>
            <a:endParaRPr lang="en-GB" sz="1600" b="1">
              <a:latin typeface="Arial" charset="0"/>
            </a:endParaRPr>
          </a:p>
        </p:txBody>
      </p:sp>
      <p:sp>
        <p:nvSpPr>
          <p:cNvPr id="164891" name="Rectangle 2075"/>
          <p:cNvSpPr>
            <a:spLocks noChangeArrowheads="1"/>
          </p:cNvSpPr>
          <p:nvPr/>
        </p:nvSpPr>
        <p:spPr bwMode="auto">
          <a:xfrm>
            <a:off x="6937375" y="4274344"/>
            <a:ext cx="347852"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15+</a:t>
            </a:r>
            <a:endParaRPr lang="en-GB" sz="1600" b="1">
              <a:latin typeface="Arial" charset="0"/>
            </a:endParaRPr>
          </a:p>
        </p:txBody>
      </p:sp>
      <p:grpSp>
        <p:nvGrpSpPr>
          <p:cNvPr id="2" name="Group 2083"/>
          <p:cNvGrpSpPr>
            <a:grpSpLocks/>
          </p:cNvGrpSpPr>
          <p:nvPr/>
        </p:nvGrpSpPr>
        <p:grpSpPr bwMode="auto">
          <a:xfrm>
            <a:off x="1489075" y="2705100"/>
            <a:ext cx="674688" cy="1513285"/>
            <a:chOff x="938" y="2272"/>
            <a:chExt cx="425" cy="1271"/>
          </a:xfrm>
        </p:grpSpPr>
        <p:sp>
          <p:nvSpPr>
            <p:cNvPr id="164882" name="Rectangle 2066"/>
            <p:cNvSpPr>
              <a:spLocks noChangeArrowheads="1"/>
            </p:cNvSpPr>
            <p:nvPr/>
          </p:nvSpPr>
          <p:spPr bwMode="auto">
            <a:xfrm>
              <a:off x="938" y="2464"/>
              <a:ext cx="425" cy="1079"/>
            </a:xfrm>
            <a:prstGeom prst="rect">
              <a:avLst/>
            </a:prstGeom>
            <a:gradFill rotWithShape="0">
              <a:gsLst>
                <a:gs pos="0">
                  <a:schemeClr val="tx1"/>
                </a:gs>
                <a:gs pos="50000">
                  <a:srgbClr val="CC0000"/>
                </a:gs>
                <a:gs pos="100000">
                  <a:schemeClr val="tx1"/>
                </a:gs>
              </a:gsLst>
              <a:lin ang="0" scaled="1"/>
            </a:gradFill>
            <a:ln w="19050">
              <a:noFill/>
              <a:miter lim="800000"/>
              <a:headEnd/>
              <a:tailEnd/>
            </a:ln>
          </p:spPr>
          <p:txBody>
            <a:bodyPr/>
            <a:lstStyle/>
            <a:p>
              <a:endParaRPr lang="en-US"/>
            </a:p>
          </p:txBody>
        </p:sp>
        <p:sp>
          <p:nvSpPr>
            <p:cNvPr id="164892" name="Rectangle 2076"/>
            <p:cNvSpPr>
              <a:spLocks noChangeArrowheads="1"/>
            </p:cNvSpPr>
            <p:nvPr/>
          </p:nvSpPr>
          <p:spPr bwMode="auto">
            <a:xfrm>
              <a:off x="1033" y="2272"/>
              <a:ext cx="258"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31%</a:t>
              </a:r>
              <a:endParaRPr lang="en-GB" sz="1600" b="1">
                <a:latin typeface="Arial" charset="0"/>
              </a:endParaRPr>
            </a:p>
          </p:txBody>
        </p:sp>
      </p:grpSp>
      <p:grpSp>
        <p:nvGrpSpPr>
          <p:cNvPr id="3" name="Group 2084"/>
          <p:cNvGrpSpPr>
            <a:grpSpLocks/>
          </p:cNvGrpSpPr>
          <p:nvPr/>
        </p:nvGrpSpPr>
        <p:grpSpPr bwMode="auto">
          <a:xfrm>
            <a:off x="2771775" y="2221706"/>
            <a:ext cx="674688" cy="1996679"/>
            <a:chOff x="1746" y="1866"/>
            <a:chExt cx="425" cy="1677"/>
          </a:xfrm>
        </p:grpSpPr>
        <p:sp>
          <p:nvSpPr>
            <p:cNvPr id="164884" name="Rectangle 2068"/>
            <p:cNvSpPr>
              <a:spLocks noChangeArrowheads="1"/>
            </p:cNvSpPr>
            <p:nvPr/>
          </p:nvSpPr>
          <p:spPr bwMode="auto">
            <a:xfrm>
              <a:off x="1746" y="2051"/>
              <a:ext cx="425" cy="1492"/>
            </a:xfrm>
            <a:prstGeom prst="rect">
              <a:avLst/>
            </a:prstGeom>
            <a:gradFill rotWithShape="0">
              <a:gsLst>
                <a:gs pos="0">
                  <a:schemeClr val="tx1"/>
                </a:gs>
                <a:gs pos="50000">
                  <a:srgbClr val="CC0000"/>
                </a:gs>
                <a:gs pos="100000">
                  <a:schemeClr val="tx1"/>
                </a:gs>
              </a:gsLst>
              <a:lin ang="0" scaled="1"/>
            </a:gradFill>
            <a:ln w="19050">
              <a:noFill/>
              <a:miter lim="800000"/>
              <a:headEnd/>
              <a:tailEnd/>
            </a:ln>
          </p:spPr>
          <p:txBody>
            <a:bodyPr/>
            <a:lstStyle/>
            <a:p>
              <a:endParaRPr lang="en-US"/>
            </a:p>
          </p:txBody>
        </p:sp>
        <p:sp>
          <p:nvSpPr>
            <p:cNvPr id="164893" name="Rectangle 2077"/>
            <p:cNvSpPr>
              <a:spLocks noChangeArrowheads="1"/>
            </p:cNvSpPr>
            <p:nvPr/>
          </p:nvSpPr>
          <p:spPr bwMode="auto">
            <a:xfrm>
              <a:off x="1847" y="1866"/>
              <a:ext cx="258"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42%</a:t>
              </a:r>
              <a:endParaRPr lang="en-GB" sz="1600" b="1">
                <a:latin typeface="Arial" charset="0"/>
              </a:endParaRPr>
            </a:p>
          </p:txBody>
        </p:sp>
      </p:grpSp>
      <p:grpSp>
        <p:nvGrpSpPr>
          <p:cNvPr id="4" name="Group 2085"/>
          <p:cNvGrpSpPr>
            <a:grpSpLocks/>
          </p:cNvGrpSpPr>
          <p:nvPr/>
        </p:nvGrpSpPr>
        <p:grpSpPr bwMode="auto">
          <a:xfrm>
            <a:off x="4090989" y="1745456"/>
            <a:ext cx="676275" cy="2472929"/>
            <a:chOff x="2577" y="1466"/>
            <a:chExt cx="426" cy="2077"/>
          </a:xfrm>
        </p:grpSpPr>
        <p:sp>
          <p:nvSpPr>
            <p:cNvPr id="164886" name="Rectangle 2070"/>
            <p:cNvSpPr>
              <a:spLocks noChangeArrowheads="1"/>
            </p:cNvSpPr>
            <p:nvPr/>
          </p:nvSpPr>
          <p:spPr bwMode="auto">
            <a:xfrm>
              <a:off x="2577" y="1663"/>
              <a:ext cx="426" cy="1880"/>
            </a:xfrm>
            <a:prstGeom prst="rect">
              <a:avLst/>
            </a:prstGeom>
            <a:gradFill rotWithShape="0">
              <a:gsLst>
                <a:gs pos="0">
                  <a:schemeClr val="tx1"/>
                </a:gs>
                <a:gs pos="50000">
                  <a:srgbClr val="CC0000"/>
                </a:gs>
                <a:gs pos="100000">
                  <a:schemeClr val="tx1"/>
                </a:gs>
              </a:gsLst>
              <a:lin ang="0" scaled="1"/>
            </a:gradFill>
            <a:ln w="19050">
              <a:noFill/>
              <a:miter lim="800000"/>
              <a:headEnd/>
              <a:tailEnd/>
            </a:ln>
          </p:spPr>
          <p:txBody>
            <a:bodyPr/>
            <a:lstStyle/>
            <a:p>
              <a:endParaRPr lang="en-US"/>
            </a:p>
          </p:txBody>
        </p:sp>
        <p:sp>
          <p:nvSpPr>
            <p:cNvPr id="164894" name="Rectangle 2078"/>
            <p:cNvSpPr>
              <a:spLocks noChangeArrowheads="1"/>
            </p:cNvSpPr>
            <p:nvPr/>
          </p:nvSpPr>
          <p:spPr bwMode="auto">
            <a:xfrm>
              <a:off x="2689" y="1466"/>
              <a:ext cx="259"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53%</a:t>
              </a:r>
              <a:endParaRPr lang="en-GB" sz="1600" b="1">
                <a:latin typeface="Arial" charset="0"/>
              </a:endParaRPr>
            </a:p>
          </p:txBody>
        </p:sp>
      </p:grpSp>
      <p:grpSp>
        <p:nvGrpSpPr>
          <p:cNvPr id="5" name="Group 2086"/>
          <p:cNvGrpSpPr>
            <a:grpSpLocks/>
          </p:cNvGrpSpPr>
          <p:nvPr/>
        </p:nvGrpSpPr>
        <p:grpSpPr bwMode="auto">
          <a:xfrm>
            <a:off x="5445126" y="1177529"/>
            <a:ext cx="676275" cy="3040856"/>
            <a:chOff x="3430" y="989"/>
            <a:chExt cx="426" cy="2554"/>
          </a:xfrm>
        </p:grpSpPr>
        <p:sp>
          <p:nvSpPr>
            <p:cNvPr id="164888" name="Rectangle 2072"/>
            <p:cNvSpPr>
              <a:spLocks noChangeArrowheads="1"/>
            </p:cNvSpPr>
            <p:nvPr/>
          </p:nvSpPr>
          <p:spPr bwMode="auto">
            <a:xfrm>
              <a:off x="3430" y="1166"/>
              <a:ext cx="426" cy="2377"/>
            </a:xfrm>
            <a:prstGeom prst="rect">
              <a:avLst/>
            </a:prstGeom>
            <a:gradFill rotWithShape="0">
              <a:gsLst>
                <a:gs pos="0">
                  <a:schemeClr val="tx1"/>
                </a:gs>
                <a:gs pos="50000">
                  <a:srgbClr val="CC0000"/>
                </a:gs>
                <a:gs pos="100000">
                  <a:schemeClr val="tx1"/>
                </a:gs>
              </a:gsLst>
              <a:lin ang="0" scaled="1"/>
            </a:gradFill>
            <a:ln w="19050">
              <a:noFill/>
              <a:miter lim="800000"/>
              <a:headEnd/>
              <a:tailEnd/>
            </a:ln>
          </p:spPr>
          <p:txBody>
            <a:bodyPr/>
            <a:lstStyle/>
            <a:p>
              <a:endParaRPr lang="en-US"/>
            </a:p>
          </p:txBody>
        </p:sp>
        <p:sp>
          <p:nvSpPr>
            <p:cNvPr id="164895" name="Rectangle 2079"/>
            <p:cNvSpPr>
              <a:spLocks noChangeArrowheads="1"/>
            </p:cNvSpPr>
            <p:nvPr/>
          </p:nvSpPr>
          <p:spPr bwMode="auto">
            <a:xfrm>
              <a:off x="3536" y="989"/>
              <a:ext cx="259"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67%</a:t>
              </a:r>
              <a:endParaRPr lang="en-GB" sz="1600" b="1">
                <a:latin typeface="Arial" charset="0"/>
              </a:endParaRPr>
            </a:p>
          </p:txBody>
        </p:sp>
      </p:grpSp>
      <p:grpSp>
        <p:nvGrpSpPr>
          <p:cNvPr id="6" name="Group 2087"/>
          <p:cNvGrpSpPr>
            <a:grpSpLocks/>
          </p:cNvGrpSpPr>
          <p:nvPr/>
        </p:nvGrpSpPr>
        <p:grpSpPr bwMode="auto">
          <a:xfrm>
            <a:off x="6762751" y="1428750"/>
            <a:ext cx="676275" cy="2789635"/>
            <a:chOff x="4260" y="1200"/>
            <a:chExt cx="426" cy="2343"/>
          </a:xfrm>
        </p:grpSpPr>
        <p:sp>
          <p:nvSpPr>
            <p:cNvPr id="164890" name="Rectangle 2074"/>
            <p:cNvSpPr>
              <a:spLocks noChangeArrowheads="1"/>
            </p:cNvSpPr>
            <p:nvPr/>
          </p:nvSpPr>
          <p:spPr bwMode="auto">
            <a:xfrm>
              <a:off x="4260" y="1392"/>
              <a:ext cx="426" cy="2151"/>
            </a:xfrm>
            <a:prstGeom prst="rect">
              <a:avLst/>
            </a:prstGeom>
            <a:gradFill rotWithShape="0">
              <a:gsLst>
                <a:gs pos="0">
                  <a:schemeClr val="tx1"/>
                </a:gs>
                <a:gs pos="50000">
                  <a:srgbClr val="CC0000"/>
                </a:gs>
                <a:gs pos="100000">
                  <a:schemeClr val="tx1"/>
                </a:gs>
              </a:gsLst>
              <a:lin ang="0" scaled="1"/>
            </a:gradFill>
            <a:ln w="19050">
              <a:noFill/>
              <a:miter lim="800000"/>
              <a:headEnd/>
              <a:tailEnd/>
            </a:ln>
          </p:spPr>
          <p:txBody>
            <a:bodyPr/>
            <a:lstStyle/>
            <a:p>
              <a:endParaRPr lang="en-US"/>
            </a:p>
          </p:txBody>
        </p:sp>
        <p:sp>
          <p:nvSpPr>
            <p:cNvPr id="164896" name="Rectangle 2080"/>
            <p:cNvSpPr>
              <a:spLocks noChangeArrowheads="1"/>
            </p:cNvSpPr>
            <p:nvPr/>
          </p:nvSpPr>
          <p:spPr bwMode="auto">
            <a:xfrm>
              <a:off x="4350" y="1200"/>
              <a:ext cx="259"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62%</a:t>
              </a:r>
              <a:endParaRPr lang="en-GB" sz="1600" b="1">
                <a:latin typeface="Arial" charset="0"/>
              </a:endParaRPr>
            </a:p>
          </p:txBody>
        </p:sp>
      </p:grpSp>
      <p:sp>
        <p:nvSpPr>
          <p:cNvPr id="164898" name="Text Box 2082"/>
          <p:cNvSpPr txBox="1">
            <a:spLocks noChangeArrowheads="1"/>
          </p:cNvSpPr>
          <p:nvPr/>
        </p:nvSpPr>
        <p:spPr bwMode="blackWhite">
          <a:xfrm>
            <a:off x="228600" y="4882754"/>
            <a:ext cx="9144000" cy="153888"/>
          </a:xfrm>
          <a:prstGeom prst="rect">
            <a:avLst/>
          </a:prstGeom>
          <a:noFill/>
          <a:ln w="12700">
            <a:noFill/>
            <a:miter lim="800000"/>
            <a:headEnd/>
            <a:tailEnd/>
          </a:ln>
          <a:effectLst/>
        </p:spPr>
        <p:txBody>
          <a:bodyPr lIns="0" tIns="0" rIns="0" bIns="0" anchor="b">
            <a:spAutoFit/>
          </a:bodyPr>
          <a:lstStyle/>
          <a:p>
            <a:pPr defTabSz="893763" eaLnBrk="0" hangingPunct="0">
              <a:spcBef>
                <a:spcPct val="50000"/>
              </a:spcBef>
            </a:pPr>
            <a:r>
              <a:rPr lang="en-US" sz="1000">
                <a:solidFill>
                  <a:schemeClr val="bg1"/>
                </a:solidFill>
                <a:latin typeface="Arial" charset="0"/>
              </a:rPr>
              <a:t>Harris,S </a:t>
            </a:r>
            <a:r>
              <a:rPr lang="en-US" sz="1000" i="1">
                <a:solidFill>
                  <a:schemeClr val="bg1"/>
                </a:solidFill>
                <a:latin typeface="Arial" charset="0"/>
              </a:rPr>
              <a:t>et al</a:t>
            </a:r>
            <a:r>
              <a:rPr lang="en-US" sz="1000">
                <a:solidFill>
                  <a:schemeClr val="bg1"/>
                </a:solidFill>
                <a:latin typeface="Arial" charset="0"/>
              </a:rPr>
              <a:t>. CDA 2003; Type 2 Diabetes and Associated Complications in Primary Care in Canada: The Impact of Duration of Disease on Morbidity Load</a:t>
            </a:r>
            <a:r>
              <a:rPr lang="en-GB" sz="1000">
                <a:solidFill>
                  <a:schemeClr val="bg1"/>
                </a:solidFill>
                <a:latin typeface="Arial" charset="0"/>
              </a:rPr>
              <a:t>.</a:t>
            </a:r>
            <a:endParaRPr lang="en-US" sz="100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06" name="Rectangle 70"/>
          <p:cNvSpPr>
            <a:spLocks noChangeArrowheads="1"/>
          </p:cNvSpPr>
          <p:nvPr/>
        </p:nvSpPr>
        <p:spPr bwMode="auto">
          <a:xfrm>
            <a:off x="0" y="0"/>
            <a:ext cx="9144000" cy="5143500"/>
          </a:xfrm>
          <a:prstGeom prst="rect">
            <a:avLst/>
          </a:prstGeom>
          <a:solidFill>
            <a:srgbClr val="000066"/>
          </a:solidFill>
          <a:ln w="9525">
            <a:solidFill>
              <a:schemeClr val="tx1"/>
            </a:solidFill>
            <a:miter lim="800000"/>
            <a:headEnd/>
            <a:tailEnd/>
          </a:ln>
          <a:effectLst/>
        </p:spPr>
        <p:txBody>
          <a:bodyPr wrap="none" anchor="ctr"/>
          <a:lstStyle/>
          <a:p>
            <a:endParaRPr lang="en-US"/>
          </a:p>
        </p:txBody>
      </p:sp>
      <p:sp>
        <p:nvSpPr>
          <p:cNvPr id="167940" name="Rectangle 4"/>
          <p:cNvSpPr>
            <a:spLocks noChangeArrowheads="1"/>
          </p:cNvSpPr>
          <p:nvPr/>
        </p:nvSpPr>
        <p:spPr bwMode="auto">
          <a:xfrm>
            <a:off x="114300" y="400051"/>
            <a:ext cx="8915400" cy="564356"/>
          </a:xfrm>
          <a:prstGeom prst="rect">
            <a:avLst/>
          </a:prstGeom>
          <a:noFill/>
          <a:ln w="9525">
            <a:noFill/>
            <a:miter lim="800000"/>
            <a:headEnd/>
            <a:tailEnd/>
          </a:ln>
          <a:effectLst>
            <a:outerShdw dist="53882" dir="2700000" algn="ctr" rotWithShape="0">
              <a:srgbClr val="000000"/>
            </a:outerShdw>
          </a:effectLst>
        </p:spPr>
        <p:txBody>
          <a:bodyPr lIns="92075" tIns="46038" rIns="92075" bIns="46038" anchor="b"/>
          <a:lstStyle/>
          <a:p>
            <a:pPr algn="ctr">
              <a:lnSpc>
                <a:spcPct val="90000"/>
              </a:lnSpc>
            </a:pPr>
            <a:r>
              <a:rPr lang="en-GB" sz="3100">
                <a:solidFill>
                  <a:srgbClr val="FFCC00"/>
                </a:solidFill>
                <a:latin typeface="Arial" charset="0"/>
              </a:rPr>
              <a:t>Proportion of patients with cardiovascular disease increases with duration of type 2 diabetes</a:t>
            </a:r>
          </a:p>
        </p:txBody>
      </p:sp>
      <p:sp>
        <p:nvSpPr>
          <p:cNvPr id="167970" name="Rectangle 34"/>
          <p:cNvSpPr>
            <a:spLocks noChangeArrowheads="1"/>
          </p:cNvSpPr>
          <p:nvPr/>
        </p:nvSpPr>
        <p:spPr bwMode="auto">
          <a:xfrm>
            <a:off x="3886200" y="4514850"/>
            <a:ext cx="1308115" cy="276999"/>
          </a:xfrm>
          <a:prstGeom prst="rect">
            <a:avLst/>
          </a:prstGeom>
          <a:noFill/>
          <a:ln w="9525">
            <a:noFill/>
            <a:miter lim="800000"/>
            <a:headEnd/>
            <a:tailEnd/>
          </a:ln>
        </p:spPr>
        <p:txBody>
          <a:bodyPr wrap="none" lIns="0" tIns="0" rIns="0" bIns="0">
            <a:spAutoFit/>
          </a:bodyPr>
          <a:lstStyle/>
          <a:p>
            <a:pPr defTabSz="762000" eaLnBrk="0" hangingPunct="0"/>
            <a:r>
              <a:rPr lang="en-GB" sz="1800" b="1">
                <a:solidFill>
                  <a:srgbClr val="FFFFFF"/>
                </a:solidFill>
                <a:latin typeface="Arial" charset="0"/>
              </a:rPr>
              <a:t>Years T2DM</a:t>
            </a:r>
            <a:endParaRPr lang="en-GB" sz="1800" b="1">
              <a:latin typeface="Arial" charset="0"/>
            </a:endParaRPr>
          </a:p>
        </p:txBody>
      </p:sp>
      <p:sp>
        <p:nvSpPr>
          <p:cNvPr id="167971" name="Rectangle 35"/>
          <p:cNvSpPr>
            <a:spLocks noChangeArrowheads="1"/>
          </p:cNvSpPr>
          <p:nvPr/>
        </p:nvSpPr>
        <p:spPr bwMode="auto">
          <a:xfrm flipV="1">
            <a:off x="985838" y="4206479"/>
            <a:ext cx="7015162" cy="58340"/>
          </a:xfrm>
          <a:prstGeom prst="rect">
            <a:avLst/>
          </a:prstGeom>
          <a:gradFill rotWithShape="0">
            <a:gsLst>
              <a:gs pos="0">
                <a:schemeClr val="tx1"/>
              </a:gs>
              <a:gs pos="100000">
                <a:srgbClr val="00FF00"/>
              </a:gs>
            </a:gsLst>
            <a:lin ang="5400000" scaled="1"/>
          </a:gradFill>
          <a:ln w="19050">
            <a:noFill/>
            <a:miter lim="800000"/>
            <a:headEnd/>
            <a:tailEnd/>
          </a:ln>
        </p:spPr>
        <p:txBody>
          <a:bodyPr/>
          <a:lstStyle/>
          <a:p>
            <a:endParaRPr lang="en-US"/>
          </a:p>
        </p:txBody>
      </p:sp>
      <p:sp>
        <p:nvSpPr>
          <p:cNvPr id="167972" name="Line 36"/>
          <p:cNvSpPr>
            <a:spLocks noChangeShapeType="1"/>
          </p:cNvSpPr>
          <p:nvPr/>
        </p:nvSpPr>
        <p:spPr bwMode="auto">
          <a:xfrm flipV="1">
            <a:off x="989013" y="1702594"/>
            <a:ext cx="6997700" cy="1191"/>
          </a:xfrm>
          <a:prstGeom prst="line">
            <a:avLst/>
          </a:prstGeom>
          <a:noFill/>
          <a:ln w="9525">
            <a:solidFill>
              <a:srgbClr val="000099"/>
            </a:solidFill>
            <a:prstDash val="sysDot"/>
            <a:round/>
            <a:headEnd/>
            <a:tailEnd/>
          </a:ln>
          <a:effectLst/>
        </p:spPr>
        <p:txBody>
          <a:bodyPr/>
          <a:lstStyle/>
          <a:p>
            <a:endParaRPr lang="en-US"/>
          </a:p>
        </p:txBody>
      </p:sp>
      <p:sp>
        <p:nvSpPr>
          <p:cNvPr id="167973" name="Line 37"/>
          <p:cNvSpPr>
            <a:spLocks noChangeShapeType="1"/>
          </p:cNvSpPr>
          <p:nvPr/>
        </p:nvSpPr>
        <p:spPr bwMode="auto">
          <a:xfrm>
            <a:off x="989013" y="1910953"/>
            <a:ext cx="6997700" cy="3572"/>
          </a:xfrm>
          <a:prstGeom prst="line">
            <a:avLst/>
          </a:prstGeom>
          <a:noFill/>
          <a:ln w="9525">
            <a:solidFill>
              <a:srgbClr val="000099"/>
            </a:solidFill>
            <a:prstDash val="sysDot"/>
            <a:round/>
            <a:headEnd/>
            <a:tailEnd/>
          </a:ln>
          <a:effectLst/>
        </p:spPr>
        <p:txBody>
          <a:bodyPr/>
          <a:lstStyle/>
          <a:p>
            <a:endParaRPr lang="en-US"/>
          </a:p>
        </p:txBody>
      </p:sp>
      <p:sp>
        <p:nvSpPr>
          <p:cNvPr id="167974" name="Line 38"/>
          <p:cNvSpPr>
            <a:spLocks noChangeShapeType="1"/>
          </p:cNvSpPr>
          <p:nvPr/>
        </p:nvSpPr>
        <p:spPr bwMode="auto">
          <a:xfrm>
            <a:off x="989013" y="2121694"/>
            <a:ext cx="6997700" cy="3572"/>
          </a:xfrm>
          <a:prstGeom prst="line">
            <a:avLst/>
          </a:prstGeom>
          <a:noFill/>
          <a:ln w="9525">
            <a:solidFill>
              <a:srgbClr val="000099"/>
            </a:solidFill>
            <a:prstDash val="sysDot"/>
            <a:round/>
            <a:headEnd/>
            <a:tailEnd/>
          </a:ln>
          <a:effectLst/>
        </p:spPr>
        <p:txBody>
          <a:bodyPr/>
          <a:lstStyle/>
          <a:p>
            <a:endParaRPr lang="en-US"/>
          </a:p>
        </p:txBody>
      </p:sp>
      <p:sp>
        <p:nvSpPr>
          <p:cNvPr id="167975" name="Line 39"/>
          <p:cNvSpPr>
            <a:spLocks noChangeShapeType="1"/>
          </p:cNvSpPr>
          <p:nvPr/>
        </p:nvSpPr>
        <p:spPr bwMode="auto">
          <a:xfrm>
            <a:off x="977901" y="2332435"/>
            <a:ext cx="6996113" cy="3572"/>
          </a:xfrm>
          <a:prstGeom prst="line">
            <a:avLst/>
          </a:prstGeom>
          <a:noFill/>
          <a:ln w="9525">
            <a:solidFill>
              <a:srgbClr val="000099"/>
            </a:solidFill>
            <a:prstDash val="sysDot"/>
            <a:round/>
            <a:headEnd/>
            <a:tailEnd/>
          </a:ln>
          <a:effectLst/>
        </p:spPr>
        <p:txBody>
          <a:bodyPr/>
          <a:lstStyle/>
          <a:p>
            <a:endParaRPr lang="en-US"/>
          </a:p>
        </p:txBody>
      </p:sp>
      <p:sp>
        <p:nvSpPr>
          <p:cNvPr id="167976" name="Line 40"/>
          <p:cNvSpPr>
            <a:spLocks noChangeShapeType="1"/>
          </p:cNvSpPr>
          <p:nvPr/>
        </p:nvSpPr>
        <p:spPr bwMode="auto">
          <a:xfrm>
            <a:off x="977901" y="2543176"/>
            <a:ext cx="6996113" cy="3572"/>
          </a:xfrm>
          <a:prstGeom prst="line">
            <a:avLst/>
          </a:prstGeom>
          <a:noFill/>
          <a:ln w="9525">
            <a:solidFill>
              <a:srgbClr val="000099"/>
            </a:solidFill>
            <a:prstDash val="sysDot"/>
            <a:round/>
            <a:headEnd/>
            <a:tailEnd/>
          </a:ln>
          <a:effectLst/>
        </p:spPr>
        <p:txBody>
          <a:bodyPr/>
          <a:lstStyle/>
          <a:p>
            <a:endParaRPr lang="en-US"/>
          </a:p>
        </p:txBody>
      </p:sp>
      <p:sp>
        <p:nvSpPr>
          <p:cNvPr id="167977" name="Line 41"/>
          <p:cNvSpPr>
            <a:spLocks noChangeShapeType="1"/>
          </p:cNvSpPr>
          <p:nvPr/>
        </p:nvSpPr>
        <p:spPr bwMode="auto">
          <a:xfrm>
            <a:off x="989013" y="2753916"/>
            <a:ext cx="6997700" cy="3572"/>
          </a:xfrm>
          <a:prstGeom prst="line">
            <a:avLst/>
          </a:prstGeom>
          <a:noFill/>
          <a:ln w="9525">
            <a:solidFill>
              <a:srgbClr val="000099"/>
            </a:solidFill>
            <a:prstDash val="sysDot"/>
            <a:round/>
            <a:headEnd/>
            <a:tailEnd/>
          </a:ln>
          <a:effectLst/>
        </p:spPr>
        <p:txBody>
          <a:bodyPr/>
          <a:lstStyle/>
          <a:p>
            <a:endParaRPr lang="en-US"/>
          </a:p>
        </p:txBody>
      </p:sp>
      <p:sp>
        <p:nvSpPr>
          <p:cNvPr id="167978" name="Line 42"/>
          <p:cNvSpPr>
            <a:spLocks noChangeShapeType="1"/>
          </p:cNvSpPr>
          <p:nvPr/>
        </p:nvSpPr>
        <p:spPr bwMode="auto">
          <a:xfrm>
            <a:off x="989013" y="2968228"/>
            <a:ext cx="6997700" cy="4763"/>
          </a:xfrm>
          <a:prstGeom prst="line">
            <a:avLst/>
          </a:prstGeom>
          <a:noFill/>
          <a:ln w="9525">
            <a:solidFill>
              <a:srgbClr val="000099"/>
            </a:solidFill>
            <a:prstDash val="sysDot"/>
            <a:round/>
            <a:headEnd/>
            <a:tailEnd/>
          </a:ln>
          <a:effectLst/>
        </p:spPr>
        <p:txBody>
          <a:bodyPr/>
          <a:lstStyle/>
          <a:p>
            <a:endParaRPr lang="en-US"/>
          </a:p>
        </p:txBody>
      </p:sp>
      <p:sp>
        <p:nvSpPr>
          <p:cNvPr id="167979" name="Line 43"/>
          <p:cNvSpPr>
            <a:spLocks noChangeShapeType="1"/>
          </p:cNvSpPr>
          <p:nvPr/>
        </p:nvSpPr>
        <p:spPr bwMode="auto">
          <a:xfrm>
            <a:off x="989013" y="3178968"/>
            <a:ext cx="6997700" cy="4763"/>
          </a:xfrm>
          <a:prstGeom prst="line">
            <a:avLst/>
          </a:prstGeom>
          <a:noFill/>
          <a:ln w="9525">
            <a:solidFill>
              <a:srgbClr val="000099"/>
            </a:solidFill>
            <a:prstDash val="sysDot"/>
            <a:round/>
            <a:headEnd/>
            <a:tailEnd/>
          </a:ln>
          <a:effectLst/>
        </p:spPr>
        <p:txBody>
          <a:bodyPr/>
          <a:lstStyle/>
          <a:p>
            <a:endParaRPr lang="en-US"/>
          </a:p>
        </p:txBody>
      </p:sp>
      <p:sp>
        <p:nvSpPr>
          <p:cNvPr id="167980" name="Line 44"/>
          <p:cNvSpPr>
            <a:spLocks noChangeShapeType="1"/>
          </p:cNvSpPr>
          <p:nvPr/>
        </p:nvSpPr>
        <p:spPr bwMode="auto">
          <a:xfrm>
            <a:off x="989013" y="3384947"/>
            <a:ext cx="6997700" cy="4763"/>
          </a:xfrm>
          <a:prstGeom prst="line">
            <a:avLst/>
          </a:prstGeom>
          <a:noFill/>
          <a:ln w="9525">
            <a:solidFill>
              <a:srgbClr val="000099"/>
            </a:solidFill>
            <a:prstDash val="sysDot"/>
            <a:round/>
            <a:headEnd/>
            <a:tailEnd/>
          </a:ln>
          <a:effectLst/>
        </p:spPr>
        <p:txBody>
          <a:bodyPr/>
          <a:lstStyle/>
          <a:p>
            <a:endParaRPr lang="en-US"/>
          </a:p>
        </p:txBody>
      </p:sp>
      <p:sp>
        <p:nvSpPr>
          <p:cNvPr id="167981" name="Line 45"/>
          <p:cNvSpPr>
            <a:spLocks noChangeShapeType="1"/>
          </p:cNvSpPr>
          <p:nvPr/>
        </p:nvSpPr>
        <p:spPr bwMode="auto">
          <a:xfrm>
            <a:off x="989013" y="3595687"/>
            <a:ext cx="6997700" cy="4763"/>
          </a:xfrm>
          <a:prstGeom prst="line">
            <a:avLst/>
          </a:prstGeom>
          <a:noFill/>
          <a:ln w="9525">
            <a:solidFill>
              <a:srgbClr val="000099"/>
            </a:solidFill>
            <a:prstDash val="sysDot"/>
            <a:round/>
            <a:headEnd/>
            <a:tailEnd/>
          </a:ln>
          <a:effectLst/>
        </p:spPr>
        <p:txBody>
          <a:bodyPr/>
          <a:lstStyle/>
          <a:p>
            <a:endParaRPr lang="en-US"/>
          </a:p>
        </p:txBody>
      </p:sp>
      <p:sp>
        <p:nvSpPr>
          <p:cNvPr id="167982" name="Line 46"/>
          <p:cNvSpPr>
            <a:spLocks noChangeShapeType="1"/>
          </p:cNvSpPr>
          <p:nvPr/>
        </p:nvSpPr>
        <p:spPr bwMode="auto">
          <a:xfrm>
            <a:off x="989013" y="3806428"/>
            <a:ext cx="6997700" cy="4763"/>
          </a:xfrm>
          <a:prstGeom prst="line">
            <a:avLst/>
          </a:prstGeom>
          <a:noFill/>
          <a:ln w="9525">
            <a:solidFill>
              <a:srgbClr val="000099"/>
            </a:solidFill>
            <a:prstDash val="sysDot"/>
            <a:round/>
            <a:headEnd/>
            <a:tailEnd/>
          </a:ln>
          <a:effectLst/>
        </p:spPr>
        <p:txBody>
          <a:bodyPr/>
          <a:lstStyle/>
          <a:p>
            <a:endParaRPr lang="en-US"/>
          </a:p>
        </p:txBody>
      </p:sp>
      <p:sp>
        <p:nvSpPr>
          <p:cNvPr id="167983" name="Line 47"/>
          <p:cNvSpPr>
            <a:spLocks noChangeShapeType="1"/>
          </p:cNvSpPr>
          <p:nvPr/>
        </p:nvSpPr>
        <p:spPr bwMode="auto">
          <a:xfrm>
            <a:off x="989013" y="4021931"/>
            <a:ext cx="6997700" cy="4763"/>
          </a:xfrm>
          <a:prstGeom prst="line">
            <a:avLst/>
          </a:prstGeom>
          <a:noFill/>
          <a:ln w="9525">
            <a:solidFill>
              <a:srgbClr val="000099"/>
            </a:solidFill>
            <a:prstDash val="sysDot"/>
            <a:round/>
            <a:headEnd/>
            <a:tailEnd/>
          </a:ln>
          <a:effectLst/>
        </p:spPr>
        <p:txBody>
          <a:bodyPr/>
          <a:lstStyle/>
          <a:p>
            <a:endParaRPr lang="en-US"/>
          </a:p>
        </p:txBody>
      </p:sp>
      <p:sp>
        <p:nvSpPr>
          <p:cNvPr id="167985" name="Rectangle 49"/>
          <p:cNvSpPr>
            <a:spLocks noChangeArrowheads="1"/>
          </p:cNvSpPr>
          <p:nvPr/>
        </p:nvSpPr>
        <p:spPr bwMode="auto">
          <a:xfrm>
            <a:off x="1643064" y="4274344"/>
            <a:ext cx="354264"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CA" sz="1600" b="1">
                <a:solidFill>
                  <a:srgbClr val="FFFFFF"/>
                </a:solidFill>
                <a:latin typeface="Arial" charset="0"/>
              </a:rPr>
              <a:t>&lt;=2</a:t>
            </a:r>
            <a:endParaRPr lang="en-GB" sz="1600" b="1">
              <a:solidFill>
                <a:srgbClr val="FFFFFF"/>
              </a:solidFill>
              <a:latin typeface="Arial" charset="0"/>
            </a:endParaRPr>
          </a:p>
        </p:txBody>
      </p:sp>
      <p:sp>
        <p:nvSpPr>
          <p:cNvPr id="167987" name="Rectangle 51"/>
          <p:cNvSpPr>
            <a:spLocks noChangeArrowheads="1"/>
          </p:cNvSpPr>
          <p:nvPr/>
        </p:nvSpPr>
        <p:spPr bwMode="auto">
          <a:xfrm>
            <a:off x="2986089" y="4274344"/>
            <a:ext cx="296556"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3-5</a:t>
            </a:r>
            <a:endParaRPr lang="en-GB" sz="1600" b="1">
              <a:latin typeface="Arial" charset="0"/>
            </a:endParaRPr>
          </a:p>
        </p:txBody>
      </p:sp>
      <p:sp>
        <p:nvSpPr>
          <p:cNvPr id="167989" name="Rectangle 53"/>
          <p:cNvSpPr>
            <a:spLocks noChangeArrowheads="1"/>
          </p:cNvSpPr>
          <p:nvPr/>
        </p:nvSpPr>
        <p:spPr bwMode="auto">
          <a:xfrm>
            <a:off x="4313239" y="4274344"/>
            <a:ext cx="296556"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6-9</a:t>
            </a:r>
            <a:endParaRPr lang="en-GB" sz="1600" b="1">
              <a:latin typeface="Arial" charset="0"/>
            </a:endParaRPr>
          </a:p>
        </p:txBody>
      </p:sp>
      <p:sp>
        <p:nvSpPr>
          <p:cNvPr id="167991" name="Rectangle 55"/>
          <p:cNvSpPr>
            <a:spLocks noChangeArrowheads="1"/>
          </p:cNvSpPr>
          <p:nvPr/>
        </p:nvSpPr>
        <p:spPr bwMode="auto">
          <a:xfrm>
            <a:off x="5538788" y="4274344"/>
            <a:ext cx="524182"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10-14</a:t>
            </a:r>
            <a:endParaRPr lang="en-GB" sz="1600" b="1">
              <a:latin typeface="Arial" charset="0"/>
            </a:endParaRPr>
          </a:p>
        </p:txBody>
      </p:sp>
      <p:sp>
        <p:nvSpPr>
          <p:cNvPr id="167993" name="Rectangle 57"/>
          <p:cNvSpPr>
            <a:spLocks noChangeArrowheads="1"/>
          </p:cNvSpPr>
          <p:nvPr/>
        </p:nvSpPr>
        <p:spPr bwMode="auto">
          <a:xfrm>
            <a:off x="6937375" y="4274344"/>
            <a:ext cx="347852" cy="246221"/>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15+</a:t>
            </a:r>
            <a:endParaRPr lang="en-GB" sz="1600" b="1">
              <a:latin typeface="Arial" charset="0"/>
            </a:endParaRPr>
          </a:p>
        </p:txBody>
      </p:sp>
      <p:grpSp>
        <p:nvGrpSpPr>
          <p:cNvPr id="2" name="Group 65"/>
          <p:cNvGrpSpPr>
            <a:grpSpLocks/>
          </p:cNvGrpSpPr>
          <p:nvPr/>
        </p:nvGrpSpPr>
        <p:grpSpPr bwMode="auto">
          <a:xfrm>
            <a:off x="1489075" y="3359944"/>
            <a:ext cx="674688" cy="858441"/>
            <a:chOff x="938" y="2822"/>
            <a:chExt cx="425" cy="721"/>
          </a:xfrm>
        </p:grpSpPr>
        <p:sp>
          <p:nvSpPr>
            <p:cNvPr id="167984" name="Rectangle 48"/>
            <p:cNvSpPr>
              <a:spLocks noChangeArrowheads="1"/>
            </p:cNvSpPr>
            <p:nvPr/>
          </p:nvSpPr>
          <p:spPr bwMode="auto">
            <a:xfrm>
              <a:off x="938" y="3024"/>
              <a:ext cx="425" cy="519"/>
            </a:xfrm>
            <a:prstGeom prst="rect">
              <a:avLst/>
            </a:prstGeom>
            <a:gradFill rotWithShape="0">
              <a:gsLst>
                <a:gs pos="0">
                  <a:schemeClr val="tx1"/>
                </a:gs>
                <a:gs pos="50000">
                  <a:srgbClr val="00FF00"/>
                </a:gs>
                <a:gs pos="100000">
                  <a:schemeClr val="tx1"/>
                </a:gs>
              </a:gsLst>
              <a:lin ang="0" scaled="1"/>
            </a:gradFill>
            <a:ln w="19050">
              <a:noFill/>
              <a:miter lim="800000"/>
              <a:headEnd/>
              <a:tailEnd/>
            </a:ln>
          </p:spPr>
          <p:txBody>
            <a:bodyPr/>
            <a:lstStyle/>
            <a:p>
              <a:endParaRPr lang="en-US"/>
            </a:p>
          </p:txBody>
        </p:sp>
        <p:sp>
          <p:nvSpPr>
            <p:cNvPr id="167994" name="Rectangle 58"/>
            <p:cNvSpPr>
              <a:spLocks noChangeArrowheads="1"/>
            </p:cNvSpPr>
            <p:nvPr/>
          </p:nvSpPr>
          <p:spPr bwMode="auto">
            <a:xfrm>
              <a:off x="1033" y="2822"/>
              <a:ext cx="258"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15%</a:t>
              </a:r>
              <a:endParaRPr lang="en-GB" sz="1600" b="1">
                <a:latin typeface="Arial" charset="0"/>
              </a:endParaRPr>
            </a:p>
          </p:txBody>
        </p:sp>
      </p:grpSp>
      <p:grpSp>
        <p:nvGrpSpPr>
          <p:cNvPr id="3" name="Group 66"/>
          <p:cNvGrpSpPr>
            <a:grpSpLocks/>
          </p:cNvGrpSpPr>
          <p:nvPr/>
        </p:nvGrpSpPr>
        <p:grpSpPr bwMode="auto">
          <a:xfrm>
            <a:off x="2771775" y="3086100"/>
            <a:ext cx="674688" cy="1132285"/>
            <a:chOff x="1746" y="2592"/>
            <a:chExt cx="425" cy="951"/>
          </a:xfrm>
        </p:grpSpPr>
        <p:sp>
          <p:nvSpPr>
            <p:cNvPr id="167986" name="Rectangle 50"/>
            <p:cNvSpPr>
              <a:spLocks noChangeArrowheads="1"/>
            </p:cNvSpPr>
            <p:nvPr/>
          </p:nvSpPr>
          <p:spPr bwMode="auto">
            <a:xfrm>
              <a:off x="1746" y="2803"/>
              <a:ext cx="425" cy="740"/>
            </a:xfrm>
            <a:prstGeom prst="rect">
              <a:avLst/>
            </a:prstGeom>
            <a:gradFill rotWithShape="0">
              <a:gsLst>
                <a:gs pos="0">
                  <a:schemeClr val="tx1"/>
                </a:gs>
                <a:gs pos="50000">
                  <a:srgbClr val="00FF00"/>
                </a:gs>
                <a:gs pos="100000">
                  <a:schemeClr val="tx1"/>
                </a:gs>
              </a:gsLst>
              <a:lin ang="0" scaled="1"/>
            </a:gradFill>
            <a:ln w="19050">
              <a:noFill/>
              <a:miter lim="800000"/>
              <a:headEnd/>
              <a:tailEnd/>
            </a:ln>
          </p:spPr>
          <p:txBody>
            <a:bodyPr/>
            <a:lstStyle/>
            <a:p>
              <a:endParaRPr lang="en-US"/>
            </a:p>
          </p:txBody>
        </p:sp>
        <p:sp>
          <p:nvSpPr>
            <p:cNvPr id="167995" name="Rectangle 59"/>
            <p:cNvSpPr>
              <a:spLocks noChangeArrowheads="1"/>
            </p:cNvSpPr>
            <p:nvPr/>
          </p:nvSpPr>
          <p:spPr bwMode="auto">
            <a:xfrm>
              <a:off x="1847" y="2592"/>
              <a:ext cx="258"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21%</a:t>
              </a:r>
              <a:endParaRPr lang="en-GB" sz="1600" b="1">
                <a:latin typeface="Arial" charset="0"/>
              </a:endParaRPr>
            </a:p>
          </p:txBody>
        </p:sp>
      </p:grpSp>
      <p:grpSp>
        <p:nvGrpSpPr>
          <p:cNvPr id="4" name="Group 67"/>
          <p:cNvGrpSpPr>
            <a:grpSpLocks/>
          </p:cNvGrpSpPr>
          <p:nvPr/>
        </p:nvGrpSpPr>
        <p:grpSpPr bwMode="auto">
          <a:xfrm>
            <a:off x="4090989" y="2959894"/>
            <a:ext cx="676275" cy="1258491"/>
            <a:chOff x="2577" y="2486"/>
            <a:chExt cx="426" cy="1057"/>
          </a:xfrm>
        </p:grpSpPr>
        <p:sp>
          <p:nvSpPr>
            <p:cNvPr id="167988" name="Rectangle 52"/>
            <p:cNvSpPr>
              <a:spLocks noChangeArrowheads="1"/>
            </p:cNvSpPr>
            <p:nvPr/>
          </p:nvSpPr>
          <p:spPr bwMode="auto">
            <a:xfrm>
              <a:off x="2577" y="2708"/>
              <a:ext cx="426" cy="835"/>
            </a:xfrm>
            <a:prstGeom prst="rect">
              <a:avLst/>
            </a:prstGeom>
            <a:gradFill rotWithShape="0">
              <a:gsLst>
                <a:gs pos="0">
                  <a:schemeClr val="tx1"/>
                </a:gs>
                <a:gs pos="50000">
                  <a:srgbClr val="00FF00"/>
                </a:gs>
                <a:gs pos="100000">
                  <a:schemeClr val="tx1"/>
                </a:gs>
              </a:gsLst>
              <a:lin ang="0" scaled="1"/>
            </a:gradFill>
            <a:ln w="19050">
              <a:noFill/>
              <a:miter lim="800000"/>
              <a:headEnd/>
              <a:tailEnd/>
            </a:ln>
          </p:spPr>
          <p:txBody>
            <a:bodyPr/>
            <a:lstStyle/>
            <a:p>
              <a:endParaRPr lang="en-US"/>
            </a:p>
          </p:txBody>
        </p:sp>
        <p:sp>
          <p:nvSpPr>
            <p:cNvPr id="167996" name="Rectangle 60"/>
            <p:cNvSpPr>
              <a:spLocks noChangeArrowheads="1"/>
            </p:cNvSpPr>
            <p:nvPr/>
          </p:nvSpPr>
          <p:spPr bwMode="auto">
            <a:xfrm>
              <a:off x="2689" y="2486"/>
              <a:ext cx="259"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24%</a:t>
              </a:r>
              <a:endParaRPr lang="en-GB" sz="1600" b="1">
                <a:latin typeface="Arial" charset="0"/>
              </a:endParaRPr>
            </a:p>
          </p:txBody>
        </p:sp>
      </p:grpSp>
      <p:grpSp>
        <p:nvGrpSpPr>
          <p:cNvPr id="5" name="Group 68"/>
          <p:cNvGrpSpPr>
            <a:grpSpLocks/>
          </p:cNvGrpSpPr>
          <p:nvPr/>
        </p:nvGrpSpPr>
        <p:grpSpPr bwMode="auto">
          <a:xfrm>
            <a:off x="5445126" y="2752725"/>
            <a:ext cx="676275" cy="1465660"/>
            <a:chOff x="3430" y="2312"/>
            <a:chExt cx="426" cy="1231"/>
          </a:xfrm>
        </p:grpSpPr>
        <p:sp>
          <p:nvSpPr>
            <p:cNvPr id="167990" name="Rectangle 54"/>
            <p:cNvSpPr>
              <a:spLocks noChangeArrowheads="1"/>
            </p:cNvSpPr>
            <p:nvPr/>
          </p:nvSpPr>
          <p:spPr bwMode="auto">
            <a:xfrm>
              <a:off x="3430" y="2528"/>
              <a:ext cx="426" cy="1015"/>
            </a:xfrm>
            <a:prstGeom prst="rect">
              <a:avLst/>
            </a:prstGeom>
            <a:gradFill rotWithShape="0">
              <a:gsLst>
                <a:gs pos="0">
                  <a:schemeClr val="tx1"/>
                </a:gs>
                <a:gs pos="50000">
                  <a:srgbClr val="00FF00"/>
                </a:gs>
                <a:gs pos="100000">
                  <a:schemeClr val="tx1"/>
                </a:gs>
              </a:gsLst>
              <a:lin ang="0" scaled="1"/>
            </a:gradFill>
            <a:ln w="19050">
              <a:noFill/>
              <a:miter lim="800000"/>
              <a:headEnd/>
              <a:tailEnd/>
            </a:ln>
          </p:spPr>
          <p:txBody>
            <a:bodyPr/>
            <a:lstStyle/>
            <a:p>
              <a:endParaRPr lang="en-US"/>
            </a:p>
          </p:txBody>
        </p:sp>
        <p:sp>
          <p:nvSpPr>
            <p:cNvPr id="167997" name="Rectangle 61"/>
            <p:cNvSpPr>
              <a:spLocks noChangeArrowheads="1"/>
            </p:cNvSpPr>
            <p:nvPr/>
          </p:nvSpPr>
          <p:spPr bwMode="auto">
            <a:xfrm>
              <a:off x="3536" y="2312"/>
              <a:ext cx="259"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29%</a:t>
              </a:r>
              <a:endParaRPr lang="en-GB" sz="1600" b="1">
                <a:latin typeface="Arial" charset="0"/>
              </a:endParaRPr>
            </a:p>
          </p:txBody>
        </p:sp>
      </p:grpSp>
      <p:grpSp>
        <p:nvGrpSpPr>
          <p:cNvPr id="6" name="Group 69"/>
          <p:cNvGrpSpPr>
            <a:grpSpLocks/>
          </p:cNvGrpSpPr>
          <p:nvPr/>
        </p:nvGrpSpPr>
        <p:grpSpPr bwMode="auto">
          <a:xfrm>
            <a:off x="6762751" y="1943100"/>
            <a:ext cx="676275" cy="2275285"/>
            <a:chOff x="4260" y="1632"/>
            <a:chExt cx="426" cy="1911"/>
          </a:xfrm>
        </p:grpSpPr>
        <p:sp>
          <p:nvSpPr>
            <p:cNvPr id="167992" name="Rectangle 56"/>
            <p:cNvSpPr>
              <a:spLocks noChangeArrowheads="1"/>
            </p:cNvSpPr>
            <p:nvPr/>
          </p:nvSpPr>
          <p:spPr bwMode="auto">
            <a:xfrm>
              <a:off x="4260" y="1840"/>
              <a:ext cx="426" cy="1703"/>
            </a:xfrm>
            <a:prstGeom prst="rect">
              <a:avLst/>
            </a:prstGeom>
            <a:gradFill rotWithShape="0">
              <a:gsLst>
                <a:gs pos="0">
                  <a:schemeClr val="tx1"/>
                </a:gs>
                <a:gs pos="50000">
                  <a:srgbClr val="00FF00"/>
                </a:gs>
                <a:gs pos="100000">
                  <a:schemeClr val="tx1"/>
                </a:gs>
              </a:gsLst>
              <a:lin ang="0" scaled="1"/>
            </a:gradFill>
            <a:ln w="19050">
              <a:noFill/>
              <a:miter lim="800000"/>
              <a:headEnd/>
              <a:tailEnd/>
            </a:ln>
          </p:spPr>
          <p:txBody>
            <a:bodyPr/>
            <a:lstStyle/>
            <a:p>
              <a:endParaRPr lang="en-US"/>
            </a:p>
          </p:txBody>
        </p:sp>
        <p:sp>
          <p:nvSpPr>
            <p:cNvPr id="167998" name="Rectangle 62"/>
            <p:cNvSpPr>
              <a:spLocks noChangeArrowheads="1"/>
            </p:cNvSpPr>
            <p:nvPr/>
          </p:nvSpPr>
          <p:spPr bwMode="auto">
            <a:xfrm>
              <a:off x="4350" y="1632"/>
              <a:ext cx="259" cy="207"/>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defTabSz="762000" eaLnBrk="0" hangingPunct="0"/>
              <a:r>
                <a:rPr lang="en-GB" sz="1600" b="1">
                  <a:solidFill>
                    <a:srgbClr val="FFFFFF"/>
                  </a:solidFill>
                  <a:latin typeface="Arial" charset="0"/>
                  <a:sym typeface="Symbol" pitchFamily="18" charset="2"/>
                </a:rPr>
                <a:t>48%</a:t>
              </a:r>
              <a:endParaRPr lang="en-GB" sz="1600" b="1">
                <a:latin typeface="Arial" charset="0"/>
              </a:endParaRPr>
            </a:p>
          </p:txBody>
        </p:sp>
      </p:grpSp>
      <p:sp>
        <p:nvSpPr>
          <p:cNvPr id="168000" name="Text Box 64"/>
          <p:cNvSpPr txBox="1">
            <a:spLocks noChangeArrowheads="1"/>
          </p:cNvSpPr>
          <p:nvPr/>
        </p:nvSpPr>
        <p:spPr bwMode="blackWhite">
          <a:xfrm>
            <a:off x="228600" y="4882754"/>
            <a:ext cx="9144000" cy="153888"/>
          </a:xfrm>
          <a:prstGeom prst="rect">
            <a:avLst/>
          </a:prstGeom>
          <a:noFill/>
          <a:ln w="12700">
            <a:noFill/>
            <a:miter lim="800000"/>
            <a:headEnd/>
            <a:tailEnd/>
          </a:ln>
          <a:effectLst/>
        </p:spPr>
        <p:txBody>
          <a:bodyPr lIns="0" tIns="0" rIns="0" bIns="0" anchor="b">
            <a:spAutoFit/>
          </a:bodyPr>
          <a:lstStyle/>
          <a:p>
            <a:pPr defTabSz="893763" eaLnBrk="0" hangingPunct="0">
              <a:spcBef>
                <a:spcPct val="50000"/>
              </a:spcBef>
            </a:pPr>
            <a:r>
              <a:rPr lang="en-US" sz="1000">
                <a:solidFill>
                  <a:schemeClr val="bg1"/>
                </a:solidFill>
                <a:latin typeface="Arial" charset="0"/>
              </a:rPr>
              <a:t>Harris,S </a:t>
            </a:r>
            <a:r>
              <a:rPr lang="en-US" sz="1000" i="1">
                <a:solidFill>
                  <a:schemeClr val="bg1"/>
                </a:solidFill>
                <a:latin typeface="Arial" charset="0"/>
              </a:rPr>
              <a:t>et al</a:t>
            </a:r>
            <a:r>
              <a:rPr lang="en-US" sz="1000">
                <a:solidFill>
                  <a:schemeClr val="bg1"/>
                </a:solidFill>
                <a:latin typeface="Arial" charset="0"/>
              </a:rPr>
              <a:t>. CDA 2003; Type 2 Diabetes and Associated Complications in Primary Care in Canada: The Impact of Duration of Disease on Morbidity Load</a:t>
            </a:r>
            <a:r>
              <a:rPr lang="en-GB" sz="1000">
                <a:solidFill>
                  <a:schemeClr val="bg1"/>
                </a:solidFill>
                <a:latin typeface="Arial" charset="0"/>
              </a:rPr>
              <a:t>.</a:t>
            </a:r>
            <a:endParaRPr lang="en-US" sz="100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Liraglutide Clinical template">
  <a:themeElements>
    <a:clrScheme name="6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5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6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6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7_Liraglutide Clinical template">
  <a:themeElements>
    <a:clrScheme name="27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7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7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8_Liraglutide Clinical template">
  <a:themeElements>
    <a:clrScheme name="28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8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8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9_Liraglutide Clinical template">
  <a:themeElements>
    <a:clrScheme name="29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9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9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
      <a:clrScheme name="29_Liraglutide Clinical template 1">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
      <a:clrScheme name="29_Liraglutide Clinical template 1">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0_Liraglutide Clinical template">
  <a:themeElements>
    <a:clrScheme name="30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3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30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1_Liraglutide Clinical template">
  <a:themeElements>
    <a:clrScheme name="31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31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31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2_Liraglutide Clinical template">
  <a:themeElements>
    <a:clrScheme name="32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32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32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Clinical LIXI Solid Line at 16_9">
  <a:themeElements>
    <a:clrScheme name="1_Clinical LIXI Solid Line at 16_9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1_Clinical LIXI Solid Line at 16_9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1_Clinical LIXI Solid Line at 16_9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Liraglutide Clinical template">
  <a:themeElements>
    <a:clrScheme name="7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5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7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7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Liraglutide Clinical template">
  <a:themeElements>
    <a:clrScheme name="8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5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8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8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4_Liraglutide Clinical template">
  <a:themeElements>
    <a:clrScheme name="24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4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linical blue at 16_9 with Apo ref box">
  <a:themeElements>
    <a:clrScheme name="Clinical blue at 16_9 with Apo ref box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Clinical blue at 16_9 with Apo ref box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Clinical blue at 16_9 with Apo ref box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linical blue at 16_9 with Apo ref box">
  <a:themeElements>
    <a:clrScheme name="1_Clinical blue at 16_9 with Apo ref box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1_Clinical blue at 16_9 with Apo ref box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1_Clinical blue at 16_9 with Apo ref box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5_Liraglutide Clinical template">
  <a:themeElements>
    <a:clrScheme name="25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5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6_Liraglutide Clinical template">
  <a:themeElements>
    <a:clrScheme name="26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6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26_Liraglutide Clinical template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linical Solid Line blue at 16_9">
  <a:themeElements>
    <a:clrScheme name="Clinical Solid Line blue at 16_9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Clinical Solid Line blue at 16_9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
      <a:clrScheme name="Clinical Solid Line blue at 16_9 2">
        <a:dk1>
          <a:srgbClr val="FF8200"/>
        </a:dk1>
        <a:lt1>
          <a:srgbClr val="FFFFFF"/>
        </a:lt1>
        <a:dk2>
          <a:srgbClr val="FFFFFF"/>
        </a:dk2>
        <a:lt2>
          <a:srgbClr val="EED484"/>
        </a:lt2>
        <a:accent1>
          <a:srgbClr val="75787B"/>
        </a:accent1>
        <a:accent2>
          <a:srgbClr val="FF8200"/>
        </a:accent2>
        <a:accent3>
          <a:srgbClr val="FFFFFF"/>
        </a:accent3>
        <a:accent4>
          <a:srgbClr val="DA6E00"/>
        </a:accent4>
        <a:accent5>
          <a:srgbClr val="BDBEBF"/>
        </a:accent5>
        <a:accent6>
          <a:srgbClr val="E77500"/>
        </a:accent6>
        <a:hlink>
          <a:srgbClr val="F1C400"/>
        </a:hlink>
        <a:folHlink>
          <a:srgbClr val="C8C9C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21207</TotalTime>
  <Words>2847</Words>
  <Application>Microsoft Office PowerPoint</Application>
  <PresentationFormat>On-screen Show (16:9)</PresentationFormat>
  <Paragraphs>680</Paragraphs>
  <Slides>50</Slides>
  <Notes>42</Notes>
  <HiddenSlides>0</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50</vt:i4>
      </vt:variant>
    </vt:vector>
  </HeadingPairs>
  <TitlesOfParts>
    <vt:vector size="67" baseType="lpstr">
      <vt:lpstr>6_Liraglutide Clinical template</vt:lpstr>
      <vt:lpstr>7_Liraglutide Clinical template</vt:lpstr>
      <vt:lpstr>8_Liraglutide Clinical template</vt:lpstr>
      <vt:lpstr>24_Liraglutide Clinical template</vt:lpstr>
      <vt:lpstr>Clinical blue at 16_9 with Apo ref box</vt:lpstr>
      <vt:lpstr>1_Clinical blue at 16_9 with Apo ref box</vt:lpstr>
      <vt:lpstr>25_Liraglutide Clinical template</vt:lpstr>
      <vt:lpstr>26_Liraglutide Clinical template</vt:lpstr>
      <vt:lpstr>Clinical Solid Line blue at 16_9</vt:lpstr>
      <vt:lpstr>27_Liraglutide Clinical template</vt:lpstr>
      <vt:lpstr>28_Liraglutide Clinical template</vt:lpstr>
      <vt:lpstr>29_Liraglutide Clinical template</vt:lpstr>
      <vt:lpstr>30_Liraglutide Clinical template</vt:lpstr>
      <vt:lpstr>31_Liraglutide Clinical template</vt:lpstr>
      <vt:lpstr>32_Liraglutide Clinical template</vt:lpstr>
      <vt:lpstr>1_Clinical LIXI Solid Line at 16_9</vt:lpstr>
      <vt:lpstr>Worksheet</vt:lpstr>
      <vt:lpstr>Slide 1</vt:lpstr>
      <vt:lpstr>Slide 2</vt:lpstr>
      <vt:lpstr>Slide 3</vt:lpstr>
      <vt:lpstr>Slide 4</vt:lpstr>
      <vt:lpstr>Slide 5</vt:lpstr>
      <vt:lpstr>Slide 6</vt:lpstr>
      <vt:lpstr>Many patients have inadequate glycemic control</vt:lpstr>
      <vt:lpstr>Slide 8</vt:lpstr>
      <vt:lpstr>Slide 9</vt:lpstr>
      <vt:lpstr>Slide 10</vt:lpstr>
      <vt:lpstr>Slide 11</vt:lpstr>
      <vt:lpstr>Slide 12</vt:lpstr>
      <vt:lpstr>Diabetes mellitus 2 je progresivna bolest</vt:lpstr>
      <vt:lpstr>Progresija bolesti zahteva progresiju terapije</vt:lpstr>
      <vt:lpstr>Progresija terapije podrazumeva intenziviranje terapije</vt:lpstr>
      <vt:lpstr>Faktori koji utiču na izbor režima intenziviranja terapije</vt:lpstr>
      <vt:lpstr>Modeli insulinske terapije</vt:lpstr>
      <vt:lpstr>Slide 18</vt:lpstr>
      <vt:lpstr>Varijabilnost dnevnog profila glikemije</vt:lpstr>
      <vt:lpstr>Varijabilnost - zaključak</vt:lpstr>
      <vt:lpstr>Značaj varijabilnosti</vt:lpstr>
      <vt:lpstr>Kada je vreme za intenziviranje  brzodelujućim  insulinom?</vt:lpstr>
      <vt:lpstr>Postprandijalna glikemija je nezavisno povezana sa više značajnih komorbiditeta kod osoba obolelih od dijabetesa</vt:lpstr>
      <vt:lpstr>PPG i kardiovaskularni rizik</vt:lpstr>
      <vt:lpstr>Insulin aspart kao ciljna terapija PPG</vt:lpstr>
      <vt:lpstr>AACE preporuke za terapiju postprandijalne hiperglikemije</vt:lpstr>
      <vt:lpstr>Važno je na vreme registrovati postprandijalne skokove</vt:lpstr>
      <vt:lpstr>Postepeno dodavanje brzodelujućeg insulina</vt:lpstr>
      <vt:lpstr>Efikasna glikoregulacija sa STEPwise™ pristupom</vt:lpstr>
      <vt:lpstr>Značajno bolji profil glikemije: STEP-Wise™ studija</vt:lpstr>
      <vt:lpstr>Učestalost hipoglikemija sa dodavanjem bolusa</vt:lpstr>
      <vt:lpstr>Postepeno dodavanje brzodelujućeg insulina</vt:lpstr>
      <vt:lpstr>Postepeno uvođenje bolusa vs.  intenzivirana insulinska terapija</vt:lpstr>
      <vt:lpstr>Postepeno uvođenje bolusa vs.  intenzivirana insulinska terapija – razlike u efektu</vt:lpstr>
      <vt:lpstr>Mogućnost postepenog uvođenje prandijalnog insulina: STEPwise™ studija</vt:lpstr>
      <vt:lpstr>Algoritam titracije insulin asparta: STEPwise™ studija</vt:lpstr>
      <vt:lpstr>Intenzivirana insulinska terapija</vt:lpstr>
      <vt:lpstr>Uvođenje intenzivirane terapije savremenim insulinima</vt:lpstr>
      <vt:lpstr>Efikasnija glikoregulacija sa savremenim insulinima (DM1)</vt:lpstr>
      <vt:lpstr>Značajno bolji profil glikemije sa savremenim insulinima</vt:lpstr>
      <vt:lpstr>Značajno manje epizoda hipoglikemije, posebno noćnih</vt:lpstr>
      <vt:lpstr>Rizik od noćnih hipoglikemija</vt:lpstr>
      <vt:lpstr>Promene u telesnoj težini</vt:lpstr>
      <vt:lpstr>Prednosti insulinskih analoga  u odnosu na humane insuline</vt:lpstr>
      <vt:lpstr>Da li pacijenti poštuju vremenski interval injektiranja humanih insulina pre uzimanja hrane?</vt:lpstr>
      <vt:lpstr>Zašto se pacijenti ne pridržavaju preporučenog vremenskog intervala za davanje humanih insulina?</vt:lpstr>
      <vt:lpstr>Insulin aspart</vt:lpstr>
      <vt:lpstr>Insulin aspart za širok spektar pacijenata…</vt:lpstr>
      <vt:lpstr>Slide 49</vt:lpstr>
      <vt:lpstr>Slide 50</vt:lpstr>
    </vt:vector>
  </TitlesOfParts>
  <Company>Novo Nordisk 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GLP-1 Advisory Board</dc:title>
  <dc:creator>HRIG (Henrik Rindel Gudbergsen)</dc:creator>
  <cp:lastModifiedBy>Dom zdravlja</cp:lastModifiedBy>
  <cp:revision>1519</cp:revision>
  <cp:lastPrinted>2014-04-28T21:29:54Z</cp:lastPrinted>
  <dcterms:created xsi:type="dcterms:W3CDTF">2012-12-06T09:48:57Z</dcterms:created>
  <dcterms:modified xsi:type="dcterms:W3CDTF">2014-11-12T10:43:18Z</dcterms:modified>
</cp:coreProperties>
</file>